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2.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94"/>
  </p:notesMasterIdLst>
  <p:sldIdLst>
    <p:sldId id="256" r:id="rId2"/>
    <p:sldId id="262" r:id="rId3"/>
    <p:sldId id="265" r:id="rId4"/>
    <p:sldId id="267" r:id="rId5"/>
    <p:sldId id="268" r:id="rId6"/>
    <p:sldId id="269" r:id="rId7"/>
    <p:sldId id="270" r:id="rId8"/>
    <p:sldId id="324"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62" r:id="rId39"/>
    <p:sldId id="363" r:id="rId40"/>
    <p:sldId id="364" r:id="rId41"/>
    <p:sldId id="365" r:id="rId42"/>
    <p:sldId id="366"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87" r:id="rId56"/>
    <p:sldId id="388" r:id="rId57"/>
    <p:sldId id="389" r:id="rId58"/>
    <p:sldId id="390" r:id="rId59"/>
    <p:sldId id="391" r:id="rId60"/>
    <p:sldId id="392" r:id="rId61"/>
    <p:sldId id="393" r:id="rId62"/>
    <p:sldId id="394" r:id="rId63"/>
    <p:sldId id="395" r:id="rId64"/>
    <p:sldId id="396" r:id="rId65"/>
    <p:sldId id="397" r:id="rId66"/>
    <p:sldId id="398" r:id="rId67"/>
    <p:sldId id="399" r:id="rId68"/>
    <p:sldId id="400" r:id="rId69"/>
    <p:sldId id="401" r:id="rId70"/>
    <p:sldId id="402" r:id="rId71"/>
    <p:sldId id="403" r:id="rId72"/>
    <p:sldId id="404" r:id="rId73"/>
    <p:sldId id="405" r:id="rId74"/>
    <p:sldId id="411" r:id="rId75"/>
    <p:sldId id="412" r:id="rId76"/>
    <p:sldId id="413" r:id="rId77"/>
    <p:sldId id="414" r:id="rId78"/>
    <p:sldId id="415" r:id="rId79"/>
    <p:sldId id="416" r:id="rId80"/>
    <p:sldId id="417" r:id="rId81"/>
    <p:sldId id="418" r:id="rId82"/>
    <p:sldId id="419" r:id="rId83"/>
    <p:sldId id="420" r:id="rId84"/>
    <p:sldId id="421" r:id="rId85"/>
    <p:sldId id="422" r:id="rId86"/>
    <p:sldId id="423" r:id="rId87"/>
    <p:sldId id="424" r:id="rId88"/>
    <p:sldId id="425" r:id="rId89"/>
    <p:sldId id="426" r:id="rId90"/>
    <p:sldId id="428" r:id="rId91"/>
    <p:sldId id="429" r:id="rId92"/>
    <p:sldId id="430" r:id="rId93"/>
    <p:sldId id="431" r:id="rId94"/>
    <p:sldId id="432" r:id="rId95"/>
    <p:sldId id="433" r:id="rId96"/>
    <p:sldId id="434" r:id="rId97"/>
    <p:sldId id="435" r:id="rId98"/>
    <p:sldId id="436" r:id="rId99"/>
    <p:sldId id="442" r:id="rId100"/>
    <p:sldId id="443" r:id="rId101"/>
    <p:sldId id="444" r:id="rId102"/>
    <p:sldId id="445" r:id="rId103"/>
    <p:sldId id="446" r:id="rId104"/>
    <p:sldId id="447" r:id="rId105"/>
    <p:sldId id="448" r:id="rId106"/>
    <p:sldId id="449" r:id="rId107"/>
    <p:sldId id="450" r:id="rId108"/>
    <p:sldId id="451" r:id="rId109"/>
    <p:sldId id="452" r:id="rId110"/>
    <p:sldId id="453" r:id="rId111"/>
    <p:sldId id="454" r:id="rId112"/>
    <p:sldId id="455" r:id="rId113"/>
    <p:sldId id="456" r:id="rId114"/>
    <p:sldId id="457" r:id="rId115"/>
    <p:sldId id="458" r:id="rId116"/>
    <p:sldId id="459" r:id="rId117"/>
    <p:sldId id="460" r:id="rId118"/>
    <p:sldId id="461" r:id="rId119"/>
    <p:sldId id="462" r:id="rId120"/>
    <p:sldId id="463" r:id="rId121"/>
    <p:sldId id="471" r:id="rId122"/>
    <p:sldId id="472" r:id="rId123"/>
    <p:sldId id="473" r:id="rId124"/>
    <p:sldId id="474" r:id="rId125"/>
    <p:sldId id="475" r:id="rId126"/>
    <p:sldId id="476" r:id="rId127"/>
    <p:sldId id="477" r:id="rId128"/>
    <p:sldId id="478" r:id="rId129"/>
    <p:sldId id="479" r:id="rId130"/>
    <p:sldId id="480" r:id="rId131"/>
    <p:sldId id="481" r:id="rId132"/>
    <p:sldId id="482" r:id="rId133"/>
    <p:sldId id="483" r:id="rId134"/>
    <p:sldId id="484" r:id="rId135"/>
    <p:sldId id="485" r:id="rId136"/>
    <p:sldId id="486" r:id="rId137"/>
    <p:sldId id="494" r:id="rId138"/>
    <p:sldId id="495" r:id="rId139"/>
    <p:sldId id="496" r:id="rId140"/>
    <p:sldId id="497" r:id="rId141"/>
    <p:sldId id="498" r:id="rId142"/>
    <p:sldId id="499" r:id="rId143"/>
    <p:sldId id="500" r:id="rId144"/>
    <p:sldId id="501" r:id="rId145"/>
    <p:sldId id="502" r:id="rId146"/>
    <p:sldId id="503" r:id="rId147"/>
    <p:sldId id="504" r:id="rId148"/>
    <p:sldId id="505" r:id="rId149"/>
    <p:sldId id="506" r:id="rId150"/>
    <p:sldId id="507" r:id="rId151"/>
    <p:sldId id="508" r:id="rId152"/>
    <p:sldId id="509" r:id="rId153"/>
    <p:sldId id="510" r:id="rId154"/>
    <p:sldId id="511" r:id="rId155"/>
    <p:sldId id="512" r:id="rId156"/>
    <p:sldId id="513" r:id="rId157"/>
    <p:sldId id="514" r:id="rId158"/>
    <p:sldId id="515" r:id="rId159"/>
    <p:sldId id="516" r:id="rId160"/>
    <p:sldId id="517" r:id="rId161"/>
    <p:sldId id="518" r:id="rId162"/>
    <p:sldId id="519" r:id="rId163"/>
    <p:sldId id="520" r:id="rId164"/>
    <p:sldId id="521" r:id="rId165"/>
    <p:sldId id="522" r:id="rId166"/>
    <p:sldId id="523" r:id="rId167"/>
    <p:sldId id="524" r:id="rId168"/>
    <p:sldId id="525" r:id="rId169"/>
    <p:sldId id="526" r:id="rId170"/>
    <p:sldId id="527" r:id="rId171"/>
    <p:sldId id="528" r:id="rId172"/>
    <p:sldId id="529" r:id="rId173"/>
    <p:sldId id="530" r:id="rId174"/>
    <p:sldId id="531" r:id="rId175"/>
    <p:sldId id="532" r:id="rId176"/>
    <p:sldId id="533" r:id="rId177"/>
    <p:sldId id="534" r:id="rId178"/>
    <p:sldId id="535" r:id="rId179"/>
    <p:sldId id="536" r:id="rId180"/>
    <p:sldId id="537" r:id="rId181"/>
    <p:sldId id="538" r:id="rId182"/>
    <p:sldId id="539" r:id="rId183"/>
    <p:sldId id="540" r:id="rId184"/>
    <p:sldId id="541" r:id="rId185"/>
    <p:sldId id="542" r:id="rId186"/>
    <p:sldId id="543" r:id="rId187"/>
    <p:sldId id="576" r:id="rId188"/>
    <p:sldId id="577" r:id="rId189"/>
    <p:sldId id="578" r:id="rId190"/>
    <p:sldId id="579" r:id="rId191"/>
    <p:sldId id="580" r:id="rId192"/>
    <p:sldId id="581" r:id="rId193"/>
  </p:sldIdLst>
  <p:sldSz cx="9144000" cy="5143500" type="screen16x9"/>
  <p:notesSz cx="6858000" cy="9144000"/>
  <p:embeddedFontLst>
    <p:embeddedFont>
      <p:font typeface="Arial Black" panose="020B0A04020102020204" pitchFamily="34" charset="0"/>
      <p:regular r:id="rId195"/>
      <p:bold r:id="rId196"/>
    </p:embeddedFont>
    <p:embeddedFont>
      <p:font typeface="Calibri" panose="020F0502020204030204" pitchFamily="34" charset="0"/>
      <p:regular r:id="rId197"/>
      <p:bold r:id="rId198"/>
      <p:italic r:id="rId199"/>
      <p:boldItalic r:id="rId200"/>
    </p:embeddedFont>
    <p:embeddedFont>
      <p:font typeface="Consolas" panose="020B0609020204030204" pitchFamily="49" charset="0"/>
      <p:regular r:id="rId201"/>
      <p:bold r:id="rId202"/>
      <p:italic r:id="rId203"/>
      <p:boldItalic r:id="rId204"/>
    </p:embeddedFont>
    <p:embeddedFont>
      <p:font typeface="Helvetica Neue" panose="020B0604020202020204" charset="0"/>
      <p:regular r:id="rId205"/>
      <p:bold r:id="rId206"/>
      <p:italic r:id="rId207"/>
      <p:boldItalic r:id="rId2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omas Gratier" initials="" lastIdx="1" clrIdx="0"/>
  <p:cmAuthor id="1" name="Paul Ramsey"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A4FA37-242E-430F-8BCB-D79F0546221A}">
  <a:tblStyle styleId="{D6A4FA37-242E-430F-8BCB-D79F054622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34A9BC-9319-4FB5-8B9A-E56600F3A0A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35" autoAdjust="0"/>
    <p:restoredTop sz="94611" autoAdjust="0"/>
  </p:normalViewPr>
  <p:slideViewPr>
    <p:cSldViewPr snapToGrid="0">
      <p:cViewPr varScale="1">
        <p:scale>
          <a:sx n="100" d="100"/>
          <a:sy n="100" d="100"/>
        </p:scale>
        <p:origin x="96" y="1224"/>
      </p:cViewPr>
      <p:guideLst>
        <p:guide orient="horz" pos="1620"/>
        <p:guide pos="2880"/>
      </p:guideLst>
    </p:cSldViewPr>
  </p:slideViewPr>
  <p:outlineViewPr>
    <p:cViewPr>
      <p:scale>
        <a:sx n="33" d="100"/>
        <a:sy n="33" d="100"/>
      </p:scale>
      <p:origin x="0" y="-38394"/>
    </p:cViewPr>
  </p:outlineViewPr>
  <p:notesTextViewPr>
    <p:cViewPr>
      <p:scale>
        <a:sx n="1" d="1"/>
        <a:sy n="1" d="1"/>
      </p:scale>
      <p:origin x="0" y="0"/>
    </p:cViewPr>
  </p:notesTextViewPr>
  <p:sorterViewPr>
    <p:cViewPr>
      <p:scale>
        <a:sx n="100" d="100"/>
        <a:sy n="100" d="100"/>
      </p:scale>
      <p:origin x="0" y="-4822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1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13.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208"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fntdata"/><Relationship Id="rId209" Type="http://schemas.openxmlformats.org/officeDocument/2006/relationships/commentAuthors" Target="commentAuthors.xml"/><Relationship Id="rId190" Type="http://schemas.openxmlformats.org/officeDocument/2006/relationships/slide" Target="slides/slide189.xml"/><Relationship Id="rId204"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2.fntdata"/><Relationship Id="rId200"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3.fntdata"/><Relationship Id="rId201"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4.fntdata"/><Relationship Id="rId202" Type="http://schemas.openxmlformats.org/officeDocument/2006/relationships/font" Target="fonts/font8.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5.fntdata"/><Relationship Id="rId203" Type="http://schemas.openxmlformats.org/officeDocument/2006/relationships/font" Target="fonts/font9.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8-23T22:14:43.857" idx="1">
    <p:pos x="6000" y="0"/>
    <p:text>Worthwile to mention geometry_columns is a view?</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27T16:49:45.636" idx="1">
    <p:pos x="6000" y="0"/>
    <p:text>Add some real world commentary on use of relationships
Add discourse on within/covers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youtube.com/watch?v=cb2w2m1JmC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85280829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 name="Google Shape;37;gd85280829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89410a612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89410a612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above example CREATEs a table (geometries) then </a:t>
            </a:r>
            <a:endParaRPr/>
          </a:p>
          <a:p>
            <a:pPr marL="0" lvl="0" indent="0" algn="l" rtl="0">
              <a:spcBef>
                <a:spcPts val="0"/>
              </a:spcBef>
              <a:spcAft>
                <a:spcPts val="0"/>
              </a:spcAft>
              <a:buNone/>
            </a:pPr>
            <a:r>
              <a:rPr lang="en"/>
              <a:t>INSERTs five geometries: a point, a line, a polygon, a polygon with a hole, and a collection.</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dc130e257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dc130e257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dc130e257d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dc130e257d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dc130e257d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dc130e257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dc130e257d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dc130e257d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dc130e257d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dc130e257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dc130e257d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dc130e257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dc130e257d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dc130e257d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dc130e257d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dc130e257d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dc130e257d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dc130e257d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dc130e257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dc130e257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d89410a612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d89410a612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dc130e257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dc130e257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dc130e257d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dc130e257d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dc130e257d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dc130e257d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dc130e257d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dc130e257d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dc130e257d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dc130e257d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dc130e257d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dc130e257d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dc130e257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dc130e257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dc130e257d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dc130e257d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dc130e257d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dc130e257d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dc130e257d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dc130e257d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89410a612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89410a612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two tables to track and report on the geometry types available in a given database.</a:t>
            </a:r>
            <a:endParaRPr/>
          </a:p>
          <a:p>
            <a:pPr marL="0" lvl="0" indent="0" algn="l" rtl="0">
              <a:spcBef>
                <a:spcPts val="0"/>
              </a:spcBef>
              <a:spcAft>
                <a:spcPts val="0"/>
              </a:spcAft>
              <a:buClr>
                <a:schemeClr val="dk1"/>
              </a:buClr>
              <a:buSzPts val="1100"/>
              <a:buFont typeface="Arial"/>
              <a:buNone/>
            </a:pPr>
            <a:r>
              <a:rPr lang="en"/>
              <a:t>spatial_ref_sys, defines all the spatial reference systems known to the database</a:t>
            </a:r>
            <a:endParaRPr/>
          </a:p>
          <a:p>
            <a:pPr marL="0" lvl="0" indent="0" algn="l" rtl="0">
              <a:spcBef>
                <a:spcPts val="0"/>
              </a:spcBef>
              <a:spcAft>
                <a:spcPts val="0"/>
              </a:spcAft>
              <a:buNone/>
            </a:pPr>
            <a:r>
              <a:rPr lang="en"/>
              <a:t>geometry_columns, provides a listing and basic details of all “features”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dc130e257d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dc130e257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Doing things on the sphere has a real computational cost. Point-to-point distance functions will be run millions of times when doing a spatial join between a couple medium sized spatial tables.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you can imagine, the routine with one square root is faster than the one with two square roots and five trig functions.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Planar coordinates are what GIS systems used, and they are what the geometry type uses, and the geometry type was the first PostGIS type.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there are hundreds of native geometry functions, and only a handful of native geography functions.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Long story short: if your data can be modelled on a plane, if it’s not truly global, you should use the geometry type and a planar projection, don’t use geography unless you have global data!</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da9bf6071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da9bf6071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da9bf6071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da9bf6071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da9bf6071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da9bf6071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da9bf6071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da9bf6071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da9bf6071c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da9bf6071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da9bf6071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da9bf6071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da9bf6071c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da9bf6071c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da9bf6071c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da9bf6071c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da9bf6071c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da9bf6071c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d89410a612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d89410a612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By querying this table, GIS clients and libraries can determine what to expect when retrieving data </a:t>
            </a:r>
            <a:endParaRPr/>
          </a:p>
          <a:p>
            <a:pPr marL="0" lvl="0" indent="0" algn="l" rtl="0">
              <a:spcBef>
                <a:spcPts val="0"/>
              </a:spcBef>
              <a:spcAft>
                <a:spcPts val="0"/>
              </a:spcAft>
              <a:buNone/>
            </a:pPr>
            <a:r>
              <a:rPr lang="en"/>
              <a:t>and can perform any necessary projection, processing or rendering without needing to inspect each geometry.</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da9bf6071c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da9bf6071c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da9bf6071c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da9bf6071c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da9bf6071c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da9bf6071c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da9bf6071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da9bf6071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da9bf6071c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da9bf6071c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da9bf6071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da9bf6071c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a:t>
            </a:r>
            <a:r>
              <a:rPr lang="en" b="1"/>
              <a:t>unique key blkid</a:t>
            </a:r>
            <a:r>
              <a:rPr lang="en"/>
              <a:t> actually embeds information about the higher level geographies. </a:t>
            </a:r>
            <a:endParaRPr/>
          </a:p>
          <a:p>
            <a:pPr marL="0" lvl="0" indent="0" algn="l" rtl="0">
              <a:spcBef>
                <a:spcPts val="0"/>
              </a:spcBef>
              <a:spcAft>
                <a:spcPts val="0"/>
              </a:spcAft>
              <a:buClr>
                <a:schemeClr val="dk1"/>
              </a:buClr>
              <a:buSzPts val="1100"/>
              <a:buFont typeface="Arial"/>
              <a:buNone/>
            </a:pPr>
            <a:r>
              <a:rPr lang="en"/>
              <a:t>Here are the parts of the key for Liberty Island we used earlier: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da9bf6071c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da9bf6071c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da62f9ff7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da62f9ff7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db1fe4219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db1fe4219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*double check pgAdmin 4</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db1fe421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db1fe4219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(define tract)</a:t>
            </a:r>
            <a:endParaRPr/>
          </a:p>
          <a:p>
            <a:pPr marL="0" lvl="0" indent="0" algn="l" rtl="0">
              <a:spcBef>
                <a:spcPts val="0"/>
              </a:spcBef>
              <a:spcAft>
                <a:spcPts val="0"/>
              </a:spcAft>
              <a:buClr>
                <a:schemeClr val="dk1"/>
              </a:buClr>
              <a:buSzPts val="1100"/>
              <a:buFont typeface="Arial"/>
              <a:buNone/>
            </a:pPr>
            <a:r>
              <a:rPr lang="en"/>
              <a:t>Census geography is carefully constructed so that larger geographies can be built up from smaller ones.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Create a </a:t>
            </a:r>
            <a:r>
              <a:rPr lang="en" b="1"/>
              <a:t>census tracts map by merging the blocks</a:t>
            </a:r>
            <a:r>
              <a:rPr lang="en"/>
              <a:t> that form each tract </a:t>
            </a:r>
            <a:endParaRPr/>
          </a:p>
          <a:p>
            <a:pPr marL="0" lvl="0" indent="0" algn="l" rtl="0">
              <a:spcBef>
                <a:spcPts val="0"/>
              </a:spcBef>
              <a:spcAft>
                <a:spcPts val="0"/>
              </a:spcAft>
              <a:buClr>
                <a:schemeClr val="dk1"/>
              </a:buClr>
              <a:buSzPts val="1100"/>
              <a:buFont typeface="Arial"/>
              <a:buNone/>
            </a:pPr>
            <a:r>
              <a:rPr lang="en"/>
              <a:t>Create a </a:t>
            </a:r>
            <a:r>
              <a:rPr lang="en" b="1"/>
              <a:t>county map by merging blocks</a:t>
            </a:r>
            <a:r>
              <a:rPr lang="en"/>
              <a:t> that fall within each county.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89410a612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d89410a612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f_table_name: fully qualified name of the feature table </a:t>
            </a:r>
            <a:endParaRPr/>
          </a:p>
          <a:p>
            <a:pPr marL="0" lvl="0" indent="0" algn="l" rtl="0">
              <a:spcBef>
                <a:spcPts val="0"/>
              </a:spcBef>
              <a:spcAft>
                <a:spcPts val="0"/>
              </a:spcAft>
              <a:buNone/>
            </a:pPr>
            <a:r>
              <a:rPr lang="en"/>
              <a:t>f_geometry_column: name of the column that geometry containing column </a:t>
            </a:r>
            <a:endParaRPr/>
          </a:p>
          <a:p>
            <a:pPr marL="0" lvl="0" indent="0" algn="l" rtl="0">
              <a:spcBef>
                <a:spcPts val="0"/>
              </a:spcBef>
              <a:spcAft>
                <a:spcPts val="0"/>
              </a:spcAft>
              <a:buNone/>
            </a:pPr>
            <a:r>
              <a:rPr lang="en"/>
              <a:t>	– for feature tables with multiple geometry columns, there will be one record for each.</a:t>
            </a:r>
            <a:endParaRPr/>
          </a:p>
          <a:p>
            <a:pPr marL="0" lvl="0" indent="0" algn="l" rtl="0">
              <a:spcBef>
                <a:spcPts val="0"/>
              </a:spcBef>
              <a:spcAft>
                <a:spcPts val="0"/>
              </a:spcAft>
              <a:buNone/>
            </a:pPr>
            <a:r>
              <a:rPr lang="en"/>
              <a:t>coord_dimension : 2-, 3- or 4-dimensional</a:t>
            </a:r>
            <a:endParaRPr/>
          </a:p>
          <a:p>
            <a:pPr marL="0" lvl="0" indent="0" algn="l" rtl="0">
              <a:spcBef>
                <a:spcPts val="0"/>
              </a:spcBef>
              <a:spcAft>
                <a:spcPts val="0"/>
              </a:spcAft>
              <a:buNone/>
            </a:pPr>
            <a:r>
              <a:rPr lang="en"/>
              <a:t>srid: Spatial Reference system identifier</a:t>
            </a:r>
            <a:endParaRPr/>
          </a:p>
          <a:p>
            <a:pPr marL="0" lvl="0" indent="0" algn="l" rtl="0">
              <a:spcBef>
                <a:spcPts val="0"/>
              </a:spcBef>
              <a:spcAft>
                <a:spcPts val="0"/>
              </a:spcAft>
              <a:buNone/>
            </a:pPr>
            <a:r>
              <a:rPr lang="en"/>
              <a:t>type: defines the type of geometry e.g., Point and Linestring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db1fe4219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db1fe4219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a:t>
            </a:r>
            <a:r>
              <a:rPr lang="en" b="1"/>
              <a:t>unique key blkid</a:t>
            </a:r>
            <a:r>
              <a:rPr lang="en"/>
              <a:t> actually embeds information about the higher level geographies. </a:t>
            </a:r>
            <a:endParaRPr/>
          </a:p>
          <a:p>
            <a:pPr marL="0" lvl="0" indent="0" algn="l" rtl="0">
              <a:spcBef>
                <a:spcPts val="0"/>
              </a:spcBef>
              <a:spcAft>
                <a:spcPts val="0"/>
              </a:spcAft>
              <a:buClr>
                <a:schemeClr val="dk1"/>
              </a:buClr>
              <a:buSzPts val="1100"/>
              <a:buFont typeface="Arial"/>
              <a:buNone/>
            </a:pPr>
            <a:r>
              <a:rPr lang="en"/>
              <a:t>Here are the parts of the key for Liberty Island we used earlier: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db1fe4219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db1fe4219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db1fe4219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db1fe4219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db1fe42198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db1fe42198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da9bf6071c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da9bf6071c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da9bf6071c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da9bf6071c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da9bf6071c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da9bf6071c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da9bf6071c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da9bf6071c_1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da9bf6071c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da9bf6071c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da9bf6071c_1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da9bf6071c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89410a612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89410a612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example table contains a mixture of different geometry types. </a:t>
            </a:r>
            <a:endParaRPr/>
          </a:p>
          <a:p>
            <a:pPr marL="0" lvl="0" indent="0" algn="l" rtl="0">
              <a:spcBef>
                <a:spcPts val="0"/>
              </a:spcBef>
              <a:spcAft>
                <a:spcPts val="0"/>
              </a:spcAft>
              <a:buNone/>
            </a:pPr>
            <a:r>
              <a:rPr lang="en"/>
              <a:t>We can collect general information about each object using functions that read the geometry metadata.</a:t>
            </a:r>
            <a:endParaRPr/>
          </a:p>
          <a:p>
            <a:pPr marL="0" lvl="0" indent="0" algn="l" rtl="0">
              <a:spcBef>
                <a:spcPts val="0"/>
              </a:spcBef>
              <a:spcAft>
                <a:spcPts val="0"/>
              </a:spcAft>
              <a:buNone/>
            </a:pPr>
            <a:r>
              <a:rPr lang="en"/>
              <a:t>GeometryType, NDims, SRID</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db1fe42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db1fe42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(remember to define tract)</a:t>
            </a:r>
            <a:endParaRPr/>
          </a:p>
          <a:p>
            <a:pPr marL="0" lvl="0" indent="0" algn="l" rtl="0">
              <a:spcBef>
                <a:spcPts val="0"/>
              </a:spcBef>
              <a:spcAft>
                <a:spcPts val="0"/>
              </a:spcAft>
              <a:buClr>
                <a:schemeClr val="dk1"/>
              </a:buClr>
              <a:buSzPts val="1100"/>
              <a:buFont typeface="Arial"/>
              <a:buNone/>
            </a:pPr>
            <a:r>
              <a:rPr lang="en"/>
              <a:t>It will intersect both, and so will be included in the summary statistics for both.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db1fe4219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db1fe4219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 will intersect both, and so will be included in the summary statistics for both.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Avoid this kind of </a:t>
            </a:r>
            <a:r>
              <a:rPr lang="en" b="1"/>
              <a:t>double counting</a:t>
            </a:r>
            <a:r>
              <a:rPr lang="en"/>
              <a:t>:</a:t>
            </a:r>
            <a:endParaRPr/>
          </a:p>
          <a:p>
            <a:pPr marL="0" lvl="0" indent="0" algn="l" rtl="0">
              <a:spcBef>
                <a:spcPts val="0"/>
              </a:spcBef>
              <a:spcAft>
                <a:spcPts val="0"/>
              </a:spcAft>
              <a:buClr>
                <a:schemeClr val="dk1"/>
              </a:buClr>
              <a:buSzPts val="1100"/>
              <a:buFont typeface="Arial"/>
              <a:buNone/>
            </a:pPr>
            <a:r>
              <a:rPr lang="en"/>
              <a:t>The simple method is to ensure that each tract only falls in </a:t>
            </a:r>
            <a:r>
              <a:rPr lang="en" b="1"/>
              <a:t>one</a:t>
            </a:r>
            <a:r>
              <a:rPr lang="en"/>
              <a:t> summary area (using </a:t>
            </a:r>
            <a:r>
              <a:rPr lang="en" b="1"/>
              <a:t>ST_Centroid(geometry)</a:t>
            </a:r>
            <a:r>
              <a:rPr lang="en"/>
              <a:t>)</a:t>
            </a:r>
            <a:endParaRPr/>
          </a:p>
          <a:p>
            <a:pPr marL="0" lvl="0" indent="0" algn="l" rtl="0">
              <a:spcBef>
                <a:spcPts val="0"/>
              </a:spcBef>
              <a:spcAft>
                <a:spcPts val="0"/>
              </a:spcAft>
              <a:buClr>
                <a:schemeClr val="dk1"/>
              </a:buClr>
              <a:buSzPts val="1100"/>
              <a:buFont typeface="Arial"/>
              <a:buNone/>
            </a:pPr>
            <a:r>
              <a:rPr lang="en"/>
              <a:t>The complex method is to divide crossing tracts at the borders (using </a:t>
            </a:r>
            <a:r>
              <a:rPr lang="en" b="1"/>
              <a:t>ST_Intersection(geometry,geometry)</a:t>
            </a:r>
            <a:r>
              <a:rPr lang="en"/>
              <a:t>)</a:t>
            </a:r>
            <a:endParaRPr/>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db1fe4219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db1fe4219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da9bf6071c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da9bf6071c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b509a856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b509a856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 will intersect both, and so will be included in the summary statistics for </a:t>
            </a:r>
            <a:r>
              <a:rPr lang="en" b="1"/>
              <a:t>both</a:t>
            </a:r>
            <a:r>
              <a:rPr lang="en"/>
              <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db509a856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db509a85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db509a856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db509a856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db509a85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db509a85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db509a856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db509a856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db509a856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db509a856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d89410a612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d89410a612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ST_GeometryType(geometry) returns the type of the geometry</a:t>
            </a:r>
            <a:endParaRPr/>
          </a:p>
          <a:p>
            <a:pPr marL="0" lvl="0" indent="0" algn="l" rtl="0">
              <a:spcBef>
                <a:spcPts val="0"/>
              </a:spcBef>
              <a:spcAft>
                <a:spcPts val="0"/>
              </a:spcAft>
              <a:buNone/>
            </a:pPr>
            <a:r>
              <a:rPr lang="en"/>
              <a:t>ST_NDims(geometry) returns the number of dimensions of the geometry</a:t>
            </a:r>
            <a:endParaRPr/>
          </a:p>
          <a:p>
            <a:pPr marL="0" lvl="0" indent="0" algn="l" rtl="0">
              <a:spcBef>
                <a:spcPts val="0"/>
              </a:spcBef>
              <a:spcAft>
                <a:spcPts val="0"/>
              </a:spcAft>
              <a:buNone/>
            </a:pPr>
            <a:r>
              <a:rPr lang="en"/>
              <a:t>ST_SRID(geometry) returns the spatial reference identifier number of the geometry</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dd2fd994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dd2fd994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dd2fd9949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dd2fd9949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dd2fd9949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dd2fd9949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dd2fd9949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dd2fd9949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dd2fd9949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dd2fd9949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dd2fd9949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dd2fd9949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dd2fd9949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dd2fd9949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dd2fd9949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dd2fd9949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d2fd9949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d2fd9949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dd2fd9949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dd2fd9949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d89410a612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d89410a612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dd2fd9949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dd2fd9949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dd2fd9949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dd2fd9949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dd2fd9949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dd2fd9949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dd2fd99493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dd2fd99493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dd2fd99493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dd2fd9949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dd2fd9949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dd2fd9949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dd2fd9949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dd2fd9949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dd2fd9949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dd2fd9949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dd2fd99493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dd2fd99493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gdd2fd99493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9" name="Google Shape;2319;gdd2fd99493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d89410a612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d89410a612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example table contains a mixture of different geometry types. </a:t>
            </a:r>
            <a:endParaRPr/>
          </a:p>
          <a:p>
            <a:pPr marL="0" lvl="0" indent="0" algn="l" rtl="0">
              <a:spcBef>
                <a:spcPts val="0"/>
              </a:spcBef>
              <a:spcAft>
                <a:spcPts val="0"/>
              </a:spcAft>
              <a:buNone/>
            </a:pPr>
            <a:r>
              <a:rPr lang="en"/>
              <a:t>We can collect general information about each object using functions that read the geometry metadata.</a:t>
            </a:r>
            <a:endParaRPr/>
          </a:p>
          <a:p>
            <a:pPr marL="0" lvl="0" indent="0" algn="l" rtl="0">
              <a:spcBef>
                <a:spcPts val="0"/>
              </a:spcBef>
              <a:spcAft>
                <a:spcPts val="0"/>
              </a:spcAft>
              <a:buNone/>
            </a:pPr>
            <a:r>
              <a:rPr lang="en"/>
              <a:t>GeometryType, NDims, SRID</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dd2fd99493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dd2fd99493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dd2fd99493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dd2fd99493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dd2fd99493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5" name="Google Shape;2345;gdd2fd99493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dd2fd9949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dd2fd9949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dd2fd99493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dd2fd99493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dd2fd99493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dd2fd99493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dd2fd99493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dd2fd99493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dd2fd99493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dd2fd99493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gdd2fd99493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0" name="Google Shape;2650;gdd2fd99493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dd2fd99493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9" name="Google Shape;2659;gdd2fd9949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d89410a612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d89410a612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example table contains a mixture of different geometry types. </a:t>
            </a:r>
            <a:endParaRPr/>
          </a:p>
          <a:p>
            <a:pPr marL="0" lvl="0" indent="0" algn="l" rtl="0">
              <a:spcBef>
                <a:spcPts val="0"/>
              </a:spcBef>
              <a:spcAft>
                <a:spcPts val="0"/>
              </a:spcAft>
              <a:buNone/>
            </a:pPr>
            <a:r>
              <a:rPr lang="en"/>
              <a:t>We can collect general information about each object using functions that read the geometry metadata.</a:t>
            </a:r>
            <a:endParaRPr/>
          </a:p>
          <a:p>
            <a:pPr marL="0" lvl="0" indent="0" algn="l" rtl="0">
              <a:spcBef>
                <a:spcPts val="0"/>
              </a:spcBef>
              <a:spcAft>
                <a:spcPts val="0"/>
              </a:spcAft>
              <a:buNone/>
            </a:pPr>
            <a:r>
              <a:rPr lang="en"/>
              <a:t>GeometryType, NDims, SRID</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dd2fd99493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dd2fd99493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dd2fd99493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0" name="Google Shape;2680;gdd2fd99493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dd2fd99493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dd2fd99493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85280829a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85280829a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89410a612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89410a612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example table contains a mixture of different geometry types. </a:t>
            </a:r>
            <a:endParaRPr/>
          </a:p>
          <a:p>
            <a:pPr marL="0" lvl="0" indent="0" algn="l" rtl="0">
              <a:spcBef>
                <a:spcPts val="0"/>
              </a:spcBef>
              <a:spcAft>
                <a:spcPts val="0"/>
              </a:spcAft>
              <a:buNone/>
            </a:pPr>
            <a:r>
              <a:rPr lang="en"/>
              <a:t>We can collect general information about each object using functions that read the geometry metadata.</a:t>
            </a:r>
            <a:endParaRPr/>
          </a:p>
          <a:p>
            <a:pPr marL="0" lvl="0" indent="0" algn="l" rtl="0">
              <a:spcBef>
                <a:spcPts val="0"/>
              </a:spcBef>
              <a:spcAft>
                <a:spcPts val="0"/>
              </a:spcAft>
              <a:buNone/>
            </a:pPr>
            <a:r>
              <a:rPr lang="en"/>
              <a:t>GeometryType, NDims, SRID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d89410a61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d89410a61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d89410a612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d89410a612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example table contains a mixture of different geometry types. </a:t>
            </a:r>
            <a:endParaRPr/>
          </a:p>
          <a:p>
            <a:pPr marL="0" lvl="0" indent="0" algn="l" rtl="0">
              <a:spcBef>
                <a:spcPts val="0"/>
              </a:spcBef>
              <a:spcAft>
                <a:spcPts val="0"/>
              </a:spcAft>
              <a:buNone/>
            </a:pPr>
            <a:r>
              <a:rPr lang="en"/>
              <a:t>We can collect general information about each object using functions that read the geometry metadata.</a:t>
            </a:r>
            <a:endParaRPr/>
          </a:p>
          <a:p>
            <a:pPr marL="0" lvl="0" indent="0" algn="l" rtl="0">
              <a:spcBef>
                <a:spcPts val="0"/>
              </a:spcBef>
              <a:spcAft>
                <a:spcPts val="0"/>
              </a:spcAft>
              <a:buNone/>
            </a:pPr>
            <a:r>
              <a:rPr lang="en"/>
              <a:t>GeometryType, NDims, SRID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d89410a612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d89410a612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example table contains a mixture of different geometry types. </a:t>
            </a:r>
            <a:endParaRPr/>
          </a:p>
          <a:p>
            <a:pPr marL="0" lvl="0" indent="0" algn="l" rtl="0">
              <a:spcBef>
                <a:spcPts val="0"/>
              </a:spcBef>
              <a:spcAft>
                <a:spcPts val="0"/>
              </a:spcAft>
              <a:buNone/>
            </a:pPr>
            <a:r>
              <a:rPr lang="en"/>
              <a:t>We can collect general information about each object using functions that read the geometry metadata.</a:t>
            </a:r>
            <a:endParaRPr/>
          </a:p>
          <a:p>
            <a:pPr marL="0" lvl="0" indent="0" algn="l" rtl="0">
              <a:spcBef>
                <a:spcPts val="0"/>
              </a:spcBef>
              <a:spcAft>
                <a:spcPts val="0"/>
              </a:spcAft>
              <a:buNone/>
            </a:pPr>
            <a:r>
              <a:rPr lang="en"/>
              <a:t>GeometryType, NDims, SRID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d89410a612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d89410a612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d89410a612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d89410a612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d89410a612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d89410a612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polygon has only one ring. </a:t>
            </a:r>
            <a:endParaRPr/>
          </a:p>
          <a:p>
            <a:pPr marL="0" lvl="0" indent="0" algn="l" rtl="0">
              <a:spcBef>
                <a:spcPts val="0"/>
              </a:spcBef>
              <a:spcAft>
                <a:spcPts val="0"/>
              </a:spcAft>
              <a:buNone/>
            </a:pPr>
            <a:r>
              <a:rPr lang="en"/>
              <a:t>The second one has an interior “hole”. </a:t>
            </a:r>
            <a:endParaRPr/>
          </a:p>
          <a:p>
            <a:pPr marL="0" lvl="0" indent="0" algn="l" rtl="0">
              <a:spcBef>
                <a:spcPts val="0"/>
              </a:spcBef>
              <a:spcAft>
                <a:spcPts val="0"/>
              </a:spcAft>
              <a:buNone/>
            </a:pPr>
            <a:r>
              <a:rPr lang="en"/>
              <a:t>Most graphics systems include the concept of a “polygon”, </a:t>
            </a:r>
            <a:endParaRPr/>
          </a:p>
          <a:p>
            <a:pPr marL="0" lvl="0" indent="0" algn="l" rtl="0">
              <a:spcBef>
                <a:spcPts val="0"/>
              </a:spcBef>
              <a:spcAft>
                <a:spcPts val="0"/>
              </a:spcAft>
              <a:buNone/>
            </a:pPr>
            <a:r>
              <a:rPr lang="en"/>
              <a:t>but GIS systems are relatively unique in allowing polygons to explicitly have holes.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d89410a612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d89410a612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Rather than using an = sign in our WHERE clause,</a:t>
            </a:r>
            <a:endParaRPr>
              <a:solidFill>
                <a:schemeClr val="dk1"/>
              </a:solidFill>
            </a:endParaRPr>
          </a:p>
          <a:p>
            <a:pPr marL="0" lvl="0" indent="0" algn="l" rtl="0">
              <a:lnSpc>
                <a:spcPct val="115000"/>
              </a:lnSpc>
              <a:spcBef>
                <a:spcPts val="0"/>
              </a:spcBef>
              <a:spcAft>
                <a:spcPts val="0"/>
              </a:spcAft>
              <a:buNone/>
            </a:pPr>
            <a:r>
              <a:rPr lang="en">
                <a:solidFill>
                  <a:schemeClr val="dk1"/>
                </a:solidFill>
              </a:rPr>
              <a:t>we are using the LIKE operator to carry out a string matching operation.</a:t>
            </a:r>
            <a:endParaRPr sz="17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d89410a612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d89410a612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ST_Area(geometry) returns the area of the polygons</a:t>
            </a:r>
            <a:endParaRPr/>
          </a:p>
          <a:p>
            <a:pPr marL="0" lvl="0" indent="0" algn="l" rtl="0">
              <a:spcBef>
                <a:spcPts val="0"/>
              </a:spcBef>
              <a:spcAft>
                <a:spcPts val="0"/>
              </a:spcAft>
              <a:buClr>
                <a:schemeClr val="dk1"/>
              </a:buClr>
              <a:buSzPts val="1100"/>
              <a:buFont typeface="Arial"/>
              <a:buNone/>
            </a:pPr>
            <a:r>
              <a:rPr lang="en"/>
              <a:t>ST_NumInteriorRings(geometry) returns the number of interior rings (usually 0, more of there are holes)</a:t>
            </a:r>
            <a:endParaRPr/>
          </a:p>
          <a:p>
            <a:pPr marL="0" lvl="0" indent="0" algn="l" rtl="0">
              <a:spcBef>
                <a:spcPts val="0"/>
              </a:spcBef>
              <a:spcAft>
                <a:spcPts val="0"/>
              </a:spcAft>
              <a:buClr>
                <a:schemeClr val="dk1"/>
              </a:buClr>
              <a:buSzPts val="1100"/>
              <a:buFont typeface="Arial"/>
              <a:buNone/>
            </a:pPr>
            <a:r>
              <a:rPr lang="en"/>
              <a:t>ST_ExteriorRing(geometry) returns the outer ring as a linestring</a:t>
            </a:r>
            <a:endParaRPr/>
          </a:p>
          <a:p>
            <a:pPr marL="0" lvl="0" indent="0" algn="l" rtl="0">
              <a:spcBef>
                <a:spcPts val="0"/>
              </a:spcBef>
              <a:spcAft>
                <a:spcPts val="0"/>
              </a:spcAft>
              <a:buClr>
                <a:schemeClr val="dk1"/>
              </a:buClr>
              <a:buSzPts val="1100"/>
              <a:buFont typeface="Arial"/>
              <a:buNone/>
            </a:pPr>
            <a:r>
              <a:rPr lang="en"/>
              <a:t>ST_InteriorRingN(geometry,n) returns a specified interior ring as a linestring</a:t>
            </a:r>
            <a:endParaRPr/>
          </a:p>
          <a:p>
            <a:pPr marL="0" lvl="0" indent="0" algn="l" rtl="0">
              <a:spcBef>
                <a:spcPts val="0"/>
              </a:spcBef>
              <a:spcAft>
                <a:spcPts val="0"/>
              </a:spcAft>
              <a:buNone/>
            </a:pPr>
            <a:r>
              <a:rPr lang="en"/>
              <a:t>ST_Perimeter(geometry) returns the length of all the rings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d89410a612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d89410a612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Calculate the area of our polygons using the area function</a:t>
            </a:r>
            <a:endParaRPr>
              <a:solidFill>
                <a:schemeClr val="dk1"/>
              </a:solidFill>
            </a:endParaRPr>
          </a:p>
          <a:p>
            <a:pPr marL="0" lvl="0" indent="0" algn="l" rtl="0">
              <a:lnSpc>
                <a:spcPct val="115000"/>
              </a:lnSpc>
              <a:spcBef>
                <a:spcPts val="0"/>
              </a:spcBef>
              <a:spcAft>
                <a:spcPts val="0"/>
              </a:spcAft>
              <a:buNone/>
            </a:pPr>
            <a:r>
              <a:rPr lang="en">
                <a:solidFill>
                  <a:schemeClr val="dk1"/>
                </a:solidFill>
              </a:rPr>
              <a:t>Note that the polygon with a hole has an area that is the area of the outer shell </a:t>
            </a:r>
            <a:endParaRPr>
              <a:solidFill>
                <a:schemeClr val="dk1"/>
              </a:solidFill>
            </a:endParaRPr>
          </a:p>
          <a:p>
            <a:pPr marL="0" lvl="0" indent="0" algn="l" rtl="0">
              <a:lnSpc>
                <a:spcPct val="115000"/>
              </a:lnSpc>
              <a:spcBef>
                <a:spcPts val="0"/>
              </a:spcBef>
              <a:spcAft>
                <a:spcPts val="0"/>
              </a:spcAft>
              <a:buNone/>
            </a:pPr>
            <a:r>
              <a:rPr lang="en">
                <a:solidFill>
                  <a:schemeClr val="dk1"/>
                </a:solidFill>
              </a:rPr>
              <a:t>(a 10x10 square) minus the area of the hole (a 1x1 square).</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85280829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85280829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d89410a612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d89410a612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Geometries are stored on disk in a format only used by PostGIS.  </a:t>
            </a:r>
            <a:endParaRPr/>
          </a:p>
          <a:p>
            <a:pPr marL="0" lvl="0" indent="0" algn="l" rtl="0">
              <a:spcBef>
                <a:spcPts val="0"/>
              </a:spcBef>
              <a:spcAft>
                <a:spcPts val="0"/>
              </a:spcAft>
              <a:buClr>
                <a:schemeClr val="dk1"/>
              </a:buClr>
              <a:buSzPts val="1100"/>
              <a:buFont typeface="Arial"/>
              <a:buNone/>
            </a:pPr>
            <a:r>
              <a:rPr lang="en"/>
              <a:t>External programs to insert and retrieve useful geometries, they need to be converted into a format that other applications can understand. </a:t>
            </a:r>
            <a:endParaRPr/>
          </a:p>
          <a:p>
            <a:pPr marL="0" lvl="0" indent="0" algn="l" rtl="0">
              <a:spcBef>
                <a:spcPts val="0"/>
              </a:spcBef>
              <a:spcAft>
                <a:spcPts val="0"/>
              </a:spcAft>
              <a:buClr>
                <a:schemeClr val="dk1"/>
              </a:buClr>
              <a:buSzPts val="1100"/>
              <a:buFont typeface="Arial"/>
              <a:buNone/>
            </a:pPr>
            <a:r>
              <a:rPr lang="en"/>
              <a:t>PostGIS supports emitting and consuming geometries in a large number of formats: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These are called Geometry Constructors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WKT: Well-known text </a:t>
            </a:r>
            <a:br>
              <a:rPr lang="en"/>
            </a:br>
            <a:r>
              <a:rPr lang="en"/>
              <a:t>Can refer either to the text representation of geometries, with strings starting “POINT”, “LINESTRING”, “POLYGON”, etc. Or can refer to the text representation of a CRS, with strings starting “PROJCS”, “GEOGCS”, etc. Well-known text representations are OGC standards, but do not have their own specification documents. The first descriptions of WKT (for geometries and for CRS) appeared in the SFSQL 1.0 specification.</a:t>
            </a:r>
            <a:endParaRPr/>
          </a:p>
          <a:p>
            <a:pPr marL="0" lvl="0" indent="0" algn="l" rtl="0">
              <a:spcBef>
                <a:spcPts val="0"/>
              </a:spcBef>
              <a:spcAft>
                <a:spcPts val="0"/>
              </a:spcAft>
              <a:buClr>
                <a:schemeClr val="dk1"/>
              </a:buClr>
              <a:buSzPts val="1100"/>
              <a:buFont typeface="Arial"/>
              <a:buNone/>
            </a:pPr>
            <a:r>
              <a:rPr lang="en"/>
              <a:t>WKB: Well-known binary </a:t>
            </a:r>
            <a:br>
              <a:rPr lang="en"/>
            </a:br>
            <a:r>
              <a:rPr lang="en"/>
              <a:t>Refers to the binary representation of geometries described in the Simple Features for SQL specification (SFSQL).</a:t>
            </a:r>
            <a:endParaRPr/>
          </a:p>
          <a:p>
            <a:pPr marL="0" lvl="0" indent="0" algn="l" rtl="0">
              <a:spcBef>
                <a:spcPts val="0"/>
              </a:spcBef>
              <a:spcAft>
                <a:spcPts val="0"/>
              </a:spcAft>
              <a:buClr>
                <a:schemeClr val="dk1"/>
              </a:buClr>
              <a:buSzPts val="1100"/>
              <a:buFont typeface="Arial"/>
              <a:buNone/>
            </a:pPr>
            <a:r>
              <a:rPr lang="en"/>
              <a:t>GML: Geography Markup Language. </a:t>
            </a:r>
            <a:br>
              <a:rPr lang="en"/>
            </a:br>
            <a:r>
              <a:rPr lang="en"/>
              <a:t>GML is the OGC standard XML grammar for expressing geographical features. GML serves as a modeling language for geographic systems as well as an open interchange format for geographic transactions on the Internet. As with most XML based grammars, there are two parts to the grammar – the schema that describes the document and the instance document that contains the actual data.</a:t>
            </a:r>
            <a:endParaRPr/>
          </a:p>
          <a:p>
            <a:pPr marL="0" lvl="0" indent="0" algn="l" rtl="0">
              <a:spcBef>
                <a:spcPts val="0"/>
              </a:spcBef>
              <a:spcAft>
                <a:spcPts val="0"/>
              </a:spcAft>
              <a:buClr>
                <a:schemeClr val="dk1"/>
              </a:buClr>
              <a:buSzPts val="1100"/>
              <a:buFont typeface="Arial"/>
              <a:buNone/>
            </a:pPr>
            <a:r>
              <a:rPr lang="en"/>
              <a:t>JSON: Javascript Object Notation</a:t>
            </a:r>
            <a:br>
              <a:rPr lang="en"/>
            </a:br>
            <a:r>
              <a:rPr lang="en"/>
              <a:t>a text format that is very fast to parse in Javascript virtual machines. In spatial, the extended specification for GeoJSON is commonly used.</a:t>
            </a:r>
            <a:endParaRPr/>
          </a:p>
          <a:p>
            <a:pPr marL="0" lvl="0" indent="0" algn="l" rtl="0">
              <a:spcBef>
                <a:spcPts val="0"/>
              </a:spcBef>
              <a:spcAft>
                <a:spcPts val="0"/>
              </a:spcAft>
              <a:buClr>
                <a:schemeClr val="dk1"/>
              </a:buClr>
              <a:buSzPts val="1100"/>
              <a:buFont typeface="Arial"/>
              <a:buNone/>
            </a:pPr>
            <a:r>
              <a:rPr lang="en"/>
              <a:t>GeoJSON: </a:t>
            </a:r>
            <a:br>
              <a:rPr lang="en"/>
            </a:br>
            <a:r>
              <a:rPr lang="en"/>
              <a:t>A format for encoding a variety of geographic data structures. A GeoJSON object may represent a geometry, a feature, or a collection of features. GeoJSON supports the following geometry types: Point, LineString, Polygon, MultiPoint, MultiLineString, MultiPolygon, and GeometryCollection. Features in GeoJSON contain a geometry object and additional properties, and a feature collection represents a list of features.</a:t>
            </a:r>
            <a:endParaRPr/>
          </a:p>
          <a:p>
            <a:pPr marL="0" lvl="0" indent="0" algn="l" rtl="0">
              <a:spcBef>
                <a:spcPts val="0"/>
              </a:spcBef>
              <a:spcAft>
                <a:spcPts val="0"/>
              </a:spcAft>
              <a:buNone/>
            </a:pPr>
            <a:r>
              <a:rPr lang="en"/>
              <a:t>KML: Keyhole Markup Language</a:t>
            </a:r>
            <a:br>
              <a:rPr lang="en"/>
            </a:br>
            <a:r>
              <a:rPr lang="en"/>
              <a:t>the spatial XML format used by Google Earth. Google Earth was originally written by a company named “Keyhole”, hence the (now obscure) reference in the name.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d89410a612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d89410a612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Extended Well-known Text Representation. This format embeds the SRID to the geometry. </a:t>
            </a:r>
            <a:endParaRPr>
              <a:solidFill>
                <a:schemeClr val="dk1"/>
              </a:solidFill>
            </a:endParaRPr>
          </a:p>
          <a:p>
            <a:pPr marL="0" lvl="0" indent="0" algn="l" rtl="0">
              <a:lnSpc>
                <a:spcPct val="115000"/>
              </a:lnSpc>
              <a:spcBef>
                <a:spcPts val="0"/>
              </a:spcBef>
              <a:spcAft>
                <a:spcPts val="0"/>
              </a:spcAft>
              <a:buNone/>
            </a:pPr>
            <a:r>
              <a:rPr lang="en">
                <a:solidFill>
                  <a:schemeClr val="dk1"/>
                </a:solidFill>
              </a:rPr>
              <a:t>3- or 4-dimensional geometries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d89410a612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d89410a612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d89410a612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d89410a612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rPr>
              <a:t>There are many many ways to create a geometry from a pair of coordinates.</a:t>
            </a:r>
            <a:endParaRPr sz="1700">
              <a:solidFill>
                <a:schemeClr val="dk1"/>
              </a:solidFill>
            </a:endParaRPr>
          </a:p>
          <a:p>
            <a:pPr marL="0" lvl="0" indent="0" algn="l" rtl="0">
              <a:lnSpc>
                <a:spcPct val="115000"/>
              </a:lnSpc>
              <a:spcBef>
                <a:spcPts val="0"/>
              </a:spcBef>
              <a:spcAft>
                <a:spcPts val="0"/>
              </a:spcAft>
              <a:buNone/>
            </a:pPr>
            <a:r>
              <a:rPr lang="en" sz="1700">
                <a:solidFill>
                  <a:schemeClr val="dk1"/>
                </a:solidFill>
              </a:rPr>
              <a:t>In general, you need to provide both the coordinate information and the SRID, so the system can correctly locate the geometry on the earth.</a:t>
            </a:r>
            <a:endParaRPr sz="1700">
              <a:solidFill>
                <a:schemeClr val="dk1"/>
              </a:solidFill>
            </a:endParaRPr>
          </a:p>
          <a:p>
            <a:pPr marL="0" lvl="0" indent="0" algn="l" rtl="0">
              <a:lnSpc>
                <a:spcPct val="115000"/>
              </a:lnSpc>
              <a:spcBef>
                <a:spcPts val="0"/>
              </a:spcBef>
              <a:spcAft>
                <a:spcPts val="0"/>
              </a:spcAft>
              <a:buNone/>
            </a:pPr>
            <a:r>
              <a:rPr lang="en" sz="1700">
                <a:solidFill>
                  <a:schemeClr val="dk1"/>
                </a:solidFill>
              </a:rPr>
              <a:t>This example uses the ST_GeomFromText() constructor.</a:t>
            </a:r>
            <a:endParaRPr sz="17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d89410a612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d89410a612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rPr>
              <a:t>There is also a one-parameter ST_GeomFromText() function, that sets the SRID to 0. So then we wrap it in an ST_SetSRID() function to supply the SRID afterwards.</a:t>
            </a:r>
            <a:endParaRPr sz="17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d89410a612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d89410a612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rPr>
              <a:t>Sometimes it is nice to avoid the overhead of parsing text, particularly if you are just creating a point.The ST_MakePoint() function, with the ST_SetSRID() function can generate a new point without parsing text inputs. Building a POINT with string concatenation and then parsing it is a potential SQL injection vector.</a:t>
            </a:r>
            <a:endParaRPr sz="17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d89410a612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d89410a612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rPr>
              <a:t>PostgreSQL has a type casting notation, the “::” operator that applies the desired cast, in this case from a text string directly to a geometry. As long as the text is a valid WKT or HEXWKB string, casting directly from text works automatically. There’s no SRID in the text, so we have to add it after using ST_SetSRID().</a:t>
            </a:r>
            <a:endParaRPr sz="17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d89410a612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d89410a612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rPr>
              <a:t>The “extended well-known-text” format includes a slot for the SRID, so you can go from text to a geometry-with-SRID in one step, casting from EWKT to geometry.</a:t>
            </a:r>
            <a:endParaRPr sz="17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d6480c392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d6480c392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d6480c392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6480c392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85280829a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85280829a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d6480c392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d6480c392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for exact matches is actually relatively rare in geospatial (it’s more common to look for “nearby” or “interacting” things), but when you need to search, the equal and equals exact functions are there. Exact structural equality can be important searching for directed roads in a network, where direction of digitization is meaningful. Equality without exact representation is useful for finding things like polygons, where the order of rings and start/end of rings isn’t important, but the area of coverage is.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da62f9ff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da62f9ff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da62f9ff7a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da62f9ff7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d6480c392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d6480c392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most widely used “spatial predicate” (spatial relationship with a boolean return value), intersects is for queries looking for “any objects with interaction”. Objects that touch, overlap, contain or are contained, they all intersect. Objects with zero distance between each other intersect. Objects with greater than zero, are disjoint. Find all the customer locations that intersect the service area of this store. Find all the airplane tracks that intersect the forbidden flight zone. Find all the parcels that intersect the fire hall service zone.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dd2fd9949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dd2fd9949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dd2fd99493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dd2fd99493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da62f9ff7a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da62f9ff7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Crosses is infrequently used because it mostly has intuitive sense for lines (though it is defined for all type combinations as shown in the diagram). In the case where lines cross at their mid-point, is an “un-noded” intersection between lines. Sometimes people are interested in un-noded crossings because they want to fix them (many road networks are expected to be “fully noded”. Sometimes people are interested in un-noded crossings for what they represent (some road networks use them to represent things like over- and under-passes).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da62f9ff7a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da62f9ff7a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Overlaps is probably the least used predicate. It’s quite specific, the objects share </a:t>
            </a:r>
            <a:r>
              <a:rPr lang="en" b="1"/>
              <a:t>some of their interiors</a:t>
            </a:r>
            <a:r>
              <a:rPr lang="en"/>
              <a:t> but neither shares </a:t>
            </a:r>
            <a:r>
              <a:rPr lang="en" b="1"/>
              <a:t>all</a:t>
            </a:r>
            <a:r>
              <a:rPr lang="en"/>
              <a:t> of it’s interior. People might understand it more as a “partial overlap”.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da62f9ff7a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da62f9ff7a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da62f9ff7a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da62f9ff7a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85280829a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85280829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d6480c392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d6480c392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d6480c392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d6480c392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d6480c3927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d6480c392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da62f9ff7a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da62f9ff7a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da62f9ff7a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da62f9ff7a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d9f7dc32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d9f7dc32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d9f7dc328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d9f7dc32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d9f7dc328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d9f7dc328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the previous section, we explored spatial relationships using a two-step process: </a:t>
            </a:r>
            <a:endParaRPr/>
          </a:p>
          <a:p>
            <a:pPr marL="0" lvl="0" indent="0" algn="l" rtl="0">
              <a:spcBef>
                <a:spcPts val="0"/>
              </a:spcBef>
              <a:spcAft>
                <a:spcPts val="0"/>
              </a:spcAft>
              <a:buClr>
                <a:schemeClr val="dk1"/>
              </a:buClr>
              <a:buSzPts val="1100"/>
              <a:buFont typeface="Arial"/>
              <a:buNone/>
            </a:pPr>
            <a:r>
              <a:rPr lang="en"/>
              <a:t>1. extract a subway station point for ‘Broad St’</a:t>
            </a:r>
            <a:endParaRPr/>
          </a:p>
          <a:p>
            <a:pPr marL="0" lvl="0" indent="0" algn="l" rtl="0">
              <a:spcBef>
                <a:spcPts val="0"/>
              </a:spcBef>
              <a:spcAft>
                <a:spcPts val="0"/>
              </a:spcAft>
              <a:buClr>
                <a:schemeClr val="dk1"/>
              </a:buClr>
              <a:buSzPts val="1100"/>
              <a:buFont typeface="Arial"/>
              <a:buNone/>
            </a:pPr>
            <a:r>
              <a:rPr lang="en"/>
              <a:t>2. use that point to ask further questions such as “what neighborhood is the ‘Broad St’ station 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Using a spatial join, we can answer the question in one step, </a:t>
            </a:r>
            <a:endParaRPr/>
          </a:p>
          <a:p>
            <a:pPr marL="0" lvl="0" indent="0" algn="l" rtl="0">
              <a:spcBef>
                <a:spcPts val="0"/>
              </a:spcBef>
              <a:spcAft>
                <a:spcPts val="0"/>
              </a:spcAft>
              <a:buClr>
                <a:schemeClr val="dk1"/>
              </a:buClr>
              <a:buSzPts val="1100"/>
              <a:buFont typeface="Arial"/>
              <a:buNone/>
            </a:pPr>
            <a:r>
              <a:rPr lang="en"/>
              <a:t>retrieving information about the subway station and the neighborhood that contains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9f7dc328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9f7dc328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previous section, we explored spatial relationships using a two-step process: </a:t>
            </a:r>
            <a:endParaRPr/>
          </a:p>
          <a:p>
            <a:pPr marL="0" lvl="0" indent="0" algn="l" rtl="0">
              <a:spcBef>
                <a:spcPts val="0"/>
              </a:spcBef>
              <a:spcAft>
                <a:spcPts val="0"/>
              </a:spcAft>
              <a:buNone/>
            </a:pPr>
            <a:r>
              <a:rPr lang="en"/>
              <a:t>1. extract a subway station point for ‘Broad St’</a:t>
            </a:r>
            <a:endParaRPr/>
          </a:p>
          <a:p>
            <a:pPr marL="0" lvl="0" indent="0" algn="l" rtl="0">
              <a:spcBef>
                <a:spcPts val="0"/>
              </a:spcBef>
              <a:spcAft>
                <a:spcPts val="0"/>
              </a:spcAft>
              <a:buNone/>
            </a:pPr>
            <a:r>
              <a:rPr lang="en"/>
              <a:t>2. use that point to ask further questions such as “what neighborhood is the ‘Broad St’ station in?”</a:t>
            </a:r>
            <a:endParaRPr/>
          </a:p>
          <a:p>
            <a:pPr marL="0" lvl="0" indent="0" algn="l" rtl="0">
              <a:spcBef>
                <a:spcPts val="0"/>
              </a:spcBef>
              <a:spcAft>
                <a:spcPts val="0"/>
              </a:spcAft>
              <a:buNone/>
            </a:pPr>
            <a:endParaRPr/>
          </a:p>
          <a:p>
            <a:pPr marL="0" lvl="0" indent="0" algn="l" rtl="0">
              <a:spcBef>
                <a:spcPts val="0"/>
              </a:spcBef>
              <a:spcAft>
                <a:spcPts val="0"/>
              </a:spcAft>
              <a:buNone/>
            </a:pPr>
            <a:r>
              <a:rPr lang="en"/>
              <a:t>Using a spatial join, we can answer the question in one step, </a:t>
            </a:r>
            <a:endParaRPr/>
          </a:p>
          <a:p>
            <a:pPr marL="0" lvl="0" indent="0" algn="l" rtl="0">
              <a:spcBef>
                <a:spcPts val="0"/>
              </a:spcBef>
              <a:spcAft>
                <a:spcPts val="0"/>
              </a:spcAft>
              <a:buNone/>
            </a:pPr>
            <a:r>
              <a:rPr lang="en"/>
              <a:t>retrieving information about the subway station and the neighborhood that contains it: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d9f7dc328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d9f7dc328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combination of a JOIN with a GROUP BY provides the kind of analysis that is usually done in a GIS system.</a:t>
            </a:r>
            <a:endParaRPr/>
          </a:p>
          <a:p>
            <a:pPr marL="0" lvl="0" indent="0" algn="l" rtl="0">
              <a:spcBef>
                <a:spcPts val="0"/>
              </a:spcBef>
              <a:spcAft>
                <a:spcPts val="0"/>
              </a:spcAft>
              <a:buNone/>
            </a:pPr>
            <a:endParaRPr/>
          </a:p>
          <a:p>
            <a:pPr marL="0" lvl="0" indent="0" algn="l" rtl="0">
              <a:spcBef>
                <a:spcPts val="0"/>
              </a:spcBef>
              <a:spcAft>
                <a:spcPts val="0"/>
              </a:spcAft>
              <a:buNone/>
            </a:pPr>
            <a:r>
              <a:rPr lang="en"/>
              <a:t>Here we have a question that combines information from about population from the census </a:t>
            </a:r>
            <a:endParaRPr/>
          </a:p>
          <a:p>
            <a:pPr marL="0" lvl="0" indent="0" algn="l" rtl="0">
              <a:spcBef>
                <a:spcPts val="0"/>
              </a:spcBef>
              <a:spcAft>
                <a:spcPts val="0"/>
              </a:spcAft>
              <a:buNone/>
            </a:pPr>
            <a:r>
              <a:rPr lang="en"/>
              <a:t>with the boundaries of neighborhoods, with a restriction to just one borough of Manhattan.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85280829a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85280829a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Functions: manipulate data during a query, </a:t>
            </a:r>
            <a:endParaRPr/>
          </a:p>
          <a:p>
            <a:pPr marL="0" lvl="0" indent="0" algn="l" rtl="0">
              <a:spcBef>
                <a:spcPts val="0"/>
              </a:spcBef>
              <a:spcAft>
                <a:spcPts val="0"/>
              </a:spcAft>
              <a:buNone/>
            </a:pPr>
            <a:r>
              <a:rPr lang="en"/>
              <a:t>an ordinary database concatenates strings, performs hash operations on strings, does MATH on numbers, and extracts information from dates. </a:t>
            </a:r>
            <a:br>
              <a:rPr lang="en"/>
            </a:br>
            <a:r>
              <a:rPr lang="en"/>
              <a:t>A spatial database provides a complete set of functions for analyzing geometric components, determining spatial relationships, and manipulating geometries.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da62f9ff7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da62f9ff7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da9bf6071c_1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da9bf6071c_1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da62f9ff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da62f9ff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distance queries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da62f9ff7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da62f9ff7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Of the ~8M people in NYC, 44% are white and 26% are black.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d9f7dc328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d9f7dc328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"Take the 'A' Train" - </a:t>
            </a:r>
            <a:r>
              <a:rPr lang="en" u="sng">
                <a:solidFill>
                  <a:schemeClr val="hlink"/>
                </a:solidFill>
                <a:hlinkClick r:id="rId3"/>
              </a:rPr>
              <a:t>https://www.youtube.com/watch?v=cb2w2m1JmCY</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As we saw earlier, Harlem has far and away the highest African-American population in Manhattan. </a:t>
            </a:r>
            <a:endParaRPr/>
          </a:p>
          <a:p>
            <a:pPr marL="0" lvl="0" indent="0" algn="l" rtl="0">
              <a:spcBef>
                <a:spcPts val="0"/>
              </a:spcBef>
              <a:spcAft>
                <a:spcPts val="0"/>
              </a:spcAft>
              <a:buClr>
                <a:schemeClr val="dk1"/>
              </a:buClr>
              <a:buSzPts val="1100"/>
              <a:buFont typeface="Arial"/>
              <a:buNone/>
            </a:pPr>
            <a:r>
              <a:rPr lang="en"/>
              <a:t>Is the same true of Duke’s A-train?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da62f9ff7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da62f9ff7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da62f9ff7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da62f9ff7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nyc_subway_stations table</a:t>
            </a:r>
            <a:endParaRPr/>
          </a:p>
          <a:p>
            <a:pPr marL="0" lvl="0" indent="0" algn="l" rtl="0">
              <a:spcBef>
                <a:spcPts val="0"/>
              </a:spcBef>
              <a:spcAft>
                <a:spcPts val="0"/>
              </a:spcAft>
              <a:buClr>
                <a:schemeClr val="dk1"/>
              </a:buClr>
              <a:buSzPts val="1100"/>
              <a:buFont typeface="Arial"/>
              <a:buNone/>
            </a:pPr>
            <a:r>
              <a:rPr lang="en">
                <a:latin typeface="Courier New"/>
                <a:ea typeface="Courier New"/>
                <a:cs typeface="Courier New"/>
                <a:sym typeface="Courier New"/>
              </a:rPr>
              <a:t>routes </a:t>
            </a:r>
            <a:r>
              <a:rPr lang="en"/>
              <a:t>field</a:t>
            </a: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da62f9ff7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da62f9ff7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values in there are a little complex.</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NOTE: The DISTINCT keyword eliminates duplicate rows from the result. </a:t>
            </a:r>
            <a:endParaRPr/>
          </a:p>
          <a:p>
            <a:pPr marL="0" lvl="0" indent="0" algn="l" rtl="0">
              <a:spcBef>
                <a:spcPts val="0"/>
              </a:spcBef>
              <a:spcAft>
                <a:spcPts val="0"/>
              </a:spcAft>
              <a:buClr>
                <a:schemeClr val="dk1"/>
              </a:buClr>
              <a:buSzPts val="1100"/>
              <a:buFont typeface="Arial"/>
              <a:buNone/>
            </a:pPr>
            <a:r>
              <a:rPr lang="en"/>
              <a:t>Without the DISTINCT keyword, the query above identifies 491 results instead of 73.</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(Note: there are nulls in the result set)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a62f9ff7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a62f9ff7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will want any row in routes that has an ‘A’ in it. </a:t>
            </a:r>
            <a:endParaRPr/>
          </a:p>
          <a:p>
            <a:pPr marL="0" lvl="0" indent="0" algn="l" rtl="0">
              <a:spcBef>
                <a:spcPts val="0"/>
              </a:spcBef>
              <a:spcAft>
                <a:spcPts val="0"/>
              </a:spcAft>
              <a:buClr>
                <a:schemeClr val="dk1"/>
              </a:buClr>
              <a:buSzPts val="1100"/>
              <a:buFont typeface="Arial"/>
              <a:buNone/>
            </a:pPr>
            <a:r>
              <a:rPr lang="en"/>
              <a:t>Can do this a number of ways**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strpos(routes,’A’) returns a non-zero number if ‘A’ is in the routes field.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da62f9ff7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da62f9ff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values in there are a little complex.</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NOTE: The DISTINCT keyword eliminates duplicate rows from the result. </a:t>
            </a:r>
            <a:endParaRPr/>
          </a:p>
          <a:p>
            <a:pPr marL="0" lvl="0" indent="0" algn="l" rtl="0">
              <a:spcBef>
                <a:spcPts val="0"/>
              </a:spcBef>
              <a:spcAft>
                <a:spcPts val="0"/>
              </a:spcAft>
              <a:buClr>
                <a:schemeClr val="dk1"/>
              </a:buClr>
              <a:buSzPts val="1100"/>
              <a:buFont typeface="Arial"/>
              <a:buNone/>
            </a:pPr>
            <a:r>
              <a:rPr lang="en"/>
              <a:t>Without the DISTINCT keyword, the query above identifies 491 results instead of 73.</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(Note: there are nulls in the result set)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85280829a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85280829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people call “PostGIS” is actually just a combination of the PostgreSQL relational database, which provides all the standard database features (standard types, functions, indexes) and the PostGIS “extension” to PostgreSQL which adds in the spatial types, spatial functions and spatial indexes. So any software that “works with PostGIS” works with PostgreSQL, and vice versa.</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da62f9ff7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da62f9ff7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 finally. . back to the question: </a:t>
            </a:r>
            <a:endParaRPr/>
          </a:p>
          <a:p>
            <a:pPr marL="0" lvl="0" indent="0" algn="l" rtl="0">
              <a:spcBef>
                <a:spcPts val="0"/>
              </a:spcBef>
              <a:spcAft>
                <a:spcPts val="0"/>
              </a:spcAft>
              <a:buClr>
                <a:schemeClr val="dk1"/>
              </a:buClr>
              <a:buSzPts val="1100"/>
              <a:buFont typeface="Arial"/>
              <a:buNone/>
            </a:pPr>
            <a:r>
              <a:rPr lang="en" b="1"/>
              <a:t>What is the racial make-up of the areas served by the A train?</a:t>
            </a: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d9f7dc328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d9f7dc328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da62f9ff7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da62f9ff7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racial make-up along the A-train isn’t radically different from the make-up of New York City as a whole.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Recall of the 8M people in New York, about 44% are “white” and 26% are “black”.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da62f9ff7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da62f9ff7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dc130e25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dc130e25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dc130e257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dc130e257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dc130e257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dc130e257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dc130e257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dc130e257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dc130e257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dc130e257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dc130e257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dc130e257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d89410a612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d89410a61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dc130e257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dc130e257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dc130e257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dc130e257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dc130e257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dc130e257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dc130e257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dc130e257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dc130e257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dc130e257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c130e257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dc130e257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dc130e257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dc130e257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dc130e257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dc130e257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dc130e257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dc130e257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dc130e257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dc130e257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89410a612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89410a612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pgAdmin, </a:t>
            </a:r>
            <a:endParaRPr/>
          </a:p>
          <a:p>
            <a:pPr marL="0" lvl="0" indent="0" algn="l" rtl="0">
              <a:spcBef>
                <a:spcPts val="0"/>
              </a:spcBef>
              <a:spcAft>
                <a:spcPts val="0"/>
              </a:spcAft>
              <a:buClr>
                <a:schemeClr val="dk1"/>
              </a:buClr>
              <a:buSzPts val="1100"/>
              <a:buFont typeface="Arial"/>
              <a:buNone/>
            </a:pPr>
            <a:r>
              <a:rPr lang="en"/>
              <a:t>Select the nyc database </a:t>
            </a:r>
            <a:endParaRPr/>
          </a:p>
          <a:p>
            <a:pPr marL="0" lvl="0" indent="0" algn="l" rtl="0">
              <a:spcBef>
                <a:spcPts val="0"/>
              </a:spcBef>
              <a:spcAft>
                <a:spcPts val="0"/>
              </a:spcAft>
              <a:buClr>
                <a:schemeClr val="dk1"/>
              </a:buClr>
              <a:buSzPts val="1100"/>
              <a:buFont typeface="Arial"/>
              <a:buNone/>
            </a:pPr>
            <a:r>
              <a:rPr lang="en"/>
              <a:t>Open the SQL query tool. </a:t>
            </a:r>
            <a:endParaRPr/>
          </a:p>
          <a:p>
            <a:pPr marL="0" lvl="0" indent="0" algn="l" rtl="0">
              <a:spcBef>
                <a:spcPts val="0"/>
              </a:spcBef>
              <a:spcAft>
                <a:spcPts val="0"/>
              </a:spcAft>
              <a:buClr>
                <a:schemeClr val="dk1"/>
              </a:buClr>
              <a:buSzPts val="1100"/>
              <a:buFont typeface="Arial"/>
              <a:buNone/>
            </a:pPr>
            <a:r>
              <a:rPr lang="en"/>
              <a:t>Paste the example SQL code into the pgAdmin SQL Editor window (removing any text that may be there by default) and then </a:t>
            </a:r>
            <a:endParaRPr/>
          </a:p>
          <a:p>
            <a:pPr marL="0" lvl="0" indent="0" algn="l" rtl="0">
              <a:spcBef>
                <a:spcPts val="0"/>
              </a:spcBef>
              <a:spcAft>
                <a:spcPts val="0"/>
              </a:spcAft>
              <a:buClr>
                <a:schemeClr val="dk1"/>
              </a:buClr>
              <a:buSzPts val="1100"/>
              <a:buFont typeface="Arial"/>
              <a:buNone/>
            </a:pPr>
            <a:r>
              <a:rPr lang="en"/>
              <a:t>Execute.</a:t>
            </a:r>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dc130e257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dc130e257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dc130e257d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dc130e257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dc130e257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dc130e257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dc130e257d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dc130e257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dc130e257d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dc130e257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dc130e257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dc130e257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dc130e257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dc130e257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dc130e257d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dc130e257d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dc130e257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dc130e257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dc130e257d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dc130e257d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Font typeface="Arial Black"/>
              <a:buNone/>
              <a:defRPr>
                <a:latin typeface="Arial Black"/>
                <a:ea typeface="Arial Black"/>
                <a:cs typeface="Arial Black"/>
                <a:sym typeface="Arial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356B99"/>
              </a:buClr>
              <a:buSzPts val="4200"/>
              <a:buNone/>
              <a:defRPr sz="4200">
                <a:solidFill>
                  <a:srgbClr val="356B99"/>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 name="Google Shape;15;p3"/>
          <p:cNvSpPr txBox="1">
            <a:spLocks noGrp="1"/>
          </p:cNvSpPr>
          <p:nvPr>
            <p:ph type="subTitle" idx="1"/>
          </p:nvPr>
        </p:nvSpPr>
        <p:spPr>
          <a:xfrm>
            <a:off x="311700" y="31389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434343"/>
              </a:buClr>
              <a:buSzPts val="2000"/>
              <a:buFont typeface="Arial Black"/>
              <a:buNone/>
              <a:defRPr sz="2000">
                <a:solidFill>
                  <a:srgbClr val="434343"/>
                </a:solidFill>
                <a:latin typeface="Arial Black"/>
                <a:ea typeface="Arial Black"/>
                <a:cs typeface="Arial Black"/>
                <a:sym typeface="Arial Black"/>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7"/>
        <p:cNvGrpSpPr/>
        <p:nvPr/>
      </p:nvGrpSpPr>
      <p:grpSpPr>
        <a:xfrm>
          <a:off x="0" y="0"/>
          <a:ext cx="0" cy="0"/>
          <a:chOff x="0" y="0"/>
          <a:chExt cx="0" cy="0"/>
        </a:xfrm>
      </p:grpSpPr>
      <p:sp>
        <p:nvSpPr>
          <p:cNvPr id="18" name="Google Shape;18;p5"/>
          <p:cNvSpPr/>
          <p:nvPr/>
        </p:nvSpPr>
        <p:spPr>
          <a:xfrm>
            <a:off x="-25" y="0"/>
            <a:ext cx="9144000" cy="45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rgbClr val="434343"/>
              </a:buClr>
              <a:buSzPts val="3600"/>
              <a:buFont typeface="Arial Black"/>
              <a:buNone/>
              <a:defRPr sz="3600">
                <a:solidFill>
                  <a:srgbClr val="434343"/>
                </a:solidFill>
                <a:latin typeface="Arial Black"/>
                <a:ea typeface="Arial Black"/>
                <a:cs typeface="Arial Black"/>
                <a:sym typeface="Arial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ullets" type="tx">
  <p:cSld name="TITLE_AND_BODY">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434343"/>
              </a:buClr>
              <a:buSzPts val="2400"/>
              <a:buFont typeface="Arial Black"/>
              <a:buNone/>
              <a:defRPr sz="2400">
                <a:solidFill>
                  <a:srgbClr val="434343"/>
                </a:solidFill>
                <a:latin typeface="Arial Black"/>
                <a:ea typeface="Arial Black"/>
                <a:cs typeface="Arial Black"/>
                <a:sym typeface="Arial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74650">
              <a:spcBef>
                <a:spcPts val="0"/>
              </a:spcBef>
              <a:spcAft>
                <a:spcPts val="0"/>
              </a:spcAft>
              <a:buSzPts val="2300"/>
              <a:buChar char="●"/>
              <a:defRPr sz="2300"/>
            </a:lvl1pPr>
            <a:lvl2pPr marL="914400" lvl="1" indent="-349250">
              <a:spcBef>
                <a:spcPts val="0"/>
              </a:spcBef>
              <a:spcAft>
                <a:spcPts val="0"/>
              </a:spcAft>
              <a:buSzPts val="1900"/>
              <a:buChar char="○"/>
              <a:defRPr sz="1900"/>
            </a:lvl2pPr>
            <a:lvl3pPr marL="1371600" lvl="2" indent="-349250">
              <a:spcBef>
                <a:spcPts val="0"/>
              </a:spcBef>
              <a:spcAft>
                <a:spcPts val="0"/>
              </a:spcAft>
              <a:buSzPts val="1900"/>
              <a:buChar char="■"/>
              <a:defRPr sz="1900"/>
            </a:lvl3pPr>
            <a:lvl4pPr marL="1828800" lvl="3" indent="-349250">
              <a:spcBef>
                <a:spcPts val="0"/>
              </a:spcBef>
              <a:spcAft>
                <a:spcPts val="0"/>
              </a:spcAft>
              <a:buSzPts val="1900"/>
              <a:buChar char="●"/>
              <a:defRPr sz="1900"/>
            </a:lvl4pPr>
            <a:lvl5pPr marL="2286000" lvl="4" indent="-349250">
              <a:spcBef>
                <a:spcPts val="0"/>
              </a:spcBef>
              <a:spcAft>
                <a:spcPts val="0"/>
              </a:spcAft>
              <a:buSzPts val="1900"/>
              <a:buChar char="○"/>
              <a:defRPr sz="1900"/>
            </a:lvl5pPr>
            <a:lvl6pPr marL="2743200" lvl="5" indent="-349250">
              <a:spcBef>
                <a:spcPts val="0"/>
              </a:spcBef>
              <a:spcAft>
                <a:spcPts val="0"/>
              </a:spcAft>
              <a:buSzPts val="1900"/>
              <a:buChar char="■"/>
              <a:defRPr sz="1900"/>
            </a:lvl6pPr>
            <a:lvl7pPr marL="3200400" lvl="6" indent="-349250">
              <a:spcBef>
                <a:spcPts val="0"/>
              </a:spcBef>
              <a:spcAft>
                <a:spcPts val="0"/>
              </a:spcAft>
              <a:buSzPts val="1900"/>
              <a:buChar char="●"/>
              <a:defRPr sz="1900"/>
            </a:lvl7pPr>
            <a:lvl8pPr marL="3657600" lvl="7" indent="-349250">
              <a:spcBef>
                <a:spcPts val="0"/>
              </a:spcBef>
              <a:spcAft>
                <a:spcPts val="0"/>
              </a:spcAft>
              <a:buSzPts val="1900"/>
              <a:buChar char="○"/>
              <a:defRPr sz="1900"/>
            </a:lvl8pPr>
            <a:lvl9pPr marL="4114800" lvl="8" indent="-349250">
              <a:spcBef>
                <a:spcPts val="0"/>
              </a:spcBef>
              <a:spcAft>
                <a:spcPts val="0"/>
              </a:spcAft>
              <a:buSzPts val="1900"/>
              <a:buChar char="■"/>
              <a:defRPr sz="1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de">
  <p:cSld name="TITLE_AND_BODY_2">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2400"/>
              <a:buFont typeface="Arial Black"/>
              <a:buNone/>
              <a:defRPr sz="2400">
                <a:solidFill>
                  <a:srgbClr val="434343"/>
                </a:solidFill>
                <a:latin typeface="Arial Black"/>
                <a:ea typeface="Arial Black"/>
                <a:cs typeface="Arial Black"/>
                <a:sym typeface="Arial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8"/>
          <p:cNvSpPr txBox="1">
            <a:spLocks noGrp="1"/>
          </p:cNvSpPr>
          <p:nvPr>
            <p:ph type="title" idx="2"/>
          </p:nvPr>
        </p:nvSpPr>
        <p:spPr>
          <a:xfrm>
            <a:off x="390525" y="1264825"/>
            <a:ext cx="8520600" cy="3496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1900"/>
              <a:buFont typeface="Consolas"/>
              <a:buNone/>
              <a:defRPr sz="1900">
                <a:solidFill>
                  <a:srgbClr val="434343"/>
                </a:solidFill>
                <a:latin typeface="Consolas"/>
                <a:ea typeface="Consolas"/>
                <a:cs typeface="Consolas"/>
                <a:sym typeface="Consolas"/>
              </a:defRPr>
            </a:lvl1pPr>
            <a:lvl2pPr lvl="1" rtl="0">
              <a:spcBef>
                <a:spcPts val="0"/>
              </a:spcBef>
              <a:spcAft>
                <a:spcPts val="0"/>
              </a:spcAft>
              <a:buSzPts val="2300"/>
              <a:buFont typeface="Consolas"/>
              <a:buNone/>
              <a:defRPr sz="2300">
                <a:latin typeface="Consolas"/>
                <a:ea typeface="Consolas"/>
                <a:cs typeface="Consolas"/>
                <a:sym typeface="Consolas"/>
              </a:defRPr>
            </a:lvl2pPr>
            <a:lvl3pPr lvl="2" rtl="0">
              <a:spcBef>
                <a:spcPts val="0"/>
              </a:spcBef>
              <a:spcAft>
                <a:spcPts val="0"/>
              </a:spcAft>
              <a:buSzPts val="2300"/>
              <a:buFont typeface="Consolas"/>
              <a:buNone/>
              <a:defRPr sz="2300">
                <a:latin typeface="Consolas"/>
                <a:ea typeface="Consolas"/>
                <a:cs typeface="Consolas"/>
                <a:sym typeface="Consolas"/>
              </a:defRPr>
            </a:lvl3pPr>
            <a:lvl4pPr lvl="3" rtl="0">
              <a:spcBef>
                <a:spcPts val="0"/>
              </a:spcBef>
              <a:spcAft>
                <a:spcPts val="0"/>
              </a:spcAft>
              <a:buSzPts val="2300"/>
              <a:buFont typeface="Consolas"/>
              <a:buNone/>
              <a:defRPr sz="2300">
                <a:latin typeface="Consolas"/>
                <a:ea typeface="Consolas"/>
                <a:cs typeface="Consolas"/>
                <a:sym typeface="Consolas"/>
              </a:defRPr>
            </a:lvl4pPr>
            <a:lvl5pPr lvl="4" rtl="0">
              <a:spcBef>
                <a:spcPts val="0"/>
              </a:spcBef>
              <a:spcAft>
                <a:spcPts val="0"/>
              </a:spcAft>
              <a:buSzPts val="2300"/>
              <a:buFont typeface="Consolas"/>
              <a:buNone/>
              <a:defRPr sz="2300">
                <a:latin typeface="Consolas"/>
                <a:ea typeface="Consolas"/>
                <a:cs typeface="Consolas"/>
                <a:sym typeface="Consolas"/>
              </a:defRPr>
            </a:lvl5pPr>
            <a:lvl6pPr lvl="5" rtl="0">
              <a:spcBef>
                <a:spcPts val="0"/>
              </a:spcBef>
              <a:spcAft>
                <a:spcPts val="0"/>
              </a:spcAft>
              <a:buSzPts val="2300"/>
              <a:buFont typeface="Consolas"/>
              <a:buNone/>
              <a:defRPr sz="2300">
                <a:latin typeface="Consolas"/>
                <a:ea typeface="Consolas"/>
                <a:cs typeface="Consolas"/>
                <a:sym typeface="Consolas"/>
              </a:defRPr>
            </a:lvl6pPr>
            <a:lvl7pPr lvl="6" rtl="0">
              <a:spcBef>
                <a:spcPts val="0"/>
              </a:spcBef>
              <a:spcAft>
                <a:spcPts val="0"/>
              </a:spcAft>
              <a:buSzPts val="2300"/>
              <a:buFont typeface="Consolas"/>
              <a:buNone/>
              <a:defRPr sz="2300">
                <a:latin typeface="Consolas"/>
                <a:ea typeface="Consolas"/>
                <a:cs typeface="Consolas"/>
                <a:sym typeface="Consolas"/>
              </a:defRPr>
            </a:lvl7pPr>
            <a:lvl8pPr lvl="7" rtl="0">
              <a:spcBef>
                <a:spcPts val="0"/>
              </a:spcBef>
              <a:spcAft>
                <a:spcPts val="0"/>
              </a:spcAft>
              <a:buSzPts val="2300"/>
              <a:buFont typeface="Consolas"/>
              <a:buNone/>
              <a:defRPr sz="2300">
                <a:latin typeface="Consolas"/>
                <a:ea typeface="Consolas"/>
                <a:cs typeface="Consolas"/>
                <a:sym typeface="Consolas"/>
              </a:defRPr>
            </a:lvl8pPr>
            <a:lvl9pPr lvl="8" rtl="0">
              <a:spcBef>
                <a:spcPts val="0"/>
              </a:spcBef>
              <a:spcAft>
                <a:spcPts val="0"/>
              </a:spcAft>
              <a:buSzPts val="2300"/>
              <a:buFont typeface="Consolas"/>
              <a:buNone/>
              <a:defRPr sz="2300">
                <a:latin typeface="Consolas"/>
                <a:ea typeface="Consolas"/>
                <a:cs typeface="Consolas"/>
                <a:sym typeface="Consola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390775"/>
            <a:ext cx="4572000" cy="47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390775"/>
            <a:ext cx="4045200" cy="23247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356B99"/>
              </a:buClr>
              <a:buSzPts val="4200"/>
              <a:buFont typeface="Arial Black"/>
              <a:buNone/>
              <a:defRPr sz="4200">
                <a:solidFill>
                  <a:srgbClr val="356B99"/>
                </a:solidFill>
                <a:latin typeface="Arial Black"/>
                <a:ea typeface="Arial Black"/>
                <a:cs typeface="Arial Black"/>
                <a:sym typeface="Arial Black"/>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b="1"/>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68300">
              <a:spcBef>
                <a:spcPts val="0"/>
              </a:spcBef>
              <a:spcAft>
                <a:spcPts val="0"/>
              </a:spcAft>
              <a:buClr>
                <a:srgbClr val="000000"/>
              </a:buClr>
              <a:buSzPts val="2200"/>
              <a:buChar char="●"/>
              <a:defRPr sz="2200">
                <a:solidFill>
                  <a:srgbClr val="000000"/>
                </a:solidFill>
              </a:defRPr>
            </a:lvl1pPr>
            <a:lvl2pPr marL="914400" lvl="1" indent="-342900">
              <a:spcBef>
                <a:spcPts val="0"/>
              </a:spcBef>
              <a:spcAft>
                <a:spcPts val="0"/>
              </a:spcAft>
              <a:buClr>
                <a:srgbClr val="000000"/>
              </a:buClr>
              <a:buSzPts val="1800"/>
              <a:buChar char="○"/>
              <a:defRPr sz="1800">
                <a:solidFill>
                  <a:srgbClr val="000000"/>
                </a:solidFill>
              </a:defRPr>
            </a:lvl2pPr>
            <a:lvl3pPr marL="1371600" lvl="2" indent="-342900">
              <a:spcBef>
                <a:spcPts val="0"/>
              </a:spcBef>
              <a:spcAft>
                <a:spcPts val="0"/>
              </a:spcAft>
              <a:buClr>
                <a:srgbClr val="000000"/>
              </a:buClr>
              <a:buSzPts val="1800"/>
              <a:buChar char="■"/>
              <a:defRPr sz="1800">
                <a:solidFill>
                  <a:srgbClr val="000000"/>
                </a:solidFill>
              </a:defRPr>
            </a:lvl3pPr>
            <a:lvl4pPr marL="1828800" lvl="3" indent="-342900">
              <a:spcBef>
                <a:spcPts val="0"/>
              </a:spcBef>
              <a:spcAft>
                <a:spcPts val="0"/>
              </a:spcAft>
              <a:buClr>
                <a:srgbClr val="000000"/>
              </a:buClr>
              <a:buSzPts val="1800"/>
              <a:buChar char="●"/>
              <a:defRPr sz="1800">
                <a:solidFill>
                  <a:srgbClr val="000000"/>
                </a:solidFill>
              </a:defRPr>
            </a:lvl4pPr>
            <a:lvl5pPr marL="2286000" lvl="4" indent="-342900">
              <a:spcBef>
                <a:spcPts val="0"/>
              </a:spcBef>
              <a:spcAft>
                <a:spcPts val="0"/>
              </a:spcAft>
              <a:buClr>
                <a:srgbClr val="000000"/>
              </a:buClr>
              <a:buSzPts val="1800"/>
              <a:buChar char="○"/>
              <a:defRPr sz="1800">
                <a:solidFill>
                  <a:srgbClr val="000000"/>
                </a:solidFill>
              </a:defRPr>
            </a:lvl5pPr>
            <a:lvl6pPr marL="2743200" lvl="5" indent="-342900">
              <a:spcBef>
                <a:spcPts val="0"/>
              </a:spcBef>
              <a:spcAft>
                <a:spcPts val="0"/>
              </a:spcAft>
              <a:buClr>
                <a:srgbClr val="000000"/>
              </a:buClr>
              <a:buSzPts val="1800"/>
              <a:buChar char="■"/>
              <a:defRPr sz="1800">
                <a:solidFill>
                  <a:srgbClr val="000000"/>
                </a:solidFill>
              </a:defRPr>
            </a:lvl6pPr>
            <a:lvl7pPr marL="3200400" lvl="6" indent="-342900">
              <a:spcBef>
                <a:spcPts val="0"/>
              </a:spcBef>
              <a:spcAft>
                <a:spcPts val="0"/>
              </a:spcAft>
              <a:buClr>
                <a:srgbClr val="000000"/>
              </a:buClr>
              <a:buSzPts val="1800"/>
              <a:buChar char="●"/>
              <a:defRPr sz="1800">
                <a:solidFill>
                  <a:srgbClr val="000000"/>
                </a:solidFill>
              </a:defRPr>
            </a:lvl7pPr>
            <a:lvl8pPr marL="3657600" lvl="7" indent="-342900">
              <a:spcBef>
                <a:spcPts val="0"/>
              </a:spcBef>
              <a:spcAft>
                <a:spcPts val="0"/>
              </a:spcAft>
              <a:buClr>
                <a:srgbClr val="000000"/>
              </a:buClr>
              <a:buSzPts val="1800"/>
              <a:buChar char="○"/>
              <a:defRPr sz="1800">
                <a:solidFill>
                  <a:srgbClr val="000000"/>
                </a:solidFill>
              </a:defRPr>
            </a:lvl8pPr>
            <a:lvl9pPr marL="4114800" lvl="8" indent="-342900">
              <a:spcBef>
                <a:spcPts val="0"/>
              </a:spcBef>
              <a:spcAft>
                <a:spcPts val="0"/>
              </a:spcAft>
              <a:buClr>
                <a:srgbClr val="000000"/>
              </a:buClr>
              <a:buSzPts val="1800"/>
              <a:buChar char="■"/>
              <a:defRPr sz="18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_3">
    <p:spTree>
      <p:nvGrpSpPr>
        <p:cNvPr id="1" name="Shape 32"/>
        <p:cNvGrpSpPr/>
        <p:nvPr/>
      </p:nvGrpSpPr>
      <p:grpSpPr>
        <a:xfrm>
          <a:off x="0" y="0"/>
          <a:ext cx="0" cy="0"/>
          <a:chOff x="0" y="0"/>
          <a:chExt cx="0" cy="0"/>
        </a:xfrm>
      </p:grpSpPr>
      <p:sp>
        <p:nvSpPr>
          <p:cNvPr id="33" name="Google Shape;33;p10"/>
          <p:cNvSpPr txBox="1">
            <a:spLocks noGrp="1"/>
          </p:cNvSpPr>
          <p:nvPr>
            <p:ph type="sldNum" idx="12"/>
          </p:nvPr>
        </p:nvSpPr>
        <p:spPr>
          <a:xfrm>
            <a:off x="-1" y="4795100"/>
            <a:ext cx="568200" cy="3483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84589"/>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84589"/>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84589"/>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84589"/>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84589"/>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84589"/>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84589"/>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84589"/>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84589"/>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‹Nr.›</a:t>
            </a:fld>
            <a:endParaRPr/>
          </a:p>
        </p:txBody>
      </p:sp>
      <p:pic>
        <p:nvPicPr>
          <p:cNvPr id="34" name="Google Shape;34;p10"/>
          <p:cNvPicPr preferRelativeResize="0"/>
          <p:nvPr/>
        </p:nvPicPr>
        <p:blipFill rotWithShape="1">
          <a:blip r:embed="rId2">
            <a:alphaModFix/>
          </a:blip>
          <a:srcRect/>
          <a:stretch/>
        </p:blipFill>
        <p:spPr>
          <a:xfrm>
            <a:off x="0" y="0"/>
            <a:ext cx="39360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434343"/>
              </a:buClr>
              <a:buSzPts val="2200"/>
              <a:buFont typeface="Arial Black"/>
              <a:buNone/>
              <a:defRPr sz="2200">
                <a:solidFill>
                  <a:srgbClr val="434343"/>
                </a:solidFill>
                <a:latin typeface="Arial Black"/>
                <a:ea typeface="Arial Black"/>
                <a:cs typeface="Arial Black"/>
                <a:sym typeface="Arial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74650">
              <a:lnSpc>
                <a:spcPct val="115000"/>
              </a:lnSpc>
              <a:spcBef>
                <a:spcPts val="0"/>
              </a:spcBef>
              <a:spcAft>
                <a:spcPts val="0"/>
              </a:spcAft>
              <a:buClr>
                <a:schemeClr val="dk2"/>
              </a:buClr>
              <a:buSzPts val="2300"/>
              <a:buFont typeface="Calibri"/>
              <a:buChar char="●"/>
              <a:defRPr sz="2300">
                <a:solidFill>
                  <a:schemeClr val="dk2"/>
                </a:solidFill>
                <a:latin typeface="Calibri"/>
                <a:ea typeface="Calibri"/>
                <a:cs typeface="Calibri"/>
                <a:sym typeface="Calibri"/>
              </a:defRPr>
            </a:lvl1pPr>
            <a:lvl2pPr marL="914400" lvl="1" indent="-34925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2pPr>
            <a:lvl3pPr marL="1371600" lvl="2" indent="-34925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3pPr>
            <a:lvl4pPr marL="1828800" lvl="3" indent="-34925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4pPr>
            <a:lvl5pPr marL="2286000" lvl="4" indent="-34925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5pPr>
            <a:lvl6pPr marL="2743200" lvl="5" indent="-34925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6pPr>
            <a:lvl7pPr marL="3200400" lvl="6" indent="-34925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7pPr>
            <a:lvl8pPr marL="3657600" lvl="7" indent="-34925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8pPr>
            <a:lvl9pPr marL="4114800" lvl="8" indent="-34925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9pPr>
          </a:lstStyle>
          <a:p>
            <a:endParaRPr/>
          </a:p>
        </p:txBody>
      </p:sp>
      <p:sp>
        <p:nvSpPr>
          <p:cNvPr id="8" name="Google Shape;8;p1"/>
          <p:cNvSpPr/>
          <p:nvPr/>
        </p:nvSpPr>
        <p:spPr>
          <a:xfrm>
            <a:off x="0" y="0"/>
            <a:ext cx="9144000" cy="393600"/>
          </a:xfrm>
          <a:prstGeom prst="rect">
            <a:avLst/>
          </a:prstGeom>
          <a:solidFill>
            <a:srgbClr val="356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txBox="1"/>
          <p:nvPr/>
        </p:nvSpPr>
        <p:spPr>
          <a:xfrm>
            <a:off x="8098700" y="-18750"/>
            <a:ext cx="984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b="1">
                <a:solidFill>
                  <a:srgbClr val="FFFFFF"/>
                </a:solidFill>
                <a:latin typeface="Calibri"/>
                <a:ea typeface="Calibri"/>
                <a:cs typeface="Calibri"/>
                <a:sym typeface="Calibri"/>
              </a:rPr>
              <a:t>PostGIS</a:t>
            </a:r>
            <a:endParaRPr sz="1600" b="1">
              <a:solidFill>
                <a:srgbClr val="FFFFFF"/>
              </a:solidFill>
              <a:latin typeface="Calibri"/>
              <a:ea typeface="Calibri"/>
              <a:cs typeface="Calibri"/>
              <a:sym typeface="Calibri"/>
            </a:endParaRPr>
          </a:p>
        </p:txBody>
      </p:sp>
      <p:pic>
        <p:nvPicPr>
          <p:cNvPr id="10" name="Google Shape;10;p1"/>
          <p:cNvPicPr preferRelativeResize="0"/>
          <p:nvPr/>
        </p:nvPicPr>
        <p:blipFill>
          <a:blip r:embed="rId11">
            <a:alphaModFix/>
          </a:blip>
          <a:stretch>
            <a:fillRect/>
          </a:stretch>
        </p:blipFill>
        <p:spPr>
          <a:xfrm>
            <a:off x="7935748" y="46037"/>
            <a:ext cx="358447" cy="295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ostgis.net/workshops/postgis-intr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8.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1.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8.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6.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7.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4.png"/></Relationships>
</file>

<file path=ppt/slides/_rels/slide1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8.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6.png"/><Relationship Id="rId4" Type="http://schemas.openxmlformats.org/officeDocument/2006/relationships/image" Target="../media/image74.png"/></Relationships>
</file>

<file path=ppt/slides/_rels/slide1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0.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1.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0.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www.postgresql.org/docs/current/functions-string.html"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1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Introduction to </a:t>
            </a:r>
            <a:br>
              <a:rPr lang="en"/>
            </a:br>
            <a:r>
              <a:rPr lang="en"/>
              <a:t>PostGIS</a:t>
            </a:r>
            <a:endParaRPr/>
          </a:p>
        </p:txBody>
      </p:sp>
      <p:sp>
        <p:nvSpPr>
          <p:cNvPr id="40" name="Google Shape;40;p11"/>
          <p:cNvSpPr txBox="1">
            <a:spLocks noGrp="1"/>
          </p:cNvSpPr>
          <p:nvPr>
            <p:ph type="subTitle" idx="1"/>
          </p:nvPr>
        </p:nvSpPr>
        <p:spPr>
          <a:xfrm>
            <a:off x="311700" y="3138925"/>
            <a:ext cx="8520600" cy="7926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r>
              <a:rPr lang="de-DE" sz="6400"/>
              <a:t>shortened version of </a:t>
            </a:r>
          </a:p>
          <a:p>
            <a:pPr marL="0" lvl="0" indent="0" algn="ctr" rtl="0">
              <a:spcBef>
                <a:spcPts val="0"/>
              </a:spcBef>
              <a:spcAft>
                <a:spcPts val="0"/>
              </a:spcAft>
              <a:buNone/>
            </a:pPr>
            <a:endParaRPr lang="de-DE" sz="6400"/>
          </a:p>
          <a:p>
            <a:pPr marL="0" lvl="0" indent="0" algn="ctr" rtl="0">
              <a:spcBef>
                <a:spcPts val="0"/>
              </a:spcBef>
              <a:spcAft>
                <a:spcPts val="0"/>
              </a:spcAft>
              <a:buNone/>
            </a:pPr>
            <a:r>
              <a:rPr lang="en" sz="6400">
                <a:hlinkClick r:id="rId3"/>
              </a:rPr>
              <a:t>http://postgis.net/workshops/postgis-intro</a:t>
            </a:r>
            <a:endParaRPr lang="en" sz="6400"/>
          </a:p>
          <a:p>
            <a:pPr marL="0" lvl="0" indent="0" algn="ctr" rtl="0">
              <a:spcBef>
                <a:spcPts val="0"/>
              </a:spcBef>
              <a:spcAft>
                <a:spcPts val="0"/>
              </a:spcAft>
              <a:buNone/>
            </a:pPr>
            <a:endParaRPr lang="en" sz="6400"/>
          </a:p>
          <a:p>
            <a:pPr marL="0" indent="0"/>
            <a:r>
              <a:rPr lang="de-DE" sz="6400"/>
              <a:t>(some slides ommitted, no slides changed)</a:t>
            </a:r>
          </a:p>
          <a:p>
            <a:pPr marL="0" indent="0"/>
            <a:endParaRPr lang="de-DE" sz="6400"/>
          </a:p>
          <a:p>
            <a:pPr marL="0" indent="0"/>
            <a:r>
              <a:rPr lang="de-DE" sz="6400"/>
              <a:t>Attribute and License: see link</a:t>
            </a: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Creating a table with geometry</a:t>
            </a:r>
            <a:endParaRPr/>
          </a:p>
        </p:txBody>
      </p:sp>
      <p:sp>
        <p:nvSpPr>
          <p:cNvPr id="661" name="Google Shape;661;p82"/>
          <p:cNvSpPr txBox="1"/>
          <p:nvPr/>
        </p:nvSpPr>
        <p:spPr>
          <a:xfrm>
            <a:off x="369250" y="1336225"/>
            <a:ext cx="84630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0000FF"/>
                </a:solidFill>
                <a:latin typeface="Consolas"/>
                <a:ea typeface="Consolas"/>
                <a:cs typeface="Consolas"/>
                <a:sym typeface="Consolas"/>
              </a:rPr>
              <a:t>INSERT</a:t>
            </a:r>
            <a:r>
              <a:rPr lang="en" sz="2200" b="1">
                <a:latin typeface="Consolas"/>
                <a:ea typeface="Consolas"/>
                <a:cs typeface="Consolas"/>
                <a:sym typeface="Consolas"/>
              </a:rPr>
              <a:t> </a:t>
            </a:r>
            <a:r>
              <a:rPr lang="en" sz="2200" b="1">
                <a:solidFill>
                  <a:srgbClr val="0000FF"/>
                </a:solidFill>
                <a:latin typeface="Consolas"/>
                <a:ea typeface="Consolas"/>
                <a:cs typeface="Consolas"/>
                <a:sym typeface="Consolas"/>
              </a:rPr>
              <a:t>INTO</a:t>
            </a:r>
            <a:r>
              <a:rPr lang="en" sz="2200" b="1">
                <a:latin typeface="Consolas"/>
                <a:ea typeface="Consolas"/>
                <a:cs typeface="Consolas"/>
                <a:sym typeface="Consolas"/>
              </a:rPr>
              <a:t> geometries (name, geom) </a:t>
            </a:r>
            <a:r>
              <a:rPr lang="en" sz="2200" b="1">
                <a:solidFill>
                  <a:srgbClr val="0000FF"/>
                </a:solidFill>
                <a:latin typeface="Consolas"/>
                <a:ea typeface="Consolas"/>
                <a:cs typeface="Consolas"/>
                <a:sym typeface="Consolas"/>
              </a:rPr>
              <a:t>VALUES</a:t>
            </a:r>
            <a:endParaRPr sz="2200" b="1">
              <a:solidFill>
                <a:srgbClr val="0000FF"/>
              </a:solidFill>
              <a:latin typeface="Consolas"/>
              <a:ea typeface="Consolas"/>
              <a:cs typeface="Consolas"/>
              <a:sym typeface="Consolas"/>
            </a:endParaRPr>
          </a:p>
          <a:p>
            <a:pPr marL="0" lvl="0" indent="0" algn="l" rtl="0">
              <a:spcBef>
                <a:spcPts val="0"/>
              </a:spcBef>
              <a:spcAft>
                <a:spcPts val="0"/>
              </a:spcAft>
              <a:buNone/>
            </a:pP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'Point'</a:t>
            </a: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'POINT(0 0)'</a:t>
            </a:r>
            <a:r>
              <a:rPr lang="en" sz="2200" b="1">
                <a:latin typeface="Consolas"/>
                <a:ea typeface="Consolas"/>
                <a:cs typeface="Consolas"/>
                <a:sym typeface="Consolas"/>
              </a:rPr>
              <a:t>),</a:t>
            </a:r>
            <a:endParaRPr sz="2200" b="1">
              <a:latin typeface="Consolas"/>
              <a:ea typeface="Consolas"/>
              <a:cs typeface="Consolas"/>
              <a:sym typeface="Consolas"/>
            </a:endParaRPr>
          </a:p>
          <a:p>
            <a:pPr marL="0" lvl="0" indent="0" algn="l" rtl="0">
              <a:spcBef>
                <a:spcPts val="0"/>
              </a:spcBef>
              <a:spcAft>
                <a:spcPts val="0"/>
              </a:spcAft>
              <a:buNone/>
            </a:pP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'Linestring'</a:t>
            </a: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'LINESTRING(0 0, 1 1, 2 1, 2 2)'</a:t>
            </a:r>
            <a:r>
              <a:rPr lang="en" sz="2200" b="1">
                <a:latin typeface="Consolas"/>
                <a:ea typeface="Consolas"/>
                <a:cs typeface="Consolas"/>
                <a:sym typeface="Consolas"/>
              </a:rPr>
              <a:t>),</a:t>
            </a:r>
            <a:endParaRPr sz="2200" b="1">
              <a:latin typeface="Consolas"/>
              <a:ea typeface="Consolas"/>
              <a:cs typeface="Consolas"/>
              <a:sym typeface="Consolas"/>
            </a:endParaRPr>
          </a:p>
          <a:p>
            <a:pPr marL="0" lvl="0" indent="0" algn="l" rtl="0">
              <a:spcBef>
                <a:spcPts val="0"/>
              </a:spcBef>
              <a:spcAft>
                <a:spcPts val="0"/>
              </a:spcAft>
              <a:buNone/>
            </a:pP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'Polygon'</a:t>
            </a: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'POLYGON((0 0, 1 0, 1 1, 0 1, 0 0))'</a:t>
            </a:r>
            <a:r>
              <a:rPr lang="en" sz="2200" b="1">
                <a:latin typeface="Consolas"/>
                <a:ea typeface="Consolas"/>
                <a:cs typeface="Consolas"/>
                <a:sym typeface="Consolas"/>
              </a:rPr>
              <a:t>),</a:t>
            </a:r>
            <a:endParaRPr sz="2200" b="1">
              <a:latin typeface="Consolas"/>
              <a:ea typeface="Consolas"/>
              <a:cs typeface="Consolas"/>
              <a:sym typeface="Consolas"/>
            </a:endParaRPr>
          </a:p>
          <a:p>
            <a:pPr marL="0" lvl="0" indent="0" algn="l" rtl="0">
              <a:spcBef>
                <a:spcPts val="0"/>
              </a:spcBef>
              <a:spcAft>
                <a:spcPts val="0"/>
              </a:spcAft>
              <a:buNone/>
            </a:pP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'PolygonWithHole'</a:t>
            </a: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'POLYGON((...))'</a:t>
            </a:r>
            <a:r>
              <a:rPr lang="en" sz="2200" b="1">
                <a:latin typeface="Consolas"/>
                <a:ea typeface="Consolas"/>
                <a:cs typeface="Consolas"/>
                <a:sym typeface="Consolas"/>
              </a:rPr>
              <a:t>),</a:t>
            </a:r>
            <a:endParaRPr sz="2200" b="1">
              <a:latin typeface="Consolas"/>
              <a:ea typeface="Consolas"/>
              <a:cs typeface="Consolas"/>
              <a:sym typeface="Consolas"/>
            </a:endParaRPr>
          </a:p>
          <a:p>
            <a:pPr marL="0" lvl="0" indent="0" algn="l" rtl="0">
              <a:spcBef>
                <a:spcPts val="0"/>
              </a:spcBef>
              <a:spcAft>
                <a:spcPts val="0"/>
              </a:spcAft>
              <a:buNone/>
            </a:pP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'Collection'</a:t>
            </a:r>
            <a:r>
              <a:rPr lang="en" sz="2200" b="1">
                <a:latin typeface="Consolas"/>
                <a:ea typeface="Consolas"/>
                <a:cs typeface="Consolas"/>
                <a:sym typeface="Consolas"/>
              </a:rPr>
              <a:t>, </a:t>
            </a:r>
            <a:r>
              <a:rPr lang="en" sz="2200" b="1">
                <a:solidFill>
                  <a:srgbClr val="783F04"/>
                </a:solidFill>
                <a:latin typeface="Consolas"/>
                <a:ea typeface="Consolas"/>
                <a:cs typeface="Consolas"/>
                <a:sym typeface="Consolas"/>
              </a:rPr>
              <a:t>'GEOMETRYCOLLECTION(...)'</a:t>
            </a:r>
            <a:r>
              <a:rPr lang="en" sz="2200" b="1">
                <a:latin typeface="Consolas"/>
                <a:ea typeface="Consolas"/>
                <a:cs typeface="Consolas"/>
                <a:sym typeface="Consolas"/>
              </a:rPr>
              <a:t>);</a:t>
            </a:r>
            <a:endParaRPr sz="2200" b="1">
              <a:latin typeface="Consolas"/>
              <a:ea typeface="Consolas"/>
              <a:cs typeface="Consolas"/>
              <a:sym typeface="Consolas"/>
            </a:endParaRPr>
          </a:p>
        </p:txBody>
      </p:sp>
      <p:sp>
        <p:nvSpPr>
          <p:cNvPr id="662" name="Google Shape;662;p8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9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Geographic Coordinate Systems</a:t>
            </a:r>
            <a:endParaRPr/>
          </a:p>
        </p:txBody>
      </p:sp>
      <p:pic>
        <p:nvPicPr>
          <p:cNvPr id="1575" name="Google Shape;1575;p198"/>
          <p:cNvPicPr preferRelativeResize="0"/>
          <p:nvPr/>
        </p:nvPicPr>
        <p:blipFill>
          <a:blip r:embed="rId3">
            <a:alphaModFix/>
          </a:blip>
          <a:stretch>
            <a:fillRect/>
          </a:stretch>
        </p:blipFill>
        <p:spPr>
          <a:xfrm>
            <a:off x="1338250" y="1462725"/>
            <a:ext cx="6467475" cy="3228975"/>
          </a:xfrm>
          <a:prstGeom prst="rect">
            <a:avLst/>
          </a:prstGeom>
          <a:noFill/>
          <a:ln>
            <a:noFill/>
          </a:ln>
        </p:spPr>
      </p:pic>
      <p:sp>
        <p:nvSpPr>
          <p:cNvPr id="1576" name="Google Shape;1576;p19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99"/>
          <p:cNvSpPr txBox="1"/>
          <p:nvPr/>
        </p:nvSpPr>
        <p:spPr>
          <a:xfrm>
            <a:off x="492900" y="1691100"/>
            <a:ext cx="81207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FF"/>
                </a:solidFill>
                <a:latin typeface="Consolas"/>
                <a:ea typeface="Consolas"/>
                <a:cs typeface="Consolas"/>
                <a:sym typeface="Consolas"/>
              </a:rPr>
              <a:t>SELECT</a:t>
            </a:r>
            <a:r>
              <a:rPr lang="en" sz="2000" b="1">
                <a:solidFill>
                  <a:schemeClr val="dk1"/>
                </a:solidFill>
                <a:latin typeface="Consolas"/>
                <a:ea typeface="Consolas"/>
                <a:cs typeface="Consolas"/>
                <a:sym typeface="Consolas"/>
              </a:rPr>
              <a:t> </a:t>
            </a:r>
            <a:r>
              <a:rPr lang="en" sz="2000" b="1">
                <a:solidFill>
                  <a:srgbClr val="006E1D"/>
                </a:solidFill>
                <a:latin typeface="Consolas"/>
                <a:ea typeface="Consolas"/>
                <a:cs typeface="Consolas"/>
                <a:sym typeface="Consolas"/>
              </a:rPr>
              <a:t>ST_Distance(</a:t>
            </a: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  </a:t>
            </a:r>
            <a:r>
              <a:rPr lang="en" sz="2000" b="1">
                <a:solidFill>
                  <a:srgbClr val="9E9E9E"/>
                </a:solidFill>
                <a:latin typeface="Consolas"/>
                <a:ea typeface="Consolas"/>
                <a:cs typeface="Consolas"/>
                <a:sym typeface="Consolas"/>
              </a:rPr>
              <a:t>-- Los Angeles (LAX)</a:t>
            </a:r>
            <a:endParaRPr sz="2000" b="1">
              <a:solidFill>
                <a:srgbClr val="9E9E9E"/>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'SRID=4326;POINT(-118.4079 33.9434)'</a:t>
            </a:r>
            <a:r>
              <a:rPr lang="en" sz="2000" b="1">
                <a:solidFill>
                  <a:schemeClr val="dk1"/>
                </a:solidFill>
                <a:latin typeface="Consolas"/>
                <a:ea typeface="Consolas"/>
                <a:cs typeface="Consolas"/>
                <a:sym typeface="Consolas"/>
              </a:rPr>
              <a:t>::geometry,</a:t>
            </a: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  </a:t>
            </a:r>
            <a:r>
              <a:rPr lang="en" sz="2000" b="1">
                <a:solidFill>
                  <a:srgbClr val="9E9E9E"/>
                </a:solidFill>
                <a:latin typeface="Consolas"/>
                <a:ea typeface="Consolas"/>
                <a:cs typeface="Consolas"/>
                <a:sym typeface="Consolas"/>
              </a:rPr>
              <a:t>-- Paris (CDG)</a:t>
            </a:r>
            <a:endParaRPr sz="2000" b="1">
              <a:solidFill>
                <a:srgbClr val="9E9E9E"/>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'SRID=4326;POINT(2.5559 49.0083)'</a:t>
            </a:r>
            <a:r>
              <a:rPr lang="en" sz="2000" b="1">
                <a:solidFill>
                  <a:schemeClr val="dk1"/>
                </a:solidFill>
                <a:latin typeface="Consolas"/>
                <a:ea typeface="Consolas"/>
                <a:cs typeface="Consolas"/>
                <a:sym typeface="Consolas"/>
              </a:rPr>
              <a:t>::geometry    </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006E1D"/>
                </a:solidFill>
                <a:latin typeface="Consolas"/>
                <a:ea typeface="Consolas"/>
                <a:cs typeface="Consolas"/>
                <a:sym typeface="Consolas"/>
              </a:rPr>
              <a:t>)</a:t>
            </a:r>
            <a:r>
              <a:rPr lang="en"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br>
              <a:rPr lang="en" sz="2000" b="1">
                <a:solidFill>
                  <a:schemeClr val="dk1"/>
                </a:solidFill>
                <a:latin typeface="Consolas"/>
                <a:ea typeface="Consolas"/>
                <a:cs typeface="Consolas"/>
                <a:sym typeface="Consolas"/>
              </a:rPr>
            </a:b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121.898285970107</a:t>
            </a:r>
            <a:endParaRPr sz="2000" b="1">
              <a:solidFill>
                <a:schemeClr val="dk1"/>
              </a:solidFill>
              <a:latin typeface="Consolas"/>
              <a:ea typeface="Consolas"/>
              <a:cs typeface="Consolas"/>
              <a:sym typeface="Consolas"/>
            </a:endParaRPr>
          </a:p>
        </p:txBody>
      </p:sp>
      <p:sp>
        <p:nvSpPr>
          <p:cNvPr id="1582" name="Google Shape;1582;p199"/>
          <p:cNvSpPr txBox="1">
            <a:spLocks noGrp="1"/>
          </p:cNvSpPr>
          <p:nvPr>
            <p:ph type="title"/>
          </p:nvPr>
        </p:nvSpPr>
        <p:spPr>
          <a:xfrm>
            <a:off x="311700" y="673625"/>
            <a:ext cx="8520600" cy="8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distance between Los Angeles and Paris using </a:t>
            </a:r>
            <a:r>
              <a:rPr lang="en">
                <a:solidFill>
                  <a:srgbClr val="006E1D"/>
                </a:solidFill>
              </a:rPr>
              <a:t>ST_Distance(geometry, geometry)</a:t>
            </a:r>
            <a:r>
              <a:rPr lang="en"/>
              <a:t>?</a:t>
            </a:r>
            <a:endParaRPr/>
          </a:p>
        </p:txBody>
      </p:sp>
      <p:cxnSp>
        <p:nvCxnSpPr>
          <p:cNvPr id="1583" name="Google Shape;1583;p199"/>
          <p:cNvCxnSpPr/>
          <p:nvPr/>
        </p:nvCxnSpPr>
        <p:spPr>
          <a:xfrm>
            <a:off x="393575" y="3913800"/>
            <a:ext cx="8120700" cy="0"/>
          </a:xfrm>
          <a:prstGeom prst="straightConnector1">
            <a:avLst/>
          </a:prstGeom>
          <a:noFill/>
          <a:ln w="38100" cap="flat" cmpd="sng">
            <a:solidFill>
              <a:schemeClr val="dk2"/>
            </a:solidFill>
            <a:prstDash val="solid"/>
            <a:round/>
            <a:headEnd type="none" w="med" len="med"/>
            <a:tailEnd type="none" w="med" len="med"/>
          </a:ln>
        </p:spPr>
      </p:cxnSp>
      <p:sp>
        <p:nvSpPr>
          <p:cNvPr id="1584" name="Google Shape;1584;p19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pic>
        <p:nvPicPr>
          <p:cNvPr id="1589" name="Google Shape;1589;p200"/>
          <p:cNvPicPr preferRelativeResize="0"/>
          <p:nvPr/>
        </p:nvPicPr>
        <p:blipFill rotWithShape="1">
          <a:blip r:embed="rId3">
            <a:alphaModFix/>
          </a:blip>
          <a:srcRect l="713" t="1554" r="31941" b="28754"/>
          <a:stretch/>
        </p:blipFill>
        <p:spPr>
          <a:xfrm>
            <a:off x="0" y="393800"/>
            <a:ext cx="9144003" cy="4749699"/>
          </a:xfrm>
          <a:prstGeom prst="rect">
            <a:avLst/>
          </a:prstGeom>
          <a:noFill/>
          <a:ln>
            <a:noFill/>
          </a:ln>
        </p:spPr>
      </p:pic>
      <p:sp>
        <p:nvSpPr>
          <p:cNvPr id="1590" name="Google Shape;1590;p20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pic>
        <p:nvPicPr>
          <p:cNvPr id="1595" name="Google Shape;1595;p201"/>
          <p:cNvPicPr preferRelativeResize="0"/>
          <p:nvPr/>
        </p:nvPicPr>
        <p:blipFill>
          <a:blip r:embed="rId3">
            <a:alphaModFix amt="74000"/>
          </a:blip>
          <a:stretch>
            <a:fillRect/>
          </a:stretch>
        </p:blipFill>
        <p:spPr>
          <a:xfrm>
            <a:off x="1762475" y="1562050"/>
            <a:ext cx="5619049" cy="3306024"/>
          </a:xfrm>
          <a:prstGeom prst="rect">
            <a:avLst/>
          </a:prstGeom>
          <a:noFill/>
          <a:ln>
            <a:noFill/>
          </a:ln>
        </p:spPr>
      </p:pic>
      <p:sp>
        <p:nvSpPr>
          <p:cNvPr id="1596" name="Google Shape;1596;p201"/>
          <p:cNvSpPr txBox="1">
            <a:spLocks noGrp="1"/>
          </p:cNvSpPr>
          <p:nvPr>
            <p:ph type="title" idx="4294967295"/>
          </p:nvPr>
        </p:nvSpPr>
        <p:spPr>
          <a:xfrm>
            <a:off x="311700" y="597425"/>
            <a:ext cx="8520600" cy="8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Degrees are not units of distance</a:t>
            </a:r>
            <a:endParaRPr/>
          </a:p>
          <a:p>
            <a:pPr marL="0" lvl="0" indent="0" algn="l" rtl="0">
              <a:spcBef>
                <a:spcPts val="0"/>
              </a:spcBef>
              <a:spcAft>
                <a:spcPts val="0"/>
              </a:spcAft>
              <a:buNone/>
            </a:pPr>
            <a:r>
              <a:rPr lang="en"/>
              <a:t>Degrees are not units of area</a:t>
            </a:r>
            <a:endParaRPr/>
          </a:p>
        </p:txBody>
      </p:sp>
      <p:sp>
        <p:nvSpPr>
          <p:cNvPr id="1597" name="Google Shape;1597;p20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202"/>
          <p:cNvSpPr txBox="1"/>
          <p:nvPr/>
        </p:nvSpPr>
        <p:spPr>
          <a:xfrm>
            <a:off x="492900" y="1691100"/>
            <a:ext cx="81207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FF"/>
                </a:solidFill>
                <a:latin typeface="Consolas"/>
                <a:ea typeface="Consolas"/>
                <a:cs typeface="Consolas"/>
                <a:sym typeface="Consolas"/>
              </a:rPr>
              <a:t>SELECT</a:t>
            </a:r>
            <a:r>
              <a:rPr lang="en" sz="2000" b="1">
                <a:solidFill>
                  <a:schemeClr val="dk1"/>
                </a:solidFill>
                <a:latin typeface="Consolas"/>
                <a:ea typeface="Consolas"/>
                <a:cs typeface="Consolas"/>
                <a:sym typeface="Consolas"/>
              </a:rPr>
              <a:t> </a:t>
            </a:r>
            <a:r>
              <a:rPr lang="en" sz="2000" b="1">
                <a:solidFill>
                  <a:srgbClr val="006E1D"/>
                </a:solidFill>
                <a:latin typeface="Consolas"/>
                <a:ea typeface="Consolas"/>
                <a:cs typeface="Consolas"/>
                <a:sym typeface="Consolas"/>
              </a:rPr>
              <a:t>ST_Distance(</a:t>
            </a: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  </a:t>
            </a:r>
            <a:r>
              <a:rPr lang="en" sz="2000" b="1">
                <a:solidFill>
                  <a:srgbClr val="9E9E9E"/>
                </a:solidFill>
                <a:latin typeface="Consolas"/>
                <a:ea typeface="Consolas"/>
                <a:cs typeface="Consolas"/>
                <a:sym typeface="Consolas"/>
              </a:rPr>
              <a:t>-- Los Angeles (LAX)</a:t>
            </a:r>
            <a:endParaRPr sz="2000" b="1">
              <a:solidFill>
                <a:srgbClr val="9E9E9E"/>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'SRID=4326;POINT(-118.4079 33.9434)'</a:t>
            </a:r>
            <a:r>
              <a:rPr lang="en" sz="2000" b="1">
                <a:solidFill>
                  <a:schemeClr val="dk1"/>
                </a:solidFill>
                <a:latin typeface="Consolas"/>
                <a:ea typeface="Consolas"/>
                <a:cs typeface="Consolas"/>
                <a:sym typeface="Consolas"/>
              </a:rPr>
              <a:t>::geography,</a:t>
            </a: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  </a:t>
            </a:r>
            <a:r>
              <a:rPr lang="en" sz="2000" b="1">
                <a:solidFill>
                  <a:srgbClr val="9E9E9E"/>
                </a:solidFill>
                <a:latin typeface="Consolas"/>
                <a:ea typeface="Consolas"/>
                <a:cs typeface="Consolas"/>
                <a:sym typeface="Consolas"/>
              </a:rPr>
              <a:t>-- Paris (CDG)</a:t>
            </a:r>
            <a:endParaRPr sz="2000" b="1">
              <a:solidFill>
                <a:srgbClr val="9E9E9E"/>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'SRID=4326;POINT(2.5559 49.0083)'</a:t>
            </a:r>
            <a:r>
              <a:rPr lang="en" sz="2000" b="1">
                <a:solidFill>
                  <a:schemeClr val="dk1"/>
                </a:solidFill>
                <a:latin typeface="Consolas"/>
                <a:ea typeface="Consolas"/>
                <a:cs typeface="Consolas"/>
                <a:sym typeface="Consolas"/>
              </a:rPr>
              <a:t>::geography    </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006E1D"/>
                </a:solidFill>
                <a:latin typeface="Consolas"/>
                <a:ea typeface="Consolas"/>
                <a:cs typeface="Consolas"/>
                <a:sym typeface="Consolas"/>
              </a:rPr>
              <a:t>)</a:t>
            </a:r>
            <a:r>
              <a:rPr lang="en"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br>
              <a:rPr lang="en" sz="2000" b="1">
                <a:solidFill>
                  <a:schemeClr val="dk1"/>
                </a:solidFill>
                <a:latin typeface="Consolas"/>
                <a:ea typeface="Consolas"/>
                <a:cs typeface="Consolas"/>
                <a:sym typeface="Consolas"/>
              </a:rPr>
            </a:b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9124665.27317673</a:t>
            </a:r>
            <a:endParaRPr sz="2000" b="1">
              <a:solidFill>
                <a:schemeClr val="dk1"/>
              </a:solidFill>
              <a:latin typeface="Consolas"/>
              <a:ea typeface="Consolas"/>
              <a:cs typeface="Consolas"/>
              <a:sym typeface="Consolas"/>
            </a:endParaRPr>
          </a:p>
        </p:txBody>
      </p:sp>
      <p:sp>
        <p:nvSpPr>
          <p:cNvPr id="1603" name="Google Shape;1603;p202"/>
          <p:cNvSpPr txBox="1">
            <a:spLocks noGrp="1"/>
          </p:cNvSpPr>
          <p:nvPr>
            <p:ph type="title"/>
          </p:nvPr>
        </p:nvSpPr>
        <p:spPr>
          <a:xfrm>
            <a:off x="311700" y="673625"/>
            <a:ext cx="8520600" cy="8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distance between Los Angeles and Paris using </a:t>
            </a:r>
            <a:r>
              <a:rPr lang="en">
                <a:solidFill>
                  <a:srgbClr val="006E1D"/>
                </a:solidFill>
              </a:rPr>
              <a:t>ST_Distance(geography, geography)</a:t>
            </a:r>
            <a:r>
              <a:rPr lang="en"/>
              <a:t>?</a:t>
            </a:r>
            <a:endParaRPr/>
          </a:p>
        </p:txBody>
      </p:sp>
      <p:cxnSp>
        <p:nvCxnSpPr>
          <p:cNvPr id="1604" name="Google Shape;1604;p202"/>
          <p:cNvCxnSpPr/>
          <p:nvPr/>
        </p:nvCxnSpPr>
        <p:spPr>
          <a:xfrm>
            <a:off x="393575" y="3913800"/>
            <a:ext cx="8120700" cy="0"/>
          </a:xfrm>
          <a:prstGeom prst="straightConnector1">
            <a:avLst/>
          </a:prstGeom>
          <a:noFill/>
          <a:ln w="38100" cap="flat" cmpd="sng">
            <a:solidFill>
              <a:schemeClr val="dk2"/>
            </a:solidFill>
            <a:prstDash val="solid"/>
            <a:round/>
            <a:headEnd type="none" w="med" len="med"/>
            <a:tailEnd type="none" w="med" len="med"/>
          </a:ln>
        </p:spPr>
      </p:cxnSp>
      <p:sp>
        <p:nvSpPr>
          <p:cNvPr id="1605" name="Google Shape;1605;p20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pic>
        <p:nvPicPr>
          <p:cNvPr id="1610" name="Google Shape;1610;p203"/>
          <p:cNvPicPr preferRelativeResize="0"/>
          <p:nvPr/>
        </p:nvPicPr>
        <p:blipFill rotWithShape="1">
          <a:blip r:embed="rId3">
            <a:alphaModFix/>
          </a:blip>
          <a:srcRect l="1224" t="2972" r="33283" b="29623"/>
          <a:stretch/>
        </p:blipFill>
        <p:spPr>
          <a:xfrm>
            <a:off x="0" y="409575"/>
            <a:ext cx="9143997" cy="4724400"/>
          </a:xfrm>
          <a:prstGeom prst="rect">
            <a:avLst/>
          </a:prstGeom>
          <a:noFill/>
          <a:ln>
            <a:noFill/>
          </a:ln>
        </p:spPr>
      </p:pic>
      <p:sp>
        <p:nvSpPr>
          <p:cNvPr id="1611" name="Google Shape;1611;p203"/>
          <p:cNvSpPr txBox="1"/>
          <p:nvPr/>
        </p:nvSpPr>
        <p:spPr>
          <a:xfrm>
            <a:off x="69275" y="-6925"/>
            <a:ext cx="4721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204"/>
          <p:cNvSpPr txBox="1"/>
          <p:nvPr/>
        </p:nvSpPr>
        <p:spPr>
          <a:xfrm>
            <a:off x="492900" y="1538700"/>
            <a:ext cx="81207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FF"/>
                </a:solidFill>
                <a:latin typeface="Consolas"/>
                <a:ea typeface="Consolas"/>
                <a:cs typeface="Consolas"/>
                <a:sym typeface="Consolas"/>
              </a:rPr>
              <a:t>SELECT </a:t>
            </a:r>
            <a:r>
              <a:rPr lang="en" sz="2000" b="1">
                <a:solidFill>
                  <a:srgbClr val="006E1D"/>
                </a:solidFill>
                <a:latin typeface="Consolas"/>
                <a:ea typeface="Consolas"/>
                <a:cs typeface="Consolas"/>
                <a:sym typeface="Consolas"/>
              </a:rPr>
              <a:t>ST_Distance(</a:t>
            </a:r>
            <a:endParaRPr sz="2000" b="1">
              <a:solidFill>
                <a:srgbClr val="006E1D"/>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9E9E9E"/>
                </a:solidFill>
                <a:latin typeface="Consolas"/>
                <a:ea typeface="Consolas"/>
                <a:cs typeface="Consolas"/>
                <a:sym typeface="Consolas"/>
              </a:rPr>
              <a:t>-- LAX-CDG</a:t>
            </a:r>
            <a:endParaRPr sz="2000" b="1">
              <a:solidFill>
                <a:srgbClr val="9E9E9E"/>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'SRID=4326;LINESTRING(</a:t>
            </a:r>
            <a:br>
              <a:rPr lang="en" sz="2000" b="1">
                <a:solidFill>
                  <a:srgbClr val="B45F06"/>
                </a:solidFill>
                <a:latin typeface="Consolas"/>
                <a:ea typeface="Consolas"/>
                <a:cs typeface="Consolas"/>
                <a:sym typeface="Consolas"/>
              </a:rPr>
            </a:br>
            <a:r>
              <a:rPr lang="en" sz="2000" b="1">
                <a:solidFill>
                  <a:srgbClr val="B45F06"/>
                </a:solidFill>
                <a:latin typeface="Consolas"/>
                <a:ea typeface="Consolas"/>
                <a:cs typeface="Consolas"/>
                <a:sym typeface="Consolas"/>
              </a:rPr>
              <a:t>    -118.4079 33.9434,</a:t>
            </a:r>
            <a:br>
              <a:rPr lang="en" sz="2000" b="1">
                <a:solidFill>
                  <a:srgbClr val="B45F06"/>
                </a:solidFill>
                <a:latin typeface="Consolas"/>
                <a:ea typeface="Consolas"/>
                <a:cs typeface="Consolas"/>
                <a:sym typeface="Consolas"/>
              </a:rPr>
            </a:br>
            <a:r>
              <a:rPr lang="en" sz="2000" b="1">
                <a:solidFill>
                  <a:srgbClr val="B45F06"/>
                </a:solidFill>
                <a:latin typeface="Consolas"/>
                <a:ea typeface="Consolas"/>
                <a:cs typeface="Consolas"/>
                <a:sym typeface="Consolas"/>
              </a:rPr>
              <a:t>       2.5559 49.0083)'</a:t>
            </a:r>
            <a:r>
              <a:rPr lang="en" sz="2000" b="1">
                <a:solidFill>
                  <a:schemeClr val="dk1"/>
                </a:solidFill>
                <a:latin typeface="Consolas"/>
                <a:ea typeface="Consolas"/>
                <a:cs typeface="Consolas"/>
                <a:sym typeface="Consolas"/>
              </a:rPr>
              <a:t>::geography, </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9E9E9E"/>
                </a:solidFill>
                <a:latin typeface="Consolas"/>
                <a:ea typeface="Consolas"/>
                <a:cs typeface="Consolas"/>
                <a:sym typeface="Consolas"/>
              </a:rPr>
              <a:t>-- Iceland</a:t>
            </a:r>
            <a:endParaRPr sz="2000" b="1">
              <a:solidFill>
                <a:srgbClr val="9E9E9E"/>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'SRID=4326;POINT(-21.8628 64.1286)'</a:t>
            </a:r>
            <a:r>
              <a:rPr lang="en" sz="2000" b="1">
                <a:solidFill>
                  <a:schemeClr val="dk1"/>
                </a:solidFill>
                <a:latin typeface="Consolas"/>
                <a:ea typeface="Consolas"/>
                <a:cs typeface="Consolas"/>
                <a:sym typeface="Consolas"/>
              </a:rPr>
              <a:t>::geography </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rgbClr val="006E1D"/>
                </a:solidFill>
                <a:latin typeface="Consolas"/>
                <a:ea typeface="Consolas"/>
                <a:cs typeface="Consolas"/>
                <a:sym typeface="Consolas"/>
              </a:rPr>
              <a:t>)</a:t>
            </a:r>
            <a:r>
              <a:rPr lang="en"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531773.75711106</a:t>
            </a:r>
            <a:endParaRPr sz="2000" b="1">
              <a:solidFill>
                <a:schemeClr val="dk1"/>
              </a:solidFill>
              <a:latin typeface="Consolas"/>
              <a:ea typeface="Consolas"/>
              <a:cs typeface="Consolas"/>
              <a:sym typeface="Consolas"/>
            </a:endParaRPr>
          </a:p>
        </p:txBody>
      </p:sp>
      <p:sp>
        <p:nvSpPr>
          <p:cNvPr id="1617" name="Google Shape;1617;p204"/>
          <p:cNvSpPr txBox="1">
            <a:spLocks noGrp="1"/>
          </p:cNvSpPr>
          <p:nvPr>
            <p:ph type="title"/>
          </p:nvPr>
        </p:nvSpPr>
        <p:spPr>
          <a:xfrm>
            <a:off x="311700" y="673625"/>
            <a:ext cx="8520600" cy="8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close will a flight from Los Angeles to Paris come to Iceland?</a:t>
            </a:r>
            <a:endParaRPr/>
          </a:p>
        </p:txBody>
      </p:sp>
      <p:cxnSp>
        <p:nvCxnSpPr>
          <p:cNvPr id="1618" name="Google Shape;1618;p204"/>
          <p:cNvCxnSpPr/>
          <p:nvPr/>
        </p:nvCxnSpPr>
        <p:spPr>
          <a:xfrm>
            <a:off x="371475" y="4275750"/>
            <a:ext cx="8361900" cy="0"/>
          </a:xfrm>
          <a:prstGeom prst="straightConnector1">
            <a:avLst/>
          </a:prstGeom>
          <a:noFill/>
          <a:ln w="38100" cap="flat" cmpd="sng">
            <a:solidFill>
              <a:schemeClr val="dk2"/>
            </a:solidFill>
            <a:prstDash val="solid"/>
            <a:round/>
            <a:headEnd type="none" w="med" len="med"/>
            <a:tailEnd type="none" w="med" len="med"/>
          </a:ln>
        </p:spPr>
      </p:cxnSp>
      <p:sp>
        <p:nvSpPr>
          <p:cNvPr id="1619" name="Google Shape;1619;p20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pic>
        <p:nvPicPr>
          <p:cNvPr id="1624" name="Google Shape;1624;p205"/>
          <p:cNvPicPr preferRelativeResize="0"/>
          <p:nvPr/>
        </p:nvPicPr>
        <p:blipFill rotWithShape="1">
          <a:blip r:embed="rId3">
            <a:alphaModFix/>
          </a:blip>
          <a:srcRect l="1075" t="2155" r="34153" b="30910"/>
          <a:stretch/>
        </p:blipFill>
        <p:spPr>
          <a:xfrm>
            <a:off x="0" y="400050"/>
            <a:ext cx="9144003" cy="4743449"/>
          </a:xfrm>
          <a:prstGeom prst="rect">
            <a:avLst/>
          </a:prstGeom>
          <a:noFill/>
          <a:ln>
            <a:noFill/>
          </a:ln>
        </p:spPr>
      </p:pic>
      <p:sp>
        <p:nvSpPr>
          <p:cNvPr id="1625" name="Google Shape;1625;p20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206"/>
          <p:cNvSpPr txBox="1"/>
          <p:nvPr/>
        </p:nvSpPr>
        <p:spPr>
          <a:xfrm>
            <a:off x="492900" y="1386300"/>
            <a:ext cx="81207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FF"/>
                </a:solidFill>
                <a:latin typeface="Consolas"/>
                <a:ea typeface="Consolas"/>
                <a:cs typeface="Consolas"/>
                <a:sym typeface="Consolas"/>
              </a:rPr>
              <a:t>SELECT</a:t>
            </a:r>
            <a:r>
              <a:rPr lang="en" sz="2000" b="1">
                <a:solidFill>
                  <a:schemeClr val="dk1"/>
                </a:solidFill>
                <a:latin typeface="Consolas"/>
                <a:ea typeface="Consolas"/>
                <a:cs typeface="Consolas"/>
                <a:sym typeface="Consolas"/>
              </a:rPr>
              <a:t> </a:t>
            </a:r>
            <a:r>
              <a:rPr lang="en" sz="2000" b="1">
                <a:solidFill>
                  <a:srgbClr val="006E1D"/>
                </a:solidFill>
                <a:latin typeface="Consolas"/>
                <a:ea typeface="Consolas"/>
                <a:cs typeface="Consolas"/>
                <a:sym typeface="Consolas"/>
              </a:rPr>
              <a:t>ST_Distance(</a:t>
            </a:r>
            <a:endParaRPr sz="2000" b="1">
              <a:solidFill>
                <a:srgbClr val="006E1D"/>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'SRID=4326;POINT(-118.408 33.943)'</a:t>
            </a:r>
            <a:r>
              <a:rPr lang="en" sz="2000" b="1">
                <a:solidFill>
                  <a:schemeClr val="dk1"/>
                </a:solidFill>
                <a:latin typeface="Consolas"/>
                <a:ea typeface="Consolas"/>
                <a:cs typeface="Consolas"/>
                <a:sym typeface="Consolas"/>
              </a:rPr>
              <a:t>::geometry, </a:t>
            </a:r>
            <a:r>
              <a:rPr lang="en" sz="2000" b="1">
                <a:solidFill>
                  <a:srgbClr val="9E9E9E"/>
                </a:solidFill>
                <a:latin typeface="Consolas"/>
                <a:ea typeface="Consolas"/>
                <a:cs typeface="Consolas"/>
                <a:sym typeface="Consolas"/>
              </a:rPr>
              <a:t>-- LAX</a:t>
            </a:r>
            <a:r>
              <a:rPr lang="en" sz="2000" b="1">
                <a:solidFill>
                  <a:schemeClr val="dk1"/>
                </a:solidFill>
                <a:latin typeface="Consolas"/>
                <a:ea typeface="Consolas"/>
                <a:cs typeface="Consolas"/>
                <a:sym typeface="Consolas"/>
              </a:rPr>
              <a:t> </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'SRID=4326;POINT( 139.733 35.567)'</a:t>
            </a:r>
            <a:r>
              <a:rPr lang="en" sz="2000" b="1">
                <a:solidFill>
                  <a:schemeClr val="dk1"/>
                </a:solidFill>
                <a:latin typeface="Consolas"/>
                <a:ea typeface="Consolas"/>
                <a:cs typeface="Consolas"/>
                <a:sym typeface="Consolas"/>
              </a:rPr>
              <a:t>::geometry</a:t>
            </a:r>
            <a:r>
              <a:rPr lang="en" sz="2000" b="1">
                <a:solidFill>
                  <a:srgbClr val="006E1D"/>
                </a:solidFill>
                <a:latin typeface="Consolas"/>
                <a:ea typeface="Consolas"/>
                <a:cs typeface="Consolas"/>
                <a:sym typeface="Consolas"/>
              </a:rPr>
              <a:t>)</a:t>
            </a:r>
            <a:r>
              <a:rPr lang="en" sz="2000" b="1">
                <a:solidFill>
                  <a:schemeClr val="dk1"/>
                </a:solidFill>
                <a:latin typeface="Consolas"/>
                <a:ea typeface="Consolas"/>
                <a:cs typeface="Consolas"/>
                <a:sym typeface="Consolas"/>
              </a:rPr>
              <a:t> </a:t>
            </a:r>
            <a:r>
              <a:rPr lang="en" sz="2000" b="1">
                <a:solidFill>
                  <a:srgbClr val="9E9E9E"/>
                </a:solidFill>
                <a:latin typeface="Consolas"/>
                <a:ea typeface="Consolas"/>
                <a:cs typeface="Consolas"/>
                <a:sym typeface="Consolas"/>
              </a:rPr>
              <a:t>-- NRT</a:t>
            </a:r>
            <a:r>
              <a:rPr lang="en" sz="2000" b="1">
                <a:solidFill>
                  <a:schemeClr val="dk1"/>
                </a:solidFill>
                <a:latin typeface="Consolas"/>
                <a:ea typeface="Consolas"/>
                <a:cs typeface="Consolas"/>
                <a:sym typeface="Consolas"/>
              </a:rPr>
              <a:t>  </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0000FF"/>
                </a:solidFill>
                <a:latin typeface="Consolas"/>
                <a:ea typeface="Consolas"/>
                <a:cs typeface="Consolas"/>
                <a:sym typeface="Consolas"/>
              </a:rPr>
              <a:t>AS</a:t>
            </a:r>
            <a:r>
              <a:rPr lang="en" sz="2000" b="1">
                <a:solidFill>
                  <a:schemeClr val="dk1"/>
                </a:solidFill>
                <a:latin typeface="Consolas"/>
                <a:ea typeface="Consolas"/>
                <a:cs typeface="Consolas"/>
                <a:sym typeface="Consolas"/>
              </a:rPr>
              <a:t> geometry_distance,</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rgbClr val="006E1D"/>
                </a:solidFill>
                <a:latin typeface="Consolas"/>
                <a:ea typeface="Consolas"/>
                <a:cs typeface="Consolas"/>
                <a:sym typeface="Consolas"/>
              </a:rPr>
              <a:t>ST_Distance(</a:t>
            </a:r>
            <a:endParaRPr sz="2000" b="1">
              <a:solidFill>
                <a:srgbClr val="006E1D"/>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'POINT(-118.408 33.943)'</a:t>
            </a:r>
            <a:r>
              <a:rPr lang="en" sz="2000" b="1">
                <a:solidFill>
                  <a:schemeClr val="dk1"/>
                </a:solidFill>
                <a:latin typeface="Consolas"/>
                <a:ea typeface="Consolas"/>
                <a:cs typeface="Consolas"/>
                <a:sym typeface="Consolas"/>
              </a:rPr>
              <a:t>::geography,  </a:t>
            </a:r>
            <a:r>
              <a:rPr lang="en" sz="2000" b="1">
                <a:solidFill>
                  <a:srgbClr val="9E9E9E"/>
                </a:solidFill>
                <a:latin typeface="Consolas"/>
                <a:ea typeface="Consolas"/>
                <a:cs typeface="Consolas"/>
                <a:sym typeface="Consolas"/>
              </a:rPr>
              <a:t>-- LAX</a:t>
            </a:r>
            <a:endParaRPr sz="2000" b="1">
              <a:solidFill>
                <a:srgbClr val="9E9E9E"/>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'POINT( 139.733 35.567)'</a:t>
            </a:r>
            <a:r>
              <a:rPr lang="en" sz="2000" b="1">
                <a:solidFill>
                  <a:schemeClr val="dk1"/>
                </a:solidFill>
                <a:latin typeface="Consolas"/>
                <a:ea typeface="Consolas"/>
                <a:cs typeface="Consolas"/>
                <a:sym typeface="Consolas"/>
              </a:rPr>
              <a:t>::geography</a:t>
            </a:r>
            <a:r>
              <a:rPr lang="en" sz="2000" b="1">
                <a:solidFill>
                  <a:srgbClr val="006E1D"/>
                </a:solidFill>
                <a:latin typeface="Consolas"/>
                <a:ea typeface="Consolas"/>
                <a:cs typeface="Consolas"/>
                <a:sym typeface="Consolas"/>
              </a:rPr>
              <a:t>)</a:t>
            </a:r>
            <a:r>
              <a:rPr lang="en" sz="2000" b="1">
                <a:solidFill>
                  <a:schemeClr val="dk1"/>
                </a:solidFill>
                <a:latin typeface="Consolas"/>
                <a:ea typeface="Consolas"/>
                <a:cs typeface="Consolas"/>
                <a:sym typeface="Consolas"/>
              </a:rPr>
              <a:t>  </a:t>
            </a:r>
            <a:r>
              <a:rPr lang="en" sz="2000" b="1">
                <a:solidFill>
                  <a:srgbClr val="9E9E9E"/>
                </a:solidFill>
                <a:latin typeface="Consolas"/>
                <a:ea typeface="Consolas"/>
                <a:cs typeface="Consolas"/>
                <a:sym typeface="Consolas"/>
              </a:rPr>
              <a:t>-- NRT</a:t>
            </a:r>
            <a:endParaRPr sz="2000" b="1">
              <a:solidFill>
                <a:srgbClr val="9E9E9E"/>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r>
              <a:rPr lang="en" sz="2000" b="1">
                <a:solidFill>
                  <a:srgbClr val="0000FF"/>
                </a:solidFill>
                <a:latin typeface="Consolas"/>
                <a:ea typeface="Consolas"/>
                <a:cs typeface="Consolas"/>
                <a:sym typeface="Consolas"/>
              </a:rPr>
              <a:t>AS</a:t>
            </a:r>
            <a:r>
              <a:rPr lang="en" sz="2000" b="1">
                <a:solidFill>
                  <a:schemeClr val="dk1"/>
                </a:solidFill>
                <a:latin typeface="Consolas"/>
                <a:ea typeface="Consolas"/>
                <a:cs typeface="Consolas"/>
                <a:sym typeface="Consolas"/>
              </a:rPr>
              <a:t> geography_distance;</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geometry_distance:     258.14610835</a:t>
            </a: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geography_distance: 8833973.30246194</a:t>
            </a:r>
            <a:endParaRPr sz="2000" b="1">
              <a:solidFill>
                <a:schemeClr val="dk1"/>
              </a:solidFill>
              <a:latin typeface="Consolas"/>
              <a:ea typeface="Consolas"/>
              <a:cs typeface="Consolas"/>
              <a:sym typeface="Consolas"/>
            </a:endParaRPr>
          </a:p>
        </p:txBody>
      </p:sp>
      <p:sp>
        <p:nvSpPr>
          <p:cNvPr id="1631" name="Google Shape;1631;p206"/>
          <p:cNvSpPr txBox="1">
            <a:spLocks noGrp="1"/>
          </p:cNvSpPr>
          <p:nvPr>
            <p:ph type="title"/>
          </p:nvPr>
        </p:nvSpPr>
        <p:spPr>
          <a:xfrm>
            <a:off x="311700" y="521225"/>
            <a:ext cx="8520600" cy="8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shortest great-circle route from Los Angeles to Tokyo?</a:t>
            </a:r>
            <a:endParaRPr/>
          </a:p>
        </p:txBody>
      </p:sp>
      <p:cxnSp>
        <p:nvCxnSpPr>
          <p:cNvPr id="1632" name="Google Shape;1632;p206"/>
          <p:cNvCxnSpPr/>
          <p:nvPr/>
        </p:nvCxnSpPr>
        <p:spPr>
          <a:xfrm>
            <a:off x="372300" y="4110363"/>
            <a:ext cx="8361900" cy="0"/>
          </a:xfrm>
          <a:prstGeom prst="straightConnector1">
            <a:avLst/>
          </a:prstGeom>
          <a:noFill/>
          <a:ln w="38100" cap="flat" cmpd="sng">
            <a:solidFill>
              <a:schemeClr val="dk2"/>
            </a:solidFill>
            <a:prstDash val="solid"/>
            <a:round/>
            <a:headEnd type="none" w="med" len="med"/>
            <a:tailEnd type="none" w="med" len="med"/>
          </a:ln>
        </p:spPr>
      </p:cxnSp>
      <p:sp>
        <p:nvSpPr>
          <p:cNvPr id="1633" name="Google Shape;1633;p20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pic>
        <p:nvPicPr>
          <p:cNvPr id="1638" name="Google Shape;1638;p207"/>
          <p:cNvPicPr preferRelativeResize="0"/>
          <p:nvPr/>
        </p:nvPicPr>
        <p:blipFill rotWithShape="1">
          <a:blip r:embed="rId3">
            <a:alphaModFix/>
          </a:blip>
          <a:srcRect b="2162"/>
          <a:stretch/>
        </p:blipFill>
        <p:spPr>
          <a:xfrm>
            <a:off x="0" y="404775"/>
            <a:ext cx="9144000" cy="4386300"/>
          </a:xfrm>
          <a:prstGeom prst="rect">
            <a:avLst/>
          </a:prstGeom>
          <a:noFill/>
          <a:ln>
            <a:noFill/>
          </a:ln>
        </p:spPr>
      </p:pic>
      <p:sp>
        <p:nvSpPr>
          <p:cNvPr id="1639" name="Google Shape;1639;p207"/>
          <p:cNvSpPr txBox="1">
            <a:spLocks noGrp="1"/>
          </p:cNvSpPr>
          <p:nvPr>
            <p:ph type="title" idx="4294967295"/>
          </p:nvPr>
        </p:nvSpPr>
        <p:spPr>
          <a:xfrm>
            <a:off x="406950" y="4552950"/>
            <a:ext cx="8520600" cy="466800"/>
          </a:xfrm>
          <a:prstGeom prst="rect">
            <a:avLst/>
          </a:prstGeom>
          <a:effectLst>
            <a:outerShdw blurRad="114300" dist="66675" dir="21540000" algn="bl" rotWithShape="0">
              <a:schemeClr val="lt1">
                <a:alpha val="50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t>Geometry Distance</a:t>
            </a:r>
            <a:endParaRPr/>
          </a:p>
        </p:txBody>
      </p:sp>
      <p:sp>
        <p:nvSpPr>
          <p:cNvPr id="1640" name="Google Shape;1640;p20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 table with geometry</a:t>
            </a:r>
            <a:endParaRPr/>
          </a:p>
        </p:txBody>
      </p:sp>
      <p:sp>
        <p:nvSpPr>
          <p:cNvPr id="668" name="Google Shape;668;p83"/>
          <p:cNvSpPr txBox="1"/>
          <p:nvPr/>
        </p:nvSpPr>
        <p:spPr>
          <a:xfrm>
            <a:off x="369250" y="1412425"/>
            <a:ext cx="84630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0000FF"/>
                </a:solidFill>
                <a:latin typeface="Consolas"/>
                <a:ea typeface="Consolas"/>
                <a:cs typeface="Consolas"/>
                <a:sym typeface="Consolas"/>
              </a:rPr>
              <a:t>SELECT</a:t>
            </a:r>
            <a:r>
              <a:rPr lang="en" sz="2600" b="1">
                <a:latin typeface="Consolas"/>
                <a:ea typeface="Consolas"/>
                <a:cs typeface="Consolas"/>
                <a:sym typeface="Consolas"/>
              </a:rPr>
              <a:t> name, </a:t>
            </a:r>
            <a:r>
              <a:rPr lang="en" sz="2600" b="1">
                <a:solidFill>
                  <a:srgbClr val="006E1D"/>
                </a:solidFill>
                <a:latin typeface="Consolas"/>
                <a:ea typeface="Consolas"/>
                <a:cs typeface="Consolas"/>
                <a:sym typeface="Consolas"/>
              </a:rPr>
              <a:t>ST_AsText(</a:t>
            </a:r>
            <a:r>
              <a:rPr lang="en" sz="2600" b="1">
                <a:latin typeface="Consolas"/>
                <a:ea typeface="Consolas"/>
                <a:cs typeface="Consolas"/>
                <a:sym typeface="Consolas"/>
              </a:rPr>
              <a:t>geom</a:t>
            </a:r>
            <a:r>
              <a:rPr lang="en" sz="2600" b="1">
                <a:solidFill>
                  <a:srgbClr val="006E1D"/>
                </a:solidFill>
                <a:latin typeface="Consolas"/>
                <a:ea typeface="Consolas"/>
                <a:cs typeface="Consolas"/>
                <a:sym typeface="Consolas"/>
              </a:rPr>
              <a:t>)</a:t>
            </a:r>
            <a:r>
              <a:rPr lang="en" sz="2600" b="1">
                <a:latin typeface="Consolas"/>
                <a:ea typeface="Consolas"/>
                <a:cs typeface="Consolas"/>
                <a:sym typeface="Consolas"/>
              </a:rPr>
              <a:t> </a:t>
            </a:r>
            <a:endParaRPr sz="2600" b="1">
              <a:latin typeface="Consolas"/>
              <a:ea typeface="Consolas"/>
              <a:cs typeface="Consolas"/>
              <a:sym typeface="Consolas"/>
            </a:endParaRPr>
          </a:p>
          <a:p>
            <a:pPr marL="0" lvl="0" indent="0" algn="l" rtl="0">
              <a:spcBef>
                <a:spcPts val="0"/>
              </a:spcBef>
              <a:spcAft>
                <a:spcPts val="0"/>
              </a:spcAft>
              <a:buNone/>
            </a:pPr>
            <a:r>
              <a:rPr lang="en" sz="2600" b="1">
                <a:latin typeface="Consolas"/>
                <a:ea typeface="Consolas"/>
                <a:cs typeface="Consolas"/>
                <a:sym typeface="Consolas"/>
              </a:rPr>
              <a:t>  </a:t>
            </a:r>
            <a:r>
              <a:rPr lang="en" sz="2600" b="1">
                <a:solidFill>
                  <a:srgbClr val="0000FF"/>
                </a:solidFill>
                <a:latin typeface="Consolas"/>
                <a:ea typeface="Consolas"/>
                <a:cs typeface="Consolas"/>
                <a:sym typeface="Consolas"/>
              </a:rPr>
              <a:t>FROM</a:t>
            </a:r>
            <a:r>
              <a:rPr lang="en" sz="2600" b="1">
                <a:latin typeface="Consolas"/>
                <a:ea typeface="Consolas"/>
                <a:cs typeface="Consolas"/>
                <a:sym typeface="Consolas"/>
              </a:rPr>
              <a:t> geometries;</a:t>
            </a:r>
            <a:endParaRPr sz="2600" b="1">
              <a:latin typeface="Consolas"/>
              <a:ea typeface="Consolas"/>
              <a:cs typeface="Consolas"/>
              <a:sym typeface="Consolas"/>
            </a:endParaRPr>
          </a:p>
        </p:txBody>
      </p:sp>
      <p:sp>
        <p:nvSpPr>
          <p:cNvPr id="669" name="Google Shape;669;p8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pic>
        <p:nvPicPr>
          <p:cNvPr id="1645" name="Google Shape;1645;p208"/>
          <p:cNvPicPr preferRelativeResize="0"/>
          <p:nvPr/>
        </p:nvPicPr>
        <p:blipFill rotWithShape="1">
          <a:blip r:embed="rId3">
            <a:alphaModFix/>
          </a:blip>
          <a:srcRect l="5508" b="16673"/>
          <a:stretch/>
        </p:blipFill>
        <p:spPr>
          <a:xfrm>
            <a:off x="0" y="400050"/>
            <a:ext cx="9143999" cy="4743450"/>
          </a:xfrm>
          <a:prstGeom prst="rect">
            <a:avLst/>
          </a:prstGeom>
          <a:noFill/>
          <a:ln>
            <a:noFill/>
          </a:ln>
        </p:spPr>
      </p:pic>
      <p:sp>
        <p:nvSpPr>
          <p:cNvPr id="1646" name="Google Shape;1646;p208"/>
          <p:cNvSpPr txBox="1">
            <a:spLocks noGrp="1"/>
          </p:cNvSpPr>
          <p:nvPr>
            <p:ph type="title" idx="4294967295"/>
          </p:nvPr>
        </p:nvSpPr>
        <p:spPr>
          <a:xfrm>
            <a:off x="406950" y="4552950"/>
            <a:ext cx="8520600" cy="46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rPr>
              <a:t>Geographic Distance</a:t>
            </a:r>
            <a:endParaRPr>
              <a:solidFill>
                <a:srgbClr val="FF0000"/>
              </a:solidFill>
            </a:endParaRPr>
          </a:p>
        </p:txBody>
      </p:sp>
      <p:sp>
        <p:nvSpPr>
          <p:cNvPr id="1647" name="Google Shape;1647;p20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209"/>
          <p:cNvSpPr txBox="1"/>
          <p:nvPr/>
        </p:nvSpPr>
        <p:spPr>
          <a:xfrm>
            <a:off x="492900" y="1386300"/>
            <a:ext cx="81207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00FF"/>
                </a:solidFill>
                <a:latin typeface="Consolas"/>
                <a:ea typeface="Consolas"/>
                <a:cs typeface="Consolas"/>
                <a:sym typeface="Consolas"/>
              </a:rPr>
              <a:t>CREATE TABLE </a:t>
            </a:r>
            <a:r>
              <a:rPr lang="en" sz="2400" b="1">
                <a:solidFill>
                  <a:schemeClr val="dk1"/>
                </a:solidFill>
                <a:latin typeface="Consolas"/>
                <a:ea typeface="Consolas"/>
                <a:cs typeface="Consolas"/>
                <a:sym typeface="Consolas"/>
              </a:rPr>
              <a:t>nyc_subway_stations_geog </a:t>
            </a:r>
            <a:r>
              <a:rPr lang="en" sz="2400" b="1">
                <a:solidFill>
                  <a:srgbClr val="0000FF"/>
                </a:solidFill>
                <a:latin typeface="Consolas"/>
                <a:ea typeface="Consolas"/>
                <a:cs typeface="Consolas"/>
                <a:sym typeface="Consolas"/>
              </a:rPr>
              <a:t>AS</a:t>
            </a:r>
            <a:endParaRPr sz="2400" b="1">
              <a:solidFill>
                <a:srgbClr val="0000FF"/>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SELECT</a:t>
            </a:r>
            <a:endParaRPr sz="2400" b="1">
              <a:solidFill>
                <a:srgbClr val="0000FF"/>
              </a:solidFill>
              <a:latin typeface="Consolas"/>
              <a:ea typeface="Consolas"/>
              <a:cs typeface="Consolas"/>
              <a:sym typeface="Consolas"/>
            </a:endParaRPr>
          </a:p>
          <a:p>
            <a:pPr marL="0" lvl="0" indent="0" algn="l" rtl="0">
              <a:spcBef>
                <a:spcPts val="0"/>
              </a:spcBef>
              <a:spcAft>
                <a:spcPts val="0"/>
              </a:spcAft>
              <a:buNone/>
            </a:pPr>
            <a:r>
              <a:rPr lang="en" sz="2400" b="1">
                <a:solidFill>
                  <a:schemeClr val="dk1"/>
                </a:solidFill>
                <a:latin typeface="Consolas"/>
                <a:ea typeface="Consolas"/>
                <a:cs typeface="Consolas"/>
                <a:sym typeface="Consolas"/>
              </a:rPr>
              <a:t>  </a:t>
            </a:r>
            <a:r>
              <a:rPr lang="en" sz="2400" b="1">
                <a:solidFill>
                  <a:srgbClr val="006E1D"/>
                </a:solidFill>
                <a:latin typeface="Consolas"/>
                <a:ea typeface="Consolas"/>
                <a:cs typeface="Consolas"/>
                <a:sym typeface="Consolas"/>
              </a:rPr>
              <a:t>ST_Transform(</a:t>
            </a:r>
            <a:r>
              <a:rPr lang="en" sz="2400" b="1">
                <a:solidFill>
                  <a:schemeClr val="dk1"/>
                </a:solidFill>
                <a:latin typeface="Consolas"/>
                <a:ea typeface="Consolas"/>
                <a:cs typeface="Consolas"/>
                <a:sym typeface="Consolas"/>
              </a:rPr>
              <a:t>geom, </a:t>
            </a:r>
            <a:r>
              <a:rPr lang="en" sz="2400" b="1">
                <a:solidFill>
                  <a:srgbClr val="B45F06"/>
                </a:solidFill>
                <a:latin typeface="Consolas"/>
                <a:ea typeface="Consolas"/>
                <a:cs typeface="Consolas"/>
                <a:sym typeface="Consolas"/>
              </a:rPr>
              <a:t>4326</a:t>
            </a:r>
            <a:r>
              <a:rPr lang="en" sz="2400" b="1">
                <a:solidFill>
                  <a:srgbClr val="006E1D"/>
                </a:solidFill>
                <a:latin typeface="Consolas"/>
                <a:ea typeface="Consolas"/>
                <a:cs typeface="Consolas"/>
                <a:sym typeface="Consolas"/>
              </a:rPr>
              <a:t>)</a:t>
            </a:r>
            <a:r>
              <a:rPr lang="en" sz="2400" b="1">
                <a:solidFill>
                  <a:schemeClr val="dk1"/>
                </a:solidFill>
                <a:latin typeface="Consolas"/>
                <a:ea typeface="Consolas"/>
                <a:cs typeface="Consolas"/>
                <a:sym typeface="Consolas"/>
              </a:rPr>
              <a:t>::geography </a:t>
            </a:r>
            <a:r>
              <a:rPr lang="en" sz="2400" b="1">
                <a:solidFill>
                  <a:srgbClr val="0000FF"/>
                </a:solidFill>
                <a:latin typeface="Consolas"/>
                <a:ea typeface="Consolas"/>
                <a:cs typeface="Consolas"/>
                <a:sym typeface="Consolas"/>
              </a:rPr>
              <a:t>AS</a:t>
            </a:r>
            <a:r>
              <a:rPr lang="en" sz="2400" b="1">
                <a:solidFill>
                  <a:schemeClr val="dk1"/>
                </a:solidFill>
                <a:latin typeface="Consolas"/>
                <a:ea typeface="Consolas"/>
                <a:cs typeface="Consolas"/>
                <a:sym typeface="Consolas"/>
              </a:rPr>
              <a:t> geog,</a:t>
            </a:r>
            <a:endParaRPr sz="2400" b="1">
              <a:solidFill>
                <a:schemeClr val="dk1"/>
              </a:solidFill>
              <a:latin typeface="Consolas"/>
              <a:ea typeface="Consolas"/>
              <a:cs typeface="Consolas"/>
              <a:sym typeface="Consolas"/>
            </a:endParaRPr>
          </a:p>
          <a:p>
            <a:pPr marL="0" lvl="0" indent="0" algn="l" rtl="0">
              <a:spcBef>
                <a:spcPts val="0"/>
              </a:spcBef>
              <a:spcAft>
                <a:spcPts val="0"/>
              </a:spcAft>
              <a:buNone/>
            </a:pPr>
            <a:r>
              <a:rPr lang="en" sz="2400" b="1">
                <a:solidFill>
                  <a:schemeClr val="dk1"/>
                </a:solidFill>
                <a:latin typeface="Consolas"/>
                <a:ea typeface="Consolas"/>
                <a:cs typeface="Consolas"/>
                <a:sym typeface="Consolas"/>
              </a:rPr>
              <a:t>  name,</a:t>
            </a:r>
            <a:endParaRPr sz="2400" b="1">
              <a:solidFill>
                <a:schemeClr val="dk1"/>
              </a:solidFill>
              <a:latin typeface="Consolas"/>
              <a:ea typeface="Consolas"/>
              <a:cs typeface="Consolas"/>
              <a:sym typeface="Consolas"/>
            </a:endParaRPr>
          </a:p>
          <a:p>
            <a:pPr marL="0" lvl="0" indent="0" algn="l" rtl="0">
              <a:spcBef>
                <a:spcPts val="0"/>
              </a:spcBef>
              <a:spcAft>
                <a:spcPts val="0"/>
              </a:spcAft>
              <a:buNone/>
            </a:pPr>
            <a:r>
              <a:rPr lang="en" sz="2400" b="1">
                <a:solidFill>
                  <a:schemeClr val="dk1"/>
                </a:solidFill>
                <a:latin typeface="Consolas"/>
                <a:ea typeface="Consolas"/>
                <a:cs typeface="Consolas"/>
                <a:sym typeface="Consolas"/>
              </a:rPr>
              <a:t>  routes</a:t>
            </a:r>
            <a:endParaRPr sz="2400" b="1">
              <a:solidFill>
                <a:schemeClr val="dk1"/>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FROM</a:t>
            </a:r>
            <a:r>
              <a:rPr lang="en" sz="2400" b="1">
                <a:solidFill>
                  <a:schemeClr val="dk1"/>
                </a:solidFill>
                <a:latin typeface="Consolas"/>
                <a:ea typeface="Consolas"/>
                <a:cs typeface="Consolas"/>
                <a:sym typeface="Consolas"/>
              </a:rPr>
              <a:t> nyc_subway_stations;</a:t>
            </a:r>
            <a:endParaRPr sz="2400" b="1">
              <a:solidFill>
                <a:srgbClr val="0000FF"/>
              </a:solidFill>
              <a:latin typeface="Consolas"/>
              <a:ea typeface="Consolas"/>
              <a:cs typeface="Consolas"/>
              <a:sym typeface="Consolas"/>
            </a:endParaRPr>
          </a:p>
        </p:txBody>
      </p:sp>
      <p:sp>
        <p:nvSpPr>
          <p:cNvPr id="1653" name="Google Shape;1653;p209"/>
          <p:cNvSpPr txBox="1">
            <a:spLocks noGrp="1"/>
          </p:cNvSpPr>
          <p:nvPr>
            <p:ph type="title"/>
          </p:nvPr>
        </p:nvSpPr>
        <p:spPr>
          <a:xfrm>
            <a:off x="311700" y="521225"/>
            <a:ext cx="8520600" cy="55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Geography - Casting</a:t>
            </a:r>
            <a:endParaRPr/>
          </a:p>
        </p:txBody>
      </p:sp>
      <p:sp>
        <p:nvSpPr>
          <p:cNvPr id="1654" name="Google Shape;1654;p20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10"/>
          <p:cNvSpPr txBox="1"/>
          <p:nvPr/>
        </p:nvSpPr>
        <p:spPr>
          <a:xfrm>
            <a:off x="492900" y="1386300"/>
            <a:ext cx="8120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00FF"/>
                </a:solidFill>
                <a:latin typeface="Consolas"/>
                <a:ea typeface="Consolas"/>
                <a:cs typeface="Consolas"/>
                <a:sym typeface="Consolas"/>
              </a:rPr>
              <a:t>CREATE INDEX </a:t>
            </a:r>
            <a:r>
              <a:rPr lang="en" sz="2400" b="1">
                <a:solidFill>
                  <a:schemeClr val="dk1"/>
                </a:solidFill>
                <a:latin typeface="Consolas"/>
                <a:ea typeface="Consolas"/>
                <a:cs typeface="Consolas"/>
                <a:sym typeface="Consolas"/>
              </a:rPr>
              <a:t>nyc_subway_stations_geog_gix</a:t>
            </a:r>
            <a:r>
              <a:rPr lang="en" sz="2400" b="1">
                <a:solidFill>
                  <a:srgbClr val="0000FF"/>
                </a:solidFill>
                <a:latin typeface="Consolas"/>
                <a:ea typeface="Consolas"/>
                <a:cs typeface="Consolas"/>
                <a:sym typeface="Consolas"/>
              </a:rPr>
              <a:t> </a:t>
            </a:r>
            <a:endParaRPr sz="2400" b="1">
              <a:solidFill>
                <a:srgbClr val="0000FF"/>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  ON </a:t>
            </a:r>
            <a:r>
              <a:rPr lang="en" sz="2400" b="1">
                <a:solidFill>
                  <a:schemeClr val="dk1"/>
                </a:solidFill>
                <a:latin typeface="Consolas"/>
                <a:ea typeface="Consolas"/>
                <a:cs typeface="Consolas"/>
                <a:sym typeface="Consolas"/>
              </a:rPr>
              <a:t>nyc_subway_stations_geog</a:t>
            </a:r>
            <a:endParaRPr sz="2400" b="1">
              <a:solidFill>
                <a:srgbClr val="0000FF"/>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  USING GIST </a:t>
            </a:r>
            <a:r>
              <a:rPr lang="en" sz="2400" b="1">
                <a:solidFill>
                  <a:schemeClr val="dk1"/>
                </a:solidFill>
                <a:latin typeface="Consolas"/>
                <a:ea typeface="Consolas"/>
                <a:cs typeface="Consolas"/>
                <a:sym typeface="Consolas"/>
              </a:rPr>
              <a:t>(geog)</a:t>
            </a:r>
            <a:r>
              <a:rPr lang="en" sz="2400" b="1">
                <a:solidFill>
                  <a:srgbClr val="0000FF"/>
                </a:solidFill>
                <a:latin typeface="Consolas"/>
                <a:ea typeface="Consolas"/>
                <a:cs typeface="Consolas"/>
                <a:sym typeface="Consolas"/>
              </a:rPr>
              <a:t>;</a:t>
            </a:r>
            <a:endParaRPr sz="2400" b="1">
              <a:solidFill>
                <a:srgbClr val="0000FF"/>
              </a:solidFill>
              <a:latin typeface="Consolas"/>
              <a:ea typeface="Consolas"/>
              <a:cs typeface="Consolas"/>
              <a:sym typeface="Consolas"/>
            </a:endParaRPr>
          </a:p>
          <a:p>
            <a:pPr marL="0" lvl="0" indent="0" algn="l" rtl="0">
              <a:spcBef>
                <a:spcPts val="0"/>
              </a:spcBef>
              <a:spcAft>
                <a:spcPts val="0"/>
              </a:spcAft>
              <a:buNone/>
            </a:pPr>
            <a:endParaRPr sz="2400" b="1">
              <a:solidFill>
                <a:srgbClr val="0000FF"/>
              </a:solidFill>
              <a:latin typeface="Consolas"/>
              <a:ea typeface="Consolas"/>
              <a:cs typeface="Consolas"/>
              <a:sym typeface="Consolas"/>
            </a:endParaRPr>
          </a:p>
        </p:txBody>
      </p:sp>
      <p:sp>
        <p:nvSpPr>
          <p:cNvPr id="1660" name="Google Shape;1660;p210"/>
          <p:cNvSpPr txBox="1">
            <a:spLocks noGrp="1"/>
          </p:cNvSpPr>
          <p:nvPr>
            <p:ph type="title"/>
          </p:nvPr>
        </p:nvSpPr>
        <p:spPr>
          <a:xfrm>
            <a:off x="311700" y="521225"/>
            <a:ext cx="8520600" cy="55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Geography - Indexing</a:t>
            </a:r>
            <a:endParaRPr/>
          </a:p>
        </p:txBody>
      </p:sp>
      <p:sp>
        <p:nvSpPr>
          <p:cNvPr id="1661" name="Google Shape;1661;p21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211"/>
          <p:cNvSpPr txBox="1"/>
          <p:nvPr/>
        </p:nvSpPr>
        <p:spPr>
          <a:xfrm>
            <a:off x="492900" y="1386300"/>
            <a:ext cx="81207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FF"/>
                </a:solidFill>
                <a:latin typeface="Consolas"/>
                <a:ea typeface="Consolas"/>
                <a:cs typeface="Consolas"/>
                <a:sym typeface="Consolas"/>
              </a:rPr>
              <a:t>WITH </a:t>
            </a:r>
            <a:r>
              <a:rPr lang="en" sz="2000" b="1">
                <a:solidFill>
                  <a:schemeClr val="dk1"/>
                </a:solidFill>
                <a:latin typeface="Consolas"/>
                <a:ea typeface="Consolas"/>
                <a:cs typeface="Consolas"/>
                <a:sym typeface="Consolas"/>
              </a:rPr>
              <a:t>empire_state_building</a:t>
            </a:r>
            <a:r>
              <a:rPr lang="en" sz="2000" b="1">
                <a:solidFill>
                  <a:srgbClr val="0000FF"/>
                </a:solidFill>
                <a:latin typeface="Consolas"/>
                <a:ea typeface="Consolas"/>
                <a:cs typeface="Consolas"/>
                <a:sym typeface="Consolas"/>
              </a:rPr>
              <a:t> AS (</a:t>
            </a:r>
            <a:br>
              <a:rPr lang="en" sz="2000" b="1">
                <a:solidFill>
                  <a:srgbClr val="0000FF"/>
                </a:solidFill>
                <a:latin typeface="Consolas"/>
                <a:ea typeface="Consolas"/>
                <a:cs typeface="Consolas"/>
                <a:sym typeface="Consolas"/>
              </a:rPr>
            </a:br>
            <a:r>
              <a:rPr lang="en" sz="2000" b="1">
                <a:solidFill>
                  <a:srgbClr val="0000FF"/>
                </a:solidFill>
                <a:latin typeface="Consolas"/>
                <a:ea typeface="Consolas"/>
                <a:cs typeface="Consolas"/>
                <a:sym typeface="Consolas"/>
              </a:rPr>
              <a:t>  SELECT </a:t>
            </a:r>
            <a:r>
              <a:rPr lang="en" sz="2000" b="1">
                <a:solidFill>
                  <a:srgbClr val="B45F06"/>
                </a:solidFill>
                <a:latin typeface="Consolas"/>
                <a:ea typeface="Consolas"/>
                <a:cs typeface="Consolas"/>
                <a:sym typeface="Consolas"/>
              </a:rPr>
              <a:t>'POINT(-73.98501 40.74812)'</a:t>
            </a:r>
            <a:r>
              <a:rPr lang="en" sz="2000" b="1">
                <a:solidFill>
                  <a:schemeClr val="dk1"/>
                </a:solidFill>
                <a:latin typeface="Consolas"/>
                <a:ea typeface="Consolas"/>
                <a:cs typeface="Consolas"/>
                <a:sym typeface="Consolas"/>
              </a:rPr>
              <a:t>::geography</a:t>
            </a:r>
            <a:r>
              <a:rPr lang="en" sz="2000" b="1">
                <a:solidFill>
                  <a:srgbClr val="0000FF"/>
                </a:solidFill>
                <a:latin typeface="Consolas"/>
                <a:ea typeface="Consolas"/>
                <a:cs typeface="Consolas"/>
                <a:sym typeface="Consolas"/>
              </a:rPr>
              <a:t> AS </a:t>
            </a:r>
            <a:r>
              <a:rPr lang="en" sz="2000" b="1">
                <a:solidFill>
                  <a:schemeClr val="dk1"/>
                </a:solidFill>
                <a:latin typeface="Consolas"/>
                <a:ea typeface="Consolas"/>
                <a:cs typeface="Consolas"/>
                <a:sym typeface="Consolas"/>
              </a:rPr>
              <a:t>geog</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a:t>
            </a:r>
            <a:br>
              <a:rPr lang="en" sz="2000" b="1">
                <a:solidFill>
                  <a:srgbClr val="0000FF"/>
                </a:solidFill>
                <a:latin typeface="Consolas"/>
                <a:ea typeface="Consolas"/>
                <a:cs typeface="Consolas"/>
                <a:sym typeface="Consolas"/>
              </a:rPr>
            </a:br>
            <a:r>
              <a:rPr lang="en" sz="2000" b="1">
                <a:solidFill>
                  <a:srgbClr val="0000FF"/>
                </a:solidFill>
                <a:latin typeface="Consolas"/>
                <a:ea typeface="Consolas"/>
                <a:cs typeface="Consolas"/>
                <a:sym typeface="Consolas"/>
              </a:rPr>
              <a:t>SELECT </a:t>
            </a:r>
            <a:r>
              <a:rPr lang="en" sz="2000" b="1">
                <a:solidFill>
                  <a:schemeClr val="dk1"/>
                </a:solidFill>
                <a:latin typeface="Consolas"/>
                <a:ea typeface="Consolas"/>
                <a:cs typeface="Consolas"/>
                <a:sym typeface="Consolas"/>
              </a:rPr>
              <a:t>name</a:t>
            </a:r>
            <a:r>
              <a:rPr lang="en" sz="2000" b="1">
                <a:solidFill>
                  <a:srgbClr val="0000FF"/>
                </a:solidFill>
                <a:latin typeface="Consolas"/>
                <a:ea typeface="Consolas"/>
                <a:cs typeface="Consolas"/>
                <a:sym typeface="Consolas"/>
              </a:rPr>
              <a:t>, </a:t>
            </a:r>
            <a:endParaRPr sz="2000" b="1">
              <a:solidFill>
                <a:srgbClr val="0000FF"/>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  </a:t>
            </a:r>
            <a:r>
              <a:rPr lang="en" sz="2000" b="1">
                <a:solidFill>
                  <a:srgbClr val="006E1D"/>
                </a:solidFill>
                <a:latin typeface="Consolas"/>
                <a:ea typeface="Consolas"/>
                <a:cs typeface="Consolas"/>
                <a:sym typeface="Consolas"/>
              </a:rPr>
              <a:t>ST_Distance(</a:t>
            </a:r>
            <a:r>
              <a:rPr lang="en" sz="2000" b="1">
                <a:solidFill>
                  <a:schemeClr val="dk1"/>
                </a:solidFill>
                <a:latin typeface="Consolas"/>
                <a:ea typeface="Consolas"/>
                <a:cs typeface="Consolas"/>
                <a:sym typeface="Consolas"/>
              </a:rPr>
              <a:t>esb.geog, ss.geog</a:t>
            </a:r>
            <a:r>
              <a:rPr lang="en" sz="2000" b="1">
                <a:solidFill>
                  <a:srgbClr val="006E1D"/>
                </a:solidFill>
                <a:latin typeface="Consolas"/>
                <a:ea typeface="Consolas"/>
                <a:cs typeface="Consolas"/>
                <a:sym typeface="Consolas"/>
              </a:rPr>
              <a:t>)</a:t>
            </a:r>
            <a:r>
              <a:rPr lang="en" sz="2000" b="1">
                <a:solidFill>
                  <a:srgbClr val="0000FF"/>
                </a:solidFill>
                <a:latin typeface="Consolas"/>
                <a:ea typeface="Consolas"/>
                <a:cs typeface="Consolas"/>
                <a:sym typeface="Consolas"/>
              </a:rPr>
              <a:t> AS </a:t>
            </a:r>
            <a:r>
              <a:rPr lang="en" sz="2000" b="1">
                <a:solidFill>
                  <a:schemeClr val="dk1"/>
                </a:solidFill>
                <a:latin typeface="Consolas"/>
                <a:ea typeface="Consolas"/>
                <a:cs typeface="Consolas"/>
                <a:sym typeface="Consolas"/>
              </a:rPr>
              <a:t>distance</a:t>
            </a:r>
            <a:r>
              <a:rPr lang="en" sz="2000" b="1">
                <a:solidFill>
                  <a:srgbClr val="0000FF"/>
                </a:solidFill>
                <a:latin typeface="Consolas"/>
                <a:ea typeface="Consolas"/>
                <a:cs typeface="Consolas"/>
                <a:sym typeface="Consolas"/>
              </a:rPr>
              <a:t>,</a:t>
            </a:r>
            <a:endParaRPr sz="2000" b="1">
              <a:solidFill>
                <a:srgbClr val="0000FF"/>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  </a:t>
            </a:r>
            <a:r>
              <a:rPr lang="en" sz="2000" b="1">
                <a:solidFill>
                  <a:srgbClr val="006E1D"/>
                </a:solidFill>
                <a:latin typeface="Consolas"/>
                <a:ea typeface="Consolas"/>
                <a:cs typeface="Consolas"/>
                <a:sym typeface="Consolas"/>
              </a:rPr>
              <a:t>degrees(ST_Azimuth(</a:t>
            </a:r>
            <a:r>
              <a:rPr lang="en" sz="2000" b="1">
                <a:solidFill>
                  <a:schemeClr val="dk1"/>
                </a:solidFill>
                <a:latin typeface="Consolas"/>
                <a:ea typeface="Consolas"/>
                <a:cs typeface="Consolas"/>
                <a:sym typeface="Consolas"/>
              </a:rPr>
              <a:t>esb.geog, ss.geog</a:t>
            </a:r>
            <a:r>
              <a:rPr lang="en" sz="2000" b="1">
                <a:solidFill>
                  <a:srgbClr val="006E1D"/>
                </a:solidFill>
                <a:latin typeface="Consolas"/>
                <a:ea typeface="Consolas"/>
                <a:cs typeface="Consolas"/>
                <a:sym typeface="Consolas"/>
              </a:rPr>
              <a:t>))</a:t>
            </a:r>
            <a:r>
              <a:rPr lang="en" sz="2000" b="1">
                <a:solidFill>
                  <a:srgbClr val="0000FF"/>
                </a:solidFill>
                <a:latin typeface="Consolas"/>
                <a:ea typeface="Consolas"/>
                <a:cs typeface="Consolas"/>
                <a:sym typeface="Consolas"/>
              </a:rPr>
              <a:t> AS </a:t>
            </a:r>
            <a:r>
              <a:rPr lang="en" sz="2000" b="1">
                <a:solidFill>
                  <a:schemeClr val="dk1"/>
                </a:solidFill>
                <a:latin typeface="Consolas"/>
                <a:ea typeface="Consolas"/>
                <a:cs typeface="Consolas"/>
                <a:sym typeface="Consolas"/>
              </a:rPr>
              <a:t>direction</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FROM </a:t>
            </a:r>
            <a:r>
              <a:rPr lang="en" sz="2000" b="1">
                <a:solidFill>
                  <a:schemeClr val="dk1"/>
                </a:solidFill>
                <a:latin typeface="Consolas"/>
                <a:ea typeface="Consolas"/>
                <a:cs typeface="Consolas"/>
                <a:sym typeface="Consolas"/>
              </a:rPr>
              <a:t>nyc_subway_stations_geog</a:t>
            </a:r>
            <a:r>
              <a:rPr lang="en" sz="2000" b="1">
                <a:solidFill>
                  <a:srgbClr val="0000FF"/>
                </a:solidFill>
                <a:latin typeface="Consolas"/>
                <a:ea typeface="Consolas"/>
                <a:cs typeface="Consolas"/>
                <a:sym typeface="Consolas"/>
              </a:rPr>
              <a:t> </a:t>
            </a:r>
            <a:r>
              <a:rPr lang="en" sz="2000" b="1">
                <a:solidFill>
                  <a:schemeClr val="dk1"/>
                </a:solidFill>
                <a:latin typeface="Consolas"/>
                <a:ea typeface="Consolas"/>
                <a:cs typeface="Consolas"/>
                <a:sym typeface="Consolas"/>
              </a:rPr>
              <a:t>ss,</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     </a:t>
            </a:r>
            <a:r>
              <a:rPr lang="en" sz="2000" b="1">
                <a:solidFill>
                  <a:schemeClr val="dk1"/>
                </a:solidFill>
                <a:latin typeface="Consolas"/>
                <a:ea typeface="Consolas"/>
                <a:cs typeface="Consolas"/>
                <a:sym typeface="Consolas"/>
              </a:rPr>
              <a:t>empire_state_building esb</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WHERE </a:t>
            </a:r>
            <a:r>
              <a:rPr lang="en" sz="2000" b="1">
                <a:solidFill>
                  <a:srgbClr val="006E1D"/>
                </a:solidFill>
                <a:latin typeface="Consolas"/>
                <a:ea typeface="Consolas"/>
                <a:cs typeface="Consolas"/>
                <a:sym typeface="Consolas"/>
              </a:rPr>
              <a:t>ST_DWithin(</a:t>
            </a:r>
            <a:r>
              <a:rPr lang="en" sz="2000" b="1">
                <a:solidFill>
                  <a:schemeClr val="dk1"/>
                </a:solidFill>
                <a:latin typeface="Consolas"/>
                <a:ea typeface="Consolas"/>
                <a:cs typeface="Consolas"/>
                <a:sym typeface="Consolas"/>
              </a:rPr>
              <a:t>ss.geog, esb.geog,</a:t>
            </a:r>
            <a:r>
              <a:rPr lang="en" sz="2000" b="1">
                <a:solidFill>
                  <a:srgbClr val="0000FF"/>
                </a:solidFill>
                <a:latin typeface="Consolas"/>
                <a:ea typeface="Consolas"/>
                <a:cs typeface="Consolas"/>
                <a:sym typeface="Consolas"/>
              </a:rPr>
              <a:t> </a:t>
            </a:r>
            <a:r>
              <a:rPr lang="en" sz="2000" b="1">
                <a:solidFill>
                  <a:srgbClr val="B45F06"/>
                </a:solidFill>
                <a:latin typeface="Consolas"/>
                <a:ea typeface="Consolas"/>
                <a:cs typeface="Consolas"/>
                <a:sym typeface="Consolas"/>
              </a:rPr>
              <a:t>500</a:t>
            </a:r>
            <a:r>
              <a:rPr lang="en" sz="2000" b="1">
                <a:solidFill>
                  <a:srgbClr val="006E1D"/>
                </a:solidFill>
                <a:latin typeface="Consolas"/>
                <a:ea typeface="Consolas"/>
                <a:cs typeface="Consolas"/>
                <a:sym typeface="Consolas"/>
              </a:rPr>
              <a:t>)</a:t>
            </a:r>
            <a:r>
              <a:rPr lang="en" sz="2000" b="1">
                <a:solidFill>
                  <a:srgbClr val="0000FF"/>
                </a:solidFill>
                <a:latin typeface="Consolas"/>
                <a:ea typeface="Consolas"/>
                <a:cs typeface="Consolas"/>
                <a:sym typeface="Consolas"/>
              </a:rPr>
              <a:t>;</a:t>
            </a:r>
            <a:endParaRPr sz="2000" b="1">
              <a:solidFill>
                <a:srgbClr val="0000FF"/>
              </a:solidFill>
              <a:latin typeface="Consolas"/>
              <a:ea typeface="Consolas"/>
              <a:cs typeface="Consolas"/>
              <a:sym typeface="Consolas"/>
            </a:endParaRPr>
          </a:p>
        </p:txBody>
      </p:sp>
      <p:sp>
        <p:nvSpPr>
          <p:cNvPr id="1667" name="Google Shape;1667;p211"/>
          <p:cNvSpPr txBox="1">
            <a:spLocks noGrp="1"/>
          </p:cNvSpPr>
          <p:nvPr>
            <p:ph type="title"/>
          </p:nvPr>
        </p:nvSpPr>
        <p:spPr>
          <a:xfrm>
            <a:off x="311700" y="521225"/>
            <a:ext cx="8520600" cy="55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Geography - Querying</a:t>
            </a:r>
            <a:endParaRPr/>
          </a:p>
        </p:txBody>
      </p:sp>
      <p:sp>
        <p:nvSpPr>
          <p:cNvPr id="1668" name="Google Shape;1668;p21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pic>
        <p:nvPicPr>
          <p:cNvPr id="1673" name="Google Shape;1673;p212"/>
          <p:cNvPicPr preferRelativeResize="0"/>
          <p:nvPr/>
        </p:nvPicPr>
        <p:blipFill rotWithShape="1">
          <a:blip r:embed="rId3">
            <a:alphaModFix/>
          </a:blip>
          <a:srcRect r="6138"/>
          <a:stretch/>
        </p:blipFill>
        <p:spPr>
          <a:xfrm>
            <a:off x="0" y="400050"/>
            <a:ext cx="9143999" cy="4743450"/>
          </a:xfrm>
          <a:prstGeom prst="rect">
            <a:avLst/>
          </a:prstGeom>
          <a:noFill/>
          <a:ln>
            <a:noFill/>
          </a:ln>
        </p:spPr>
      </p:pic>
      <p:cxnSp>
        <p:nvCxnSpPr>
          <p:cNvPr id="1674" name="Google Shape;1674;p212"/>
          <p:cNvCxnSpPr/>
          <p:nvPr/>
        </p:nvCxnSpPr>
        <p:spPr>
          <a:xfrm rot="10800000">
            <a:off x="2343300" y="800175"/>
            <a:ext cx="2457300" cy="1095300"/>
          </a:xfrm>
          <a:prstGeom prst="straightConnector1">
            <a:avLst/>
          </a:prstGeom>
          <a:noFill/>
          <a:ln w="38100" cap="flat" cmpd="sng">
            <a:solidFill>
              <a:srgbClr val="FF0000"/>
            </a:solidFill>
            <a:prstDash val="solid"/>
            <a:round/>
            <a:headEnd type="none" w="med" len="med"/>
            <a:tailEnd type="triangle" w="med" len="med"/>
          </a:ln>
        </p:spPr>
      </p:cxnSp>
      <p:cxnSp>
        <p:nvCxnSpPr>
          <p:cNvPr id="1675" name="Google Shape;1675;p212"/>
          <p:cNvCxnSpPr/>
          <p:nvPr/>
        </p:nvCxnSpPr>
        <p:spPr>
          <a:xfrm flipH="1">
            <a:off x="3438600" y="2286000"/>
            <a:ext cx="1476300" cy="2038200"/>
          </a:xfrm>
          <a:prstGeom prst="straightConnector1">
            <a:avLst/>
          </a:prstGeom>
          <a:noFill/>
          <a:ln w="38100" cap="flat" cmpd="sng">
            <a:solidFill>
              <a:srgbClr val="FF0000"/>
            </a:solidFill>
            <a:prstDash val="solid"/>
            <a:round/>
            <a:headEnd type="none" w="med" len="med"/>
            <a:tailEnd type="triangle" w="med" len="med"/>
          </a:ln>
        </p:spPr>
      </p:cxnSp>
      <p:cxnSp>
        <p:nvCxnSpPr>
          <p:cNvPr id="1676" name="Google Shape;1676;p212"/>
          <p:cNvCxnSpPr/>
          <p:nvPr/>
        </p:nvCxnSpPr>
        <p:spPr>
          <a:xfrm>
            <a:off x="5295900" y="2190750"/>
            <a:ext cx="1733700" cy="1533600"/>
          </a:xfrm>
          <a:prstGeom prst="straightConnector1">
            <a:avLst/>
          </a:prstGeom>
          <a:noFill/>
          <a:ln w="38100" cap="flat" cmpd="sng">
            <a:solidFill>
              <a:srgbClr val="FF0000"/>
            </a:solidFill>
            <a:prstDash val="solid"/>
            <a:round/>
            <a:headEnd type="none" w="med" len="med"/>
            <a:tailEnd type="triangle" w="med" len="med"/>
          </a:ln>
        </p:spPr>
      </p:cxnSp>
      <p:sp>
        <p:nvSpPr>
          <p:cNvPr id="1677" name="Google Shape;1677;p212"/>
          <p:cNvSpPr txBox="1"/>
          <p:nvPr/>
        </p:nvSpPr>
        <p:spPr>
          <a:xfrm rot="-3284084">
            <a:off x="3057536" y="2752618"/>
            <a:ext cx="2009828" cy="4926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00"/>
                </a:solidFill>
                <a:latin typeface="Calibri"/>
                <a:ea typeface="Calibri"/>
                <a:cs typeface="Calibri"/>
                <a:sym typeface="Calibri"/>
              </a:rPr>
              <a:t>443m / 224°</a:t>
            </a:r>
            <a:endParaRPr sz="2000" b="1">
              <a:solidFill>
                <a:srgbClr val="FF0000"/>
              </a:solidFill>
              <a:latin typeface="Calibri"/>
              <a:ea typeface="Calibri"/>
              <a:cs typeface="Calibri"/>
              <a:sym typeface="Calibri"/>
            </a:endParaRPr>
          </a:p>
        </p:txBody>
      </p:sp>
      <p:sp>
        <p:nvSpPr>
          <p:cNvPr id="1678" name="Google Shape;1678;p212"/>
          <p:cNvSpPr txBox="1"/>
          <p:nvPr/>
        </p:nvSpPr>
        <p:spPr>
          <a:xfrm rot="1422640">
            <a:off x="2876588" y="1009550"/>
            <a:ext cx="2009857" cy="49245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00"/>
                </a:solidFill>
                <a:latin typeface="Calibri"/>
                <a:ea typeface="Calibri"/>
                <a:cs typeface="Calibri"/>
                <a:sym typeface="Calibri"/>
              </a:rPr>
              <a:t>287m / 299°</a:t>
            </a:r>
            <a:endParaRPr sz="2000" b="1">
              <a:solidFill>
                <a:srgbClr val="FF0000"/>
              </a:solidFill>
              <a:latin typeface="Calibri"/>
              <a:ea typeface="Calibri"/>
              <a:cs typeface="Calibri"/>
              <a:sym typeface="Calibri"/>
            </a:endParaRPr>
          </a:p>
        </p:txBody>
      </p:sp>
      <p:sp>
        <p:nvSpPr>
          <p:cNvPr id="1679" name="Google Shape;1679;p212"/>
          <p:cNvSpPr txBox="1"/>
          <p:nvPr/>
        </p:nvSpPr>
        <p:spPr>
          <a:xfrm rot="2466522">
            <a:off x="5410239" y="2574137"/>
            <a:ext cx="2009918" cy="4924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00"/>
                </a:solidFill>
                <a:latin typeface="Calibri"/>
                <a:ea typeface="Calibri"/>
                <a:cs typeface="Calibri"/>
                <a:sym typeface="Calibri"/>
              </a:rPr>
              <a:t>328m / 125°</a:t>
            </a:r>
            <a:endParaRPr sz="2000" b="1">
              <a:solidFill>
                <a:srgbClr val="FF0000"/>
              </a:solidFill>
              <a:latin typeface="Calibri"/>
              <a:ea typeface="Calibri"/>
              <a:cs typeface="Calibri"/>
              <a:sym typeface="Calibri"/>
            </a:endParaRPr>
          </a:p>
        </p:txBody>
      </p:sp>
      <p:sp>
        <p:nvSpPr>
          <p:cNvPr id="1680" name="Google Shape;1680;p21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213"/>
          <p:cNvSpPr txBox="1"/>
          <p:nvPr/>
        </p:nvSpPr>
        <p:spPr>
          <a:xfrm>
            <a:off x="407175" y="1188875"/>
            <a:ext cx="81207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FF"/>
                </a:solidFill>
                <a:latin typeface="Consolas"/>
                <a:ea typeface="Consolas"/>
                <a:cs typeface="Consolas"/>
                <a:sym typeface="Consolas"/>
              </a:rPr>
              <a:t>CREATE TABLE </a:t>
            </a:r>
            <a:r>
              <a:rPr lang="en" sz="2000" b="1">
                <a:solidFill>
                  <a:schemeClr val="dk1"/>
                </a:solidFill>
                <a:latin typeface="Consolas"/>
                <a:ea typeface="Consolas"/>
                <a:cs typeface="Consolas"/>
                <a:sym typeface="Consolas"/>
              </a:rPr>
              <a:t>airports (</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code </a:t>
            </a:r>
            <a:r>
              <a:rPr lang="en" sz="2000" b="1">
                <a:solidFill>
                  <a:srgbClr val="006E1D"/>
                </a:solidFill>
                <a:latin typeface="Consolas"/>
                <a:ea typeface="Consolas"/>
                <a:cs typeface="Consolas"/>
                <a:sym typeface="Consolas"/>
              </a:rPr>
              <a:t>VARCHAR</a:t>
            </a:r>
            <a:r>
              <a:rPr lang="en" sz="2000" b="1">
                <a:solidFill>
                  <a:schemeClr val="dk1"/>
                </a:solidFill>
                <a:latin typeface="Consolas"/>
                <a:ea typeface="Consolas"/>
                <a:cs typeface="Consolas"/>
                <a:sym typeface="Consolas"/>
              </a:rPr>
              <a:t>(3),</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geog </a:t>
            </a:r>
            <a:r>
              <a:rPr lang="en" sz="2000" b="1">
                <a:solidFill>
                  <a:srgbClr val="006E1D"/>
                </a:solidFill>
                <a:latin typeface="Consolas"/>
                <a:ea typeface="Consolas"/>
                <a:cs typeface="Consolas"/>
                <a:sym typeface="Consolas"/>
              </a:rPr>
              <a:t>GEOGRAPHY</a:t>
            </a:r>
            <a:r>
              <a:rPr lang="en" sz="2000" b="1">
                <a:solidFill>
                  <a:schemeClr val="dk1"/>
                </a:solidFill>
                <a:latin typeface="Consolas"/>
                <a:ea typeface="Consolas"/>
                <a:cs typeface="Consolas"/>
                <a:sym typeface="Consolas"/>
              </a:rPr>
              <a:t>(Point)</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chemeClr val="dk1"/>
                </a:solidFill>
                <a:latin typeface="Consolas"/>
                <a:ea typeface="Consolas"/>
                <a:cs typeface="Consolas"/>
                <a:sym typeface="Consolas"/>
              </a:rPr>
              <a:t>  );</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  </a:t>
            </a:r>
            <a:endParaRPr sz="2000" b="1">
              <a:solidFill>
                <a:srgbClr val="0000FF"/>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INSERT INTO </a:t>
            </a:r>
            <a:r>
              <a:rPr lang="en" sz="2000" b="1">
                <a:solidFill>
                  <a:schemeClr val="dk1"/>
                </a:solidFill>
                <a:latin typeface="Consolas"/>
                <a:ea typeface="Consolas"/>
                <a:cs typeface="Consolas"/>
                <a:sym typeface="Consolas"/>
              </a:rPr>
              <a:t>airports </a:t>
            </a: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  </a:t>
            </a:r>
            <a:r>
              <a:rPr lang="en" sz="2000" b="1">
                <a:solidFill>
                  <a:srgbClr val="0000FF"/>
                </a:solidFill>
                <a:latin typeface="Consolas"/>
                <a:ea typeface="Consolas"/>
                <a:cs typeface="Consolas"/>
                <a:sym typeface="Consolas"/>
              </a:rPr>
              <a:t>VALUES</a:t>
            </a: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'LAX'</a:t>
            </a: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'POINT(-118.4079 33.9434)'</a:t>
            </a:r>
            <a:r>
              <a:rPr lang="en"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INSERT INTO</a:t>
            </a:r>
            <a:r>
              <a:rPr lang="en" sz="2000" b="1">
                <a:solidFill>
                  <a:schemeClr val="dk1"/>
                </a:solidFill>
                <a:latin typeface="Consolas"/>
                <a:ea typeface="Consolas"/>
                <a:cs typeface="Consolas"/>
                <a:sym typeface="Consolas"/>
              </a:rPr>
              <a:t> airports </a:t>
            </a: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  </a:t>
            </a:r>
            <a:r>
              <a:rPr lang="en" sz="2000" b="1">
                <a:solidFill>
                  <a:srgbClr val="0000FF"/>
                </a:solidFill>
                <a:latin typeface="Consolas"/>
                <a:ea typeface="Consolas"/>
                <a:cs typeface="Consolas"/>
                <a:sym typeface="Consolas"/>
              </a:rPr>
              <a:t>VALUES</a:t>
            </a: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'CDG'</a:t>
            </a: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'POINT(2.5559 49.0083)'</a:t>
            </a:r>
            <a:r>
              <a:rPr lang="en"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a:p>
            <a:pPr marL="0" lvl="0" indent="0" algn="l" rtl="0">
              <a:spcBef>
                <a:spcPts val="0"/>
              </a:spcBef>
              <a:spcAft>
                <a:spcPts val="0"/>
              </a:spcAft>
              <a:buNone/>
            </a:pPr>
            <a:r>
              <a:rPr lang="en" sz="2000" b="1">
                <a:solidFill>
                  <a:srgbClr val="0000FF"/>
                </a:solidFill>
                <a:latin typeface="Consolas"/>
                <a:ea typeface="Consolas"/>
                <a:cs typeface="Consolas"/>
                <a:sym typeface="Consolas"/>
              </a:rPr>
              <a:t>INSERT INTO</a:t>
            </a:r>
            <a:r>
              <a:rPr lang="en" sz="2000" b="1">
                <a:solidFill>
                  <a:schemeClr val="dk1"/>
                </a:solidFill>
                <a:latin typeface="Consolas"/>
                <a:ea typeface="Consolas"/>
                <a:cs typeface="Consolas"/>
                <a:sym typeface="Consolas"/>
              </a:rPr>
              <a:t> airports </a:t>
            </a:r>
            <a:br>
              <a:rPr lang="en" sz="2000" b="1">
                <a:solidFill>
                  <a:schemeClr val="dk1"/>
                </a:solidFill>
                <a:latin typeface="Consolas"/>
                <a:ea typeface="Consolas"/>
                <a:cs typeface="Consolas"/>
                <a:sym typeface="Consolas"/>
              </a:rPr>
            </a:br>
            <a:r>
              <a:rPr lang="en" sz="2000" b="1">
                <a:solidFill>
                  <a:schemeClr val="dk1"/>
                </a:solidFill>
                <a:latin typeface="Consolas"/>
                <a:ea typeface="Consolas"/>
                <a:cs typeface="Consolas"/>
                <a:sym typeface="Consolas"/>
              </a:rPr>
              <a:t>  </a:t>
            </a:r>
            <a:r>
              <a:rPr lang="en" sz="2000" b="1">
                <a:solidFill>
                  <a:srgbClr val="0000FF"/>
                </a:solidFill>
                <a:latin typeface="Consolas"/>
                <a:ea typeface="Consolas"/>
                <a:cs typeface="Consolas"/>
                <a:sym typeface="Consolas"/>
              </a:rPr>
              <a:t>VALUES</a:t>
            </a: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'KEF'</a:t>
            </a:r>
            <a:r>
              <a:rPr lang="en" sz="2000" b="1">
                <a:solidFill>
                  <a:schemeClr val="dk1"/>
                </a:solidFill>
                <a:latin typeface="Consolas"/>
                <a:ea typeface="Consolas"/>
                <a:cs typeface="Consolas"/>
                <a:sym typeface="Consolas"/>
              </a:rPr>
              <a:t>, </a:t>
            </a:r>
            <a:r>
              <a:rPr lang="en" sz="2000" b="1">
                <a:solidFill>
                  <a:srgbClr val="B45F06"/>
                </a:solidFill>
                <a:latin typeface="Consolas"/>
                <a:ea typeface="Consolas"/>
                <a:cs typeface="Consolas"/>
                <a:sym typeface="Consolas"/>
              </a:rPr>
              <a:t>'POINT(-22.6056 63.9850)'</a:t>
            </a:r>
            <a:r>
              <a:rPr lang="en" sz="2000" b="1">
                <a:solidFill>
                  <a:schemeClr val="dk1"/>
                </a:solidFill>
                <a:latin typeface="Consolas"/>
                <a:ea typeface="Consolas"/>
                <a:cs typeface="Consolas"/>
                <a:sym typeface="Consolas"/>
              </a:rPr>
              <a:t>);</a:t>
            </a:r>
            <a:endParaRPr sz="2000" b="1">
              <a:solidFill>
                <a:schemeClr val="dk1"/>
              </a:solidFill>
              <a:latin typeface="Consolas"/>
              <a:ea typeface="Consolas"/>
              <a:cs typeface="Consolas"/>
              <a:sym typeface="Consolas"/>
            </a:endParaRPr>
          </a:p>
        </p:txBody>
      </p:sp>
      <p:sp>
        <p:nvSpPr>
          <p:cNvPr id="1686" name="Google Shape;1686;p213"/>
          <p:cNvSpPr txBox="1">
            <a:spLocks noGrp="1"/>
          </p:cNvSpPr>
          <p:nvPr>
            <p:ph type="title"/>
          </p:nvPr>
        </p:nvSpPr>
        <p:spPr>
          <a:xfrm>
            <a:off x="311700" y="521225"/>
            <a:ext cx="8520600" cy="55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Geography - From Scratch</a:t>
            </a:r>
            <a:endParaRPr/>
          </a:p>
        </p:txBody>
      </p:sp>
      <p:sp>
        <p:nvSpPr>
          <p:cNvPr id="1687" name="Google Shape;1687;p21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214"/>
          <p:cNvSpPr txBox="1"/>
          <p:nvPr/>
        </p:nvSpPr>
        <p:spPr>
          <a:xfrm>
            <a:off x="369075" y="1188875"/>
            <a:ext cx="812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FF"/>
                </a:solidFill>
                <a:latin typeface="Consolas"/>
                <a:ea typeface="Consolas"/>
                <a:cs typeface="Consolas"/>
                <a:sym typeface="Consolas"/>
              </a:rPr>
              <a:t>SELECT </a:t>
            </a:r>
            <a:r>
              <a:rPr lang="en" sz="2000" b="1">
                <a:solidFill>
                  <a:schemeClr val="dk1"/>
                </a:solidFill>
                <a:latin typeface="Consolas"/>
                <a:ea typeface="Consolas"/>
                <a:cs typeface="Consolas"/>
                <a:sym typeface="Consolas"/>
              </a:rPr>
              <a:t>*</a:t>
            </a:r>
            <a:r>
              <a:rPr lang="en" sz="2000" b="1">
                <a:solidFill>
                  <a:srgbClr val="0000FF"/>
                </a:solidFill>
                <a:latin typeface="Consolas"/>
                <a:ea typeface="Consolas"/>
                <a:cs typeface="Consolas"/>
                <a:sym typeface="Consolas"/>
              </a:rPr>
              <a:t> FROM </a:t>
            </a:r>
            <a:r>
              <a:rPr lang="en" sz="2000" b="1">
                <a:solidFill>
                  <a:schemeClr val="dk1"/>
                </a:solidFill>
                <a:latin typeface="Consolas"/>
                <a:ea typeface="Consolas"/>
                <a:cs typeface="Consolas"/>
                <a:sym typeface="Consolas"/>
              </a:rPr>
              <a:t>geography_columns; </a:t>
            </a:r>
            <a:endParaRPr sz="2000" b="1">
              <a:solidFill>
                <a:schemeClr val="dk1"/>
              </a:solidFill>
              <a:latin typeface="Consolas"/>
              <a:ea typeface="Consolas"/>
              <a:cs typeface="Consolas"/>
              <a:sym typeface="Consolas"/>
            </a:endParaRPr>
          </a:p>
        </p:txBody>
      </p:sp>
      <p:sp>
        <p:nvSpPr>
          <p:cNvPr id="1693" name="Google Shape;1693;p214"/>
          <p:cNvSpPr txBox="1">
            <a:spLocks noGrp="1"/>
          </p:cNvSpPr>
          <p:nvPr>
            <p:ph type="title"/>
          </p:nvPr>
        </p:nvSpPr>
        <p:spPr>
          <a:xfrm>
            <a:off x="311700" y="521225"/>
            <a:ext cx="8520600" cy="55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Geography - From Scratch</a:t>
            </a:r>
            <a:endParaRPr/>
          </a:p>
        </p:txBody>
      </p:sp>
      <p:sp>
        <p:nvSpPr>
          <p:cNvPr id="1694" name="Google Shape;1694;p21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graphicFrame>
        <p:nvGraphicFramePr>
          <p:cNvPr id="1695" name="Google Shape;1695;p214"/>
          <p:cNvGraphicFramePr/>
          <p:nvPr/>
        </p:nvGraphicFramePr>
        <p:xfrm>
          <a:off x="504825" y="1977438"/>
          <a:ext cx="7984950" cy="1450500"/>
        </p:xfrm>
        <a:graphic>
          <a:graphicData uri="http://schemas.openxmlformats.org/drawingml/2006/table">
            <a:tbl>
              <a:tblPr>
                <a:noFill/>
                <a:tableStyleId>{D6A4FA37-242E-430F-8BCB-D79F0546221A}</a:tableStyleId>
              </a:tblPr>
              <a:tblGrid>
                <a:gridCol w="3209900">
                  <a:extLst>
                    <a:ext uri="{9D8B030D-6E8A-4147-A177-3AD203B41FA5}">
                      <a16:colId xmlns:a16="http://schemas.microsoft.com/office/drawing/2014/main" val="20000"/>
                    </a:ext>
                  </a:extLst>
                </a:gridCol>
                <a:gridCol w="2334450">
                  <a:extLst>
                    <a:ext uri="{9D8B030D-6E8A-4147-A177-3AD203B41FA5}">
                      <a16:colId xmlns:a16="http://schemas.microsoft.com/office/drawing/2014/main" val="20001"/>
                    </a:ext>
                  </a:extLst>
                </a:gridCol>
                <a:gridCol w="1099025">
                  <a:extLst>
                    <a:ext uri="{9D8B030D-6E8A-4147-A177-3AD203B41FA5}">
                      <a16:colId xmlns:a16="http://schemas.microsoft.com/office/drawing/2014/main" val="20002"/>
                    </a:ext>
                  </a:extLst>
                </a:gridCol>
                <a:gridCol w="1341575">
                  <a:extLst>
                    <a:ext uri="{9D8B030D-6E8A-4147-A177-3AD203B41FA5}">
                      <a16:colId xmlns:a16="http://schemas.microsoft.com/office/drawing/2014/main" val="20003"/>
                    </a:ext>
                  </a:extLst>
                </a:gridCol>
              </a:tblGrid>
              <a:tr h="483500">
                <a:tc>
                  <a:txBody>
                    <a:bodyPr/>
                    <a:lstStyle/>
                    <a:p>
                      <a:pPr marL="0" lvl="0" indent="0" algn="l" rtl="0">
                        <a:spcBef>
                          <a:spcPts val="0"/>
                        </a:spcBef>
                        <a:spcAft>
                          <a:spcPts val="0"/>
                        </a:spcAft>
                        <a:buNone/>
                      </a:pPr>
                      <a:r>
                        <a:rPr lang="en" sz="1700" b="1">
                          <a:latin typeface="Consolas"/>
                          <a:ea typeface="Consolas"/>
                          <a:cs typeface="Consolas"/>
                          <a:sym typeface="Consolas"/>
                        </a:rPr>
                        <a:t>f_table_name</a:t>
                      </a:r>
                      <a:endParaRPr sz="1700" b="1">
                        <a:latin typeface="Consolas"/>
                        <a:ea typeface="Consolas"/>
                        <a:cs typeface="Consolas"/>
                        <a:sym typeface="Consolas"/>
                      </a:endParaRPr>
                    </a:p>
                  </a:txBody>
                  <a:tcPr marL="91425" marR="91425" marT="91425" marB="91425">
                    <a:solidFill>
                      <a:schemeClr val="lt2"/>
                    </a:solidFill>
                  </a:tcPr>
                </a:tc>
                <a:tc>
                  <a:txBody>
                    <a:bodyPr/>
                    <a:lstStyle/>
                    <a:p>
                      <a:pPr marL="0" lvl="0" indent="0" algn="l" rtl="0">
                        <a:spcBef>
                          <a:spcPts val="0"/>
                        </a:spcBef>
                        <a:spcAft>
                          <a:spcPts val="0"/>
                        </a:spcAft>
                        <a:buNone/>
                      </a:pPr>
                      <a:r>
                        <a:rPr lang="en" sz="1700" b="1">
                          <a:latin typeface="Consolas"/>
                          <a:ea typeface="Consolas"/>
                          <a:cs typeface="Consolas"/>
                          <a:sym typeface="Consolas"/>
                        </a:rPr>
                        <a:t>f_geography_column</a:t>
                      </a:r>
                      <a:endParaRPr sz="1700" b="1">
                        <a:latin typeface="Consolas"/>
                        <a:ea typeface="Consolas"/>
                        <a:cs typeface="Consolas"/>
                        <a:sym typeface="Consolas"/>
                      </a:endParaRPr>
                    </a:p>
                  </a:txBody>
                  <a:tcPr marL="91425" marR="91425" marT="91425" marB="91425">
                    <a:solidFill>
                      <a:schemeClr val="lt2"/>
                    </a:solidFill>
                  </a:tcPr>
                </a:tc>
                <a:tc>
                  <a:txBody>
                    <a:bodyPr/>
                    <a:lstStyle/>
                    <a:p>
                      <a:pPr marL="0" lvl="0" indent="0" algn="l" rtl="0">
                        <a:spcBef>
                          <a:spcPts val="0"/>
                        </a:spcBef>
                        <a:spcAft>
                          <a:spcPts val="0"/>
                        </a:spcAft>
                        <a:buNone/>
                      </a:pPr>
                      <a:r>
                        <a:rPr lang="en" sz="1700" b="1">
                          <a:latin typeface="Consolas"/>
                          <a:ea typeface="Consolas"/>
                          <a:cs typeface="Consolas"/>
                          <a:sym typeface="Consolas"/>
                        </a:rPr>
                        <a:t>srid</a:t>
                      </a:r>
                      <a:endParaRPr sz="1700" b="1">
                        <a:latin typeface="Consolas"/>
                        <a:ea typeface="Consolas"/>
                        <a:cs typeface="Consolas"/>
                        <a:sym typeface="Consolas"/>
                      </a:endParaRPr>
                    </a:p>
                  </a:txBody>
                  <a:tcPr marL="91425" marR="91425" marT="91425" marB="91425">
                    <a:solidFill>
                      <a:schemeClr val="lt2"/>
                    </a:solidFill>
                  </a:tcPr>
                </a:tc>
                <a:tc>
                  <a:txBody>
                    <a:bodyPr/>
                    <a:lstStyle/>
                    <a:p>
                      <a:pPr marL="0" lvl="0" indent="0" algn="l" rtl="0">
                        <a:spcBef>
                          <a:spcPts val="0"/>
                        </a:spcBef>
                        <a:spcAft>
                          <a:spcPts val="0"/>
                        </a:spcAft>
                        <a:buNone/>
                      </a:pPr>
                      <a:r>
                        <a:rPr lang="en" sz="1700" b="1">
                          <a:latin typeface="Consolas"/>
                          <a:ea typeface="Consolas"/>
                          <a:cs typeface="Consolas"/>
                          <a:sym typeface="Consolas"/>
                        </a:rPr>
                        <a:t>type</a:t>
                      </a:r>
                      <a:endParaRPr sz="1700" b="1">
                        <a:latin typeface="Consolas"/>
                        <a:ea typeface="Consolas"/>
                        <a:cs typeface="Consolas"/>
                        <a:sym typeface="Consolas"/>
                      </a:endParaRPr>
                    </a:p>
                  </a:txBody>
                  <a:tcPr marL="91425" marR="91425" marT="91425" marB="91425">
                    <a:solidFill>
                      <a:schemeClr val="lt2"/>
                    </a:solidFill>
                  </a:tcPr>
                </a:tc>
                <a:extLst>
                  <a:ext uri="{0D108BD9-81ED-4DB2-BD59-A6C34878D82A}">
                    <a16:rowId xmlns:a16="http://schemas.microsoft.com/office/drawing/2014/main" val="10000"/>
                  </a:ext>
                </a:extLst>
              </a:tr>
              <a:tr h="483500">
                <a:tc>
                  <a:txBody>
                    <a:bodyPr/>
                    <a:lstStyle/>
                    <a:p>
                      <a:pPr marL="0" lvl="0" indent="0" algn="l" rtl="0">
                        <a:spcBef>
                          <a:spcPts val="0"/>
                        </a:spcBef>
                        <a:spcAft>
                          <a:spcPts val="0"/>
                        </a:spcAft>
                        <a:buNone/>
                      </a:pPr>
                      <a:r>
                        <a:rPr lang="en" sz="1700">
                          <a:latin typeface="Consolas"/>
                          <a:ea typeface="Consolas"/>
                          <a:cs typeface="Consolas"/>
                          <a:sym typeface="Consolas"/>
                        </a:rPr>
                        <a:t>nyc_subway_stations_geog</a:t>
                      </a:r>
                      <a:endParaRPr sz="17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700">
                          <a:latin typeface="Consolas"/>
                          <a:ea typeface="Consolas"/>
                          <a:cs typeface="Consolas"/>
                          <a:sym typeface="Consolas"/>
                        </a:rPr>
                        <a:t>geog</a:t>
                      </a:r>
                      <a:endParaRPr sz="17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700">
                          <a:latin typeface="Consolas"/>
                          <a:ea typeface="Consolas"/>
                          <a:cs typeface="Consolas"/>
                          <a:sym typeface="Consolas"/>
                        </a:rPr>
                        <a:t>0</a:t>
                      </a:r>
                      <a:endParaRPr sz="17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700">
                          <a:latin typeface="Consolas"/>
                          <a:ea typeface="Consolas"/>
                          <a:cs typeface="Consolas"/>
                          <a:sym typeface="Consolas"/>
                        </a:rPr>
                        <a:t>Geometry</a:t>
                      </a:r>
                      <a:endParaRPr sz="170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1"/>
                  </a:ext>
                </a:extLst>
              </a:tr>
              <a:tr h="483500">
                <a:tc>
                  <a:txBody>
                    <a:bodyPr/>
                    <a:lstStyle/>
                    <a:p>
                      <a:pPr marL="0" lvl="0" indent="0" algn="l" rtl="0">
                        <a:spcBef>
                          <a:spcPts val="0"/>
                        </a:spcBef>
                        <a:spcAft>
                          <a:spcPts val="0"/>
                        </a:spcAft>
                        <a:buNone/>
                      </a:pPr>
                      <a:r>
                        <a:rPr lang="en" sz="1700">
                          <a:latin typeface="Consolas"/>
                          <a:ea typeface="Consolas"/>
                          <a:cs typeface="Consolas"/>
                          <a:sym typeface="Consolas"/>
                        </a:rPr>
                        <a:t>airports</a:t>
                      </a:r>
                      <a:endParaRPr sz="17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700">
                          <a:latin typeface="Consolas"/>
                          <a:ea typeface="Consolas"/>
                          <a:cs typeface="Consolas"/>
                          <a:sym typeface="Consolas"/>
                        </a:rPr>
                        <a:t>geog</a:t>
                      </a:r>
                      <a:endParaRPr sz="17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700">
                          <a:latin typeface="Consolas"/>
                          <a:ea typeface="Consolas"/>
                          <a:cs typeface="Consolas"/>
                          <a:sym typeface="Consolas"/>
                        </a:rPr>
                        <a:t>4326</a:t>
                      </a:r>
                      <a:endParaRPr sz="1700">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700">
                          <a:latin typeface="Consolas"/>
                          <a:ea typeface="Consolas"/>
                          <a:cs typeface="Consolas"/>
                          <a:sym typeface="Consolas"/>
                        </a:rPr>
                        <a:t>Point</a:t>
                      </a:r>
                      <a:endParaRPr sz="170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15"/>
          <p:cNvSpPr/>
          <p:nvPr/>
        </p:nvSpPr>
        <p:spPr>
          <a:xfrm>
            <a:off x="2590800" y="2200275"/>
            <a:ext cx="1895400" cy="4155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5"/>
          <p:cNvSpPr txBox="1"/>
          <p:nvPr/>
        </p:nvSpPr>
        <p:spPr>
          <a:xfrm>
            <a:off x="407175" y="1265075"/>
            <a:ext cx="8120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rgbClr val="0000FF"/>
                </a:solidFill>
                <a:latin typeface="Consolas"/>
                <a:ea typeface="Consolas"/>
                <a:cs typeface="Consolas"/>
                <a:sym typeface="Consolas"/>
              </a:rPr>
              <a:t>SELECT </a:t>
            </a:r>
            <a:endParaRPr sz="2700" b="1">
              <a:solidFill>
                <a:srgbClr val="0000FF"/>
              </a:solidFill>
              <a:latin typeface="Consolas"/>
              <a:ea typeface="Consolas"/>
              <a:cs typeface="Consolas"/>
              <a:sym typeface="Consolas"/>
            </a:endParaRPr>
          </a:p>
          <a:p>
            <a:pPr marL="0" lvl="0" indent="0" algn="l" rtl="0">
              <a:spcBef>
                <a:spcPts val="0"/>
              </a:spcBef>
              <a:spcAft>
                <a:spcPts val="0"/>
              </a:spcAft>
              <a:buNone/>
            </a:pPr>
            <a:r>
              <a:rPr lang="en" sz="2700" b="1">
                <a:solidFill>
                  <a:schemeClr val="dk1"/>
                </a:solidFill>
                <a:latin typeface="Consolas"/>
                <a:ea typeface="Consolas"/>
                <a:cs typeface="Consolas"/>
                <a:sym typeface="Consolas"/>
              </a:rPr>
              <a:t>  code, </a:t>
            </a:r>
            <a:endParaRPr sz="2700" b="1">
              <a:solidFill>
                <a:schemeClr val="dk1"/>
              </a:solidFill>
              <a:latin typeface="Consolas"/>
              <a:ea typeface="Consolas"/>
              <a:cs typeface="Consolas"/>
              <a:sym typeface="Consolas"/>
            </a:endParaRPr>
          </a:p>
          <a:p>
            <a:pPr marL="0" lvl="0" indent="0" algn="l" rtl="0">
              <a:spcBef>
                <a:spcPts val="0"/>
              </a:spcBef>
              <a:spcAft>
                <a:spcPts val="0"/>
              </a:spcAft>
              <a:buNone/>
            </a:pPr>
            <a:r>
              <a:rPr lang="en" sz="2700" b="1">
                <a:solidFill>
                  <a:schemeClr val="dk1"/>
                </a:solidFill>
                <a:latin typeface="Consolas"/>
                <a:ea typeface="Consolas"/>
                <a:cs typeface="Consolas"/>
                <a:sym typeface="Consolas"/>
              </a:rPr>
              <a:t>  </a:t>
            </a:r>
            <a:r>
              <a:rPr lang="en" sz="2700" b="1">
                <a:solidFill>
                  <a:srgbClr val="006E1D"/>
                </a:solidFill>
                <a:latin typeface="Consolas"/>
                <a:ea typeface="Consolas"/>
                <a:cs typeface="Consolas"/>
                <a:sym typeface="Consolas"/>
              </a:rPr>
              <a:t>ST_X(</a:t>
            </a:r>
            <a:r>
              <a:rPr lang="en" sz="2700" b="1">
                <a:solidFill>
                  <a:schemeClr val="dk1"/>
                </a:solidFill>
                <a:latin typeface="Consolas"/>
                <a:ea typeface="Consolas"/>
                <a:cs typeface="Consolas"/>
                <a:sym typeface="Consolas"/>
              </a:rPr>
              <a:t>geog::geometry</a:t>
            </a:r>
            <a:r>
              <a:rPr lang="en" sz="2700" b="1">
                <a:solidFill>
                  <a:srgbClr val="006E1D"/>
                </a:solidFill>
                <a:latin typeface="Consolas"/>
                <a:ea typeface="Consolas"/>
                <a:cs typeface="Consolas"/>
                <a:sym typeface="Consolas"/>
              </a:rPr>
              <a:t>)</a:t>
            </a:r>
            <a:r>
              <a:rPr lang="en" sz="2700" b="1">
                <a:solidFill>
                  <a:schemeClr val="dk1"/>
                </a:solidFill>
                <a:latin typeface="Consolas"/>
                <a:ea typeface="Consolas"/>
                <a:cs typeface="Consolas"/>
                <a:sym typeface="Consolas"/>
              </a:rPr>
              <a:t> AS longitude </a:t>
            </a:r>
            <a:endParaRPr sz="2700" b="1">
              <a:solidFill>
                <a:schemeClr val="dk1"/>
              </a:solidFill>
              <a:latin typeface="Consolas"/>
              <a:ea typeface="Consolas"/>
              <a:cs typeface="Consolas"/>
              <a:sym typeface="Consolas"/>
            </a:endParaRPr>
          </a:p>
          <a:p>
            <a:pPr marL="0" lvl="0" indent="0" algn="l" rtl="0">
              <a:spcBef>
                <a:spcPts val="0"/>
              </a:spcBef>
              <a:spcAft>
                <a:spcPts val="0"/>
              </a:spcAft>
              <a:buNone/>
            </a:pPr>
            <a:r>
              <a:rPr lang="en" sz="2700" b="1">
                <a:solidFill>
                  <a:srgbClr val="0000FF"/>
                </a:solidFill>
                <a:latin typeface="Consolas"/>
                <a:ea typeface="Consolas"/>
                <a:cs typeface="Consolas"/>
                <a:sym typeface="Consolas"/>
              </a:rPr>
              <a:t>FROM </a:t>
            </a:r>
            <a:r>
              <a:rPr lang="en" sz="2700" b="1">
                <a:solidFill>
                  <a:schemeClr val="dk1"/>
                </a:solidFill>
                <a:latin typeface="Consolas"/>
                <a:ea typeface="Consolas"/>
                <a:cs typeface="Consolas"/>
                <a:sym typeface="Consolas"/>
              </a:rPr>
              <a:t>airports;</a:t>
            </a:r>
            <a:endParaRPr sz="2700" b="1">
              <a:solidFill>
                <a:schemeClr val="dk1"/>
              </a:solidFill>
              <a:latin typeface="Consolas"/>
              <a:ea typeface="Consolas"/>
              <a:cs typeface="Consolas"/>
              <a:sym typeface="Consolas"/>
            </a:endParaRPr>
          </a:p>
        </p:txBody>
      </p:sp>
      <p:sp>
        <p:nvSpPr>
          <p:cNvPr id="1702" name="Google Shape;1702;p215"/>
          <p:cNvSpPr txBox="1">
            <a:spLocks noGrp="1"/>
          </p:cNvSpPr>
          <p:nvPr>
            <p:ph type="title"/>
          </p:nvPr>
        </p:nvSpPr>
        <p:spPr>
          <a:xfrm>
            <a:off x="311700" y="521225"/>
            <a:ext cx="8520600" cy="55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Casting to Geometry</a:t>
            </a:r>
            <a:endParaRPr/>
          </a:p>
        </p:txBody>
      </p:sp>
      <p:sp>
        <p:nvSpPr>
          <p:cNvPr id="1703" name="Google Shape;1703;p21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
        <p:nvSpPr>
          <p:cNvPr id="1704" name="Google Shape;1704;p215"/>
          <p:cNvSpPr txBox="1"/>
          <p:nvPr/>
        </p:nvSpPr>
        <p:spPr>
          <a:xfrm>
            <a:off x="1864425" y="3301025"/>
            <a:ext cx="44388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FF0000"/>
                </a:solidFill>
                <a:latin typeface="Calibri"/>
                <a:ea typeface="Calibri"/>
                <a:cs typeface="Calibri"/>
                <a:sym typeface="Calibri"/>
              </a:rPr>
              <a:t>The “::” syntax tells PostgreSQL to attempt to coerce the data into the new data type, if there is an available path.</a:t>
            </a:r>
            <a:endParaRPr sz="2200">
              <a:solidFill>
                <a:srgbClr val="FF0000"/>
              </a:solidFill>
              <a:latin typeface="Calibri"/>
              <a:ea typeface="Calibri"/>
              <a:cs typeface="Calibri"/>
              <a:sym typeface="Calibri"/>
            </a:endParaRPr>
          </a:p>
        </p:txBody>
      </p:sp>
      <p:cxnSp>
        <p:nvCxnSpPr>
          <p:cNvPr id="1705" name="Google Shape;1705;p215"/>
          <p:cNvCxnSpPr>
            <a:stCxn id="1704" idx="0"/>
            <a:endCxn id="1700" idx="2"/>
          </p:cNvCxnSpPr>
          <p:nvPr/>
        </p:nvCxnSpPr>
        <p:spPr>
          <a:xfrm rot="10800000">
            <a:off x="3538425" y="2615825"/>
            <a:ext cx="545400" cy="6852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Geography Native Functions</a:t>
            </a:r>
            <a:endParaRPr/>
          </a:p>
        </p:txBody>
      </p:sp>
      <p:sp>
        <p:nvSpPr>
          <p:cNvPr id="1711" name="Google Shape;1711;p216"/>
          <p:cNvSpPr txBox="1">
            <a:spLocks noGrp="1"/>
          </p:cNvSpPr>
          <p:nvPr>
            <p:ph type="body" idx="1"/>
          </p:nvPr>
        </p:nvSpPr>
        <p:spPr>
          <a:xfrm>
            <a:off x="4297500" y="1228675"/>
            <a:ext cx="3992700" cy="3416400"/>
          </a:xfrm>
          <a:prstGeom prst="rect">
            <a:avLst/>
          </a:prstGeom>
        </p:spPr>
        <p:txBody>
          <a:bodyPr spcFirstLastPara="1" wrap="square" lIns="91425" tIns="91425" rIns="91425" bIns="91425" anchor="t" anchorCtr="0">
            <a:normAutofit lnSpcReduction="10000"/>
          </a:bodyPr>
          <a:lstStyle/>
          <a:p>
            <a:pPr marL="457200" lvl="0" indent="-387350" algn="l" rtl="0">
              <a:spcBef>
                <a:spcPts val="0"/>
              </a:spcBef>
              <a:spcAft>
                <a:spcPts val="0"/>
              </a:spcAft>
              <a:buClr>
                <a:srgbClr val="666666"/>
              </a:buClr>
              <a:buSzPts val="2500"/>
              <a:buChar char="●"/>
            </a:pPr>
            <a:r>
              <a:rPr lang="en" sz="2500">
                <a:solidFill>
                  <a:srgbClr val="666666"/>
                </a:solidFill>
              </a:rPr>
              <a:t>ST_AsText(G1) </a:t>
            </a:r>
            <a:endParaRPr sz="2500">
              <a:solidFill>
                <a:srgbClr val="666666"/>
              </a:solidFill>
            </a:endParaRPr>
          </a:p>
          <a:p>
            <a:pPr marL="457200" lvl="0" indent="-387350" algn="l" rtl="0">
              <a:spcBef>
                <a:spcPts val="0"/>
              </a:spcBef>
              <a:spcAft>
                <a:spcPts val="0"/>
              </a:spcAft>
              <a:buClr>
                <a:srgbClr val="666666"/>
              </a:buClr>
              <a:buSzPts val="2500"/>
              <a:buChar char="●"/>
            </a:pPr>
            <a:r>
              <a:rPr lang="en" sz="2500">
                <a:solidFill>
                  <a:srgbClr val="666666"/>
                </a:solidFill>
              </a:rPr>
              <a:t>ST_AsBinary(G1) </a:t>
            </a:r>
            <a:endParaRPr sz="2500">
              <a:solidFill>
                <a:srgbClr val="666666"/>
              </a:solidFill>
            </a:endParaRPr>
          </a:p>
          <a:p>
            <a:pPr marL="457200" lvl="0" indent="-387350" algn="l" rtl="0">
              <a:spcBef>
                <a:spcPts val="0"/>
              </a:spcBef>
              <a:spcAft>
                <a:spcPts val="0"/>
              </a:spcAft>
              <a:buClr>
                <a:srgbClr val="666666"/>
              </a:buClr>
              <a:buSzPts val="2500"/>
              <a:buChar char="●"/>
            </a:pPr>
            <a:r>
              <a:rPr lang="en" sz="2500">
                <a:solidFill>
                  <a:srgbClr val="666666"/>
                </a:solidFill>
              </a:rPr>
              <a:t>ST_AsSVG(G1) </a:t>
            </a:r>
            <a:endParaRPr sz="2500">
              <a:solidFill>
                <a:srgbClr val="666666"/>
              </a:solidFill>
            </a:endParaRPr>
          </a:p>
          <a:p>
            <a:pPr marL="457200" lvl="0" indent="-387350" algn="l" rtl="0">
              <a:spcBef>
                <a:spcPts val="0"/>
              </a:spcBef>
              <a:spcAft>
                <a:spcPts val="0"/>
              </a:spcAft>
              <a:buClr>
                <a:srgbClr val="666666"/>
              </a:buClr>
              <a:buSzPts val="2500"/>
              <a:buChar char="●"/>
            </a:pPr>
            <a:r>
              <a:rPr lang="en" sz="2500">
                <a:solidFill>
                  <a:srgbClr val="666666"/>
                </a:solidFill>
              </a:rPr>
              <a:t>ST_AsGML(G1) </a:t>
            </a:r>
            <a:endParaRPr sz="2500">
              <a:solidFill>
                <a:srgbClr val="666666"/>
              </a:solidFill>
            </a:endParaRPr>
          </a:p>
          <a:p>
            <a:pPr marL="457200" lvl="0" indent="-387350" algn="l" rtl="0">
              <a:spcBef>
                <a:spcPts val="0"/>
              </a:spcBef>
              <a:spcAft>
                <a:spcPts val="0"/>
              </a:spcAft>
              <a:buClr>
                <a:srgbClr val="666666"/>
              </a:buClr>
              <a:buSzPts val="2500"/>
              <a:buChar char="●"/>
            </a:pPr>
            <a:r>
              <a:rPr lang="en" sz="2500">
                <a:solidFill>
                  <a:srgbClr val="666666"/>
                </a:solidFill>
              </a:rPr>
              <a:t>ST_AsKML(G1) </a:t>
            </a:r>
            <a:endParaRPr sz="2500">
              <a:solidFill>
                <a:srgbClr val="666666"/>
              </a:solidFill>
            </a:endParaRPr>
          </a:p>
          <a:p>
            <a:pPr marL="457200" lvl="0" indent="-387350" algn="l" rtl="0">
              <a:spcBef>
                <a:spcPts val="0"/>
              </a:spcBef>
              <a:spcAft>
                <a:spcPts val="0"/>
              </a:spcAft>
              <a:buClr>
                <a:srgbClr val="666666"/>
              </a:buClr>
              <a:buSzPts val="2500"/>
              <a:buChar char="●"/>
            </a:pPr>
            <a:r>
              <a:rPr lang="en" sz="2500">
                <a:solidFill>
                  <a:srgbClr val="666666"/>
                </a:solidFill>
              </a:rPr>
              <a:t>ST_AsGeoJson(G1) </a:t>
            </a:r>
            <a:endParaRPr sz="2500">
              <a:solidFill>
                <a:srgbClr val="666666"/>
              </a:solidFill>
            </a:endParaRPr>
          </a:p>
          <a:p>
            <a:pPr marL="457200" lvl="0" indent="-387350" algn="l" rtl="0">
              <a:spcBef>
                <a:spcPts val="0"/>
              </a:spcBef>
              <a:spcAft>
                <a:spcPts val="0"/>
              </a:spcAft>
              <a:buClr>
                <a:srgbClr val="FF0000"/>
              </a:buClr>
              <a:buSzPts val="2500"/>
              <a:buChar char="●"/>
            </a:pPr>
            <a:r>
              <a:rPr lang="en" sz="2500">
                <a:solidFill>
                  <a:srgbClr val="FF0000"/>
                </a:solidFill>
              </a:rPr>
              <a:t>ST_Buffer(G1, R) </a:t>
            </a:r>
            <a:endParaRPr sz="2500">
              <a:solidFill>
                <a:srgbClr val="FF0000"/>
              </a:solidFill>
            </a:endParaRPr>
          </a:p>
          <a:p>
            <a:pPr marL="457200" lvl="0" indent="-387350" algn="l" rtl="0">
              <a:spcBef>
                <a:spcPts val="0"/>
              </a:spcBef>
              <a:spcAft>
                <a:spcPts val="0"/>
              </a:spcAft>
              <a:buClr>
                <a:srgbClr val="FF0000"/>
              </a:buClr>
              <a:buSzPts val="2500"/>
              <a:buChar char="●"/>
            </a:pPr>
            <a:r>
              <a:rPr lang="en" sz="2500">
                <a:solidFill>
                  <a:srgbClr val="FF0000"/>
                </a:solidFill>
              </a:rPr>
              <a:t>ST_Intersection(G1, G2) </a:t>
            </a:r>
            <a:endParaRPr sz="2500">
              <a:solidFill>
                <a:srgbClr val="FF0000"/>
              </a:solidFill>
            </a:endParaRPr>
          </a:p>
        </p:txBody>
      </p:sp>
      <p:sp>
        <p:nvSpPr>
          <p:cNvPr id="1712" name="Google Shape;1712;p216"/>
          <p:cNvSpPr txBox="1">
            <a:spLocks noGrp="1"/>
          </p:cNvSpPr>
          <p:nvPr>
            <p:ph type="body" idx="1"/>
          </p:nvPr>
        </p:nvSpPr>
        <p:spPr>
          <a:xfrm>
            <a:off x="464100" y="1228675"/>
            <a:ext cx="3547500" cy="3416400"/>
          </a:xfrm>
          <a:prstGeom prst="rect">
            <a:avLst/>
          </a:prstGeom>
        </p:spPr>
        <p:txBody>
          <a:bodyPr spcFirstLastPara="1" wrap="square" lIns="91425" tIns="91425" rIns="91425" bIns="91425" anchor="t" anchorCtr="0">
            <a:normAutofit fontScale="92500"/>
          </a:bodyPr>
          <a:lstStyle/>
          <a:p>
            <a:pPr marL="457200" lvl="0" indent="-387350" algn="l" rtl="0">
              <a:spcBef>
                <a:spcPts val="0"/>
              </a:spcBef>
              <a:spcAft>
                <a:spcPts val="0"/>
              </a:spcAft>
              <a:buClr>
                <a:srgbClr val="274E13"/>
              </a:buClr>
              <a:buSzPts val="2500"/>
              <a:buChar char="●"/>
            </a:pPr>
            <a:r>
              <a:rPr lang="en" sz="2500">
                <a:solidFill>
                  <a:srgbClr val="274E13"/>
                </a:solidFill>
              </a:rPr>
              <a:t>ST_Distance(G1, G2)</a:t>
            </a:r>
            <a:endParaRPr sz="2500">
              <a:solidFill>
                <a:srgbClr val="274E13"/>
              </a:solidFill>
            </a:endParaRPr>
          </a:p>
          <a:p>
            <a:pPr marL="457200" lvl="0" indent="-387350" algn="l" rtl="0">
              <a:spcBef>
                <a:spcPts val="0"/>
              </a:spcBef>
              <a:spcAft>
                <a:spcPts val="0"/>
              </a:spcAft>
              <a:buClr>
                <a:srgbClr val="274E13"/>
              </a:buClr>
              <a:buSzPts val="2500"/>
              <a:buChar char="●"/>
            </a:pPr>
            <a:r>
              <a:rPr lang="en" sz="2500">
                <a:solidFill>
                  <a:srgbClr val="274E13"/>
                </a:solidFill>
              </a:rPr>
              <a:t>ST_DWithin(G1, G2, R)</a:t>
            </a:r>
            <a:endParaRPr sz="2500">
              <a:solidFill>
                <a:srgbClr val="274E13"/>
              </a:solidFill>
            </a:endParaRPr>
          </a:p>
          <a:p>
            <a:pPr marL="457200" lvl="0" indent="-387350" algn="l" rtl="0">
              <a:spcBef>
                <a:spcPts val="0"/>
              </a:spcBef>
              <a:spcAft>
                <a:spcPts val="0"/>
              </a:spcAft>
              <a:buClr>
                <a:srgbClr val="274E13"/>
              </a:buClr>
              <a:buSzPts val="2500"/>
              <a:buChar char="●"/>
            </a:pPr>
            <a:r>
              <a:rPr lang="en" sz="2500">
                <a:solidFill>
                  <a:srgbClr val="274E13"/>
                </a:solidFill>
              </a:rPr>
              <a:t>ST_Area(geog) </a:t>
            </a:r>
            <a:endParaRPr sz="2500">
              <a:solidFill>
                <a:srgbClr val="274E13"/>
              </a:solidFill>
            </a:endParaRPr>
          </a:p>
          <a:p>
            <a:pPr marL="457200" lvl="0" indent="-387350" algn="l" rtl="0">
              <a:spcBef>
                <a:spcPts val="0"/>
              </a:spcBef>
              <a:spcAft>
                <a:spcPts val="0"/>
              </a:spcAft>
              <a:buClr>
                <a:srgbClr val="274E13"/>
              </a:buClr>
              <a:buSzPts val="2500"/>
              <a:buChar char="●"/>
            </a:pPr>
            <a:r>
              <a:rPr lang="en" sz="2500">
                <a:solidFill>
                  <a:srgbClr val="274E13"/>
                </a:solidFill>
              </a:rPr>
              <a:t>ST_Length(geography)</a:t>
            </a:r>
            <a:endParaRPr sz="2500">
              <a:solidFill>
                <a:srgbClr val="274E13"/>
              </a:solidFill>
            </a:endParaRPr>
          </a:p>
          <a:p>
            <a:pPr marL="457200" lvl="0" indent="-387350" algn="l" rtl="0">
              <a:spcBef>
                <a:spcPts val="0"/>
              </a:spcBef>
              <a:spcAft>
                <a:spcPts val="0"/>
              </a:spcAft>
              <a:buClr>
                <a:srgbClr val="274E13"/>
              </a:buClr>
              <a:buSzPts val="2500"/>
              <a:buChar char="●"/>
            </a:pPr>
            <a:r>
              <a:rPr lang="en" sz="2500">
                <a:solidFill>
                  <a:srgbClr val="274E13"/>
                </a:solidFill>
              </a:rPr>
              <a:t>ST_Covers(G1, G2) </a:t>
            </a:r>
            <a:endParaRPr sz="2500">
              <a:solidFill>
                <a:srgbClr val="274E13"/>
              </a:solidFill>
            </a:endParaRPr>
          </a:p>
          <a:p>
            <a:pPr marL="457200" lvl="0" indent="-387350" algn="l" rtl="0">
              <a:spcBef>
                <a:spcPts val="0"/>
              </a:spcBef>
              <a:spcAft>
                <a:spcPts val="0"/>
              </a:spcAft>
              <a:buClr>
                <a:srgbClr val="274E13"/>
              </a:buClr>
              <a:buSzPts val="2500"/>
              <a:buChar char="●"/>
            </a:pPr>
            <a:r>
              <a:rPr lang="en" sz="2500">
                <a:solidFill>
                  <a:srgbClr val="274E13"/>
                </a:solidFill>
              </a:rPr>
              <a:t>ST_CoveredBy(G1, G2) </a:t>
            </a:r>
            <a:endParaRPr sz="2500">
              <a:solidFill>
                <a:srgbClr val="274E13"/>
              </a:solidFill>
            </a:endParaRPr>
          </a:p>
          <a:p>
            <a:pPr marL="457200" lvl="0" indent="-387350" algn="l" rtl="0">
              <a:spcBef>
                <a:spcPts val="0"/>
              </a:spcBef>
              <a:spcAft>
                <a:spcPts val="0"/>
              </a:spcAft>
              <a:buClr>
                <a:srgbClr val="274E13"/>
              </a:buClr>
              <a:buSzPts val="2500"/>
              <a:buChar char="●"/>
            </a:pPr>
            <a:r>
              <a:rPr lang="en" sz="2500">
                <a:solidFill>
                  <a:srgbClr val="274E13"/>
                </a:solidFill>
              </a:rPr>
              <a:t>ST_Intersects(G1, G2) </a:t>
            </a:r>
            <a:endParaRPr sz="2500">
              <a:solidFill>
                <a:srgbClr val="274E13"/>
              </a:solidFill>
            </a:endParaRPr>
          </a:p>
        </p:txBody>
      </p:sp>
      <p:sp>
        <p:nvSpPr>
          <p:cNvPr id="1713" name="Google Shape;1713;p21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217"/>
          <p:cNvSpPr txBox="1"/>
          <p:nvPr/>
        </p:nvSpPr>
        <p:spPr>
          <a:xfrm>
            <a:off x="2687225" y="1519950"/>
            <a:ext cx="5323200" cy="265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Calibri"/>
                <a:ea typeface="Calibri"/>
                <a:cs typeface="Calibri"/>
                <a:sym typeface="Calibri"/>
              </a:rPr>
              <a:t>The complexity of dealing with planar projections (choosing one, getting used to it) drives some users to fixate on the </a:t>
            </a:r>
            <a:r>
              <a:rPr lang="en" sz="1800" b="1">
                <a:latin typeface="Calibri"/>
                <a:ea typeface="Calibri"/>
                <a:cs typeface="Calibri"/>
                <a:sym typeface="Calibri"/>
              </a:rPr>
              <a:t>geography</a:t>
            </a:r>
            <a:r>
              <a:rPr lang="en" sz="1800">
                <a:latin typeface="Calibri"/>
                <a:ea typeface="Calibri"/>
                <a:cs typeface="Calibri"/>
                <a:sym typeface="Calibri"/>
              </a:rPr>
              <a:t> type as a simple cure-all.</a:t>
            </a:r>
            <a:endParaRPr sz="1800">
              <a:latin typeface="Calibri"/>
              <a:ea typeface="Calibri"/>
              <a:cs typeface="Calibri"/>
              <a:sym typeface="Calibri"/>
            </a:endParaRPr>
          </a:p>
          <a:p>
            <a:pPr marL="0" lvl="0" indent="0" algn="l" rtl="0">
              <a:spcBef>
                <a:spcPts val="1000"/>
              </a:spcBef>
              <a:spcAft>
                <a:spcPts val="0"/>
              </a:spcAft>
              <a:buNone/>
            </a:pPr>
            <a:r>
              <a:rPr lang="en" sz="1800">
                <a:latin typeface="Calibri"/>
                <a:ea typeface="Calibri"/>
                <a:cs typeface="Calibri"/>
                <a:sym typeface="Calibri"/>
              </a:rPr>
              <a:t>However:</a:t>
            </a:r>
            <a:endParaRPr sz="1800">
              <a:latin typeface="Calibri"/>
              <a:ea typeface="Calibri"/>
              <a:cs typeface="Calibri"/>
              <a:sym typeface="Calibri"/>
            </a:endParaRPr>
          </a:p>
          <a:p>
            <a:pPr marL="457200" lvl="0" indent="-342900" algn="l" rtl="0">
              <a:spcBef>
                <a:spcPts val="1000"/>
              </a:spcBef>
              <a:spcAft>
                <a:spcPts val="0"/>
              </a:spcAft>
              <a:buSzPts val="1800"/>
              <a:buFont typeface="Calibri"/>
              <a:buChar char="●"/>
            </a:pPr>
            <a:r>
              <a:rPr lang="en" sz="1800">
                <a:latin typeface="Calibri"/>
                <a:ea typeface="Calibri"/>
                <a:cs typeface="Calibri"/>
                <a:sym typeface="Calibri"/>
              </a:rPr>
              <a:t>Not all functions in geography have native on-the-sphere implementations yet.</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The computational cost of geography compared to geometry is quite high.</a:t>
            </a:r>
            <a:endParaRPr sz="1800">
              <a:latin typeface="Calibri"/>
              <a:ea typeface="Calibri"/>
              <a:cs typeface="Calibri"/>
              <a:sym typeface="Calibri"/>
            </a:endParaRPr>
          </a:p>
        </p:txBody>
      </p:sp>
      <p:sp>
        <p:nvSpPr>
          <p:cNvPr id="1719" name="Google Shape;1719;p21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Geography is the Magic Solution?</a:t>
            </a:r>
            <a:endParaRPr sz="2400"/>
          </a:p>
        </p:txBody>
      </p:sp>
      <p:pic>
        <p:nvPicPr>
          <p:cNvPr id="1720" name="Google Shape;1720;p217"/>
          <p:cNvPicPr preferRelativeResize="0"/>
          <p:nvPr/>
        </p:nvPicPr>
        <p:blipFill>
          <a:blip r:embed="rId3">
            <a:alphaModFix/>
          </a:blip>
          <a:stretch>
            <a:fillRect/>
          </a:stretch>
        </p:blipFill>
        <p:spPr>
          <a:xfrm>
            <a:off x="540300" y="1700213"/>
            <a:ext cx="1885950" cy="2200275"/>
          </a:xfrm>
          <a:prstGeom prst="rect">
            <a:avLst/>
          </a:prstGeom>
          <a:noFill/>
          <a:ln>
            <a:noFill/>
          </a:ln>
        </p:spPr>
      </p:pic>
      <p:sp>
        <p:nvSpPr>
          <p:cNvPr id="1721" name="Google Shape;1721;p21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8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Table Relationships</a:t>
            </a:r>
            <a:endParaRPr/>
          </a:p>
        </p:txBody>
      </p:sp>
      <p:pic>
        <p:nvPicPr>
          <p:cNvPr id="675" name="Google Shape;675;p84"/>
          <p:cNvPicPr preferRelativeResize="0"/>
          <p:nvPr/>
        </p:nvPicPr>
        <p:blipFill rotWithShape="1">
          <a:blip r:embed="rId3">
            <a:alphaModFix/>
          </a:blip>
          <a:srcRect t="15851" b="14987"/>
          <a:stretch/>
        </p:blipFill>
        <p:spPr>
          <a:xfrm>
            <a:off x="1135975" y="1496700"/>
            <a:ext cx="6265125" cy="3249925"/>
          </a:xfrm>
          <a:prstGeom prst="rect">
            <a:avLst/>
          </a:prstGeom>
          <a:noFill/>
          <a:ln>
            <a:noFill/>
          </a:ln>
        </p:spPr>
      </p:pic>
      <p:sp>
        <p:nvSpPr>
          <p:cNvPr id="676" name="Google Shape;676;p84"/>
          <p:cNvSpPr/>
          <p:nvPr/>
        </p:nvSpPr>
        <p:spPr>
          <a:xfrm>
            <a:off x="1532325" y="1482425"/>
            <a:ext cx="2701200" cy="7485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4"/>
          <p:cNvSpPr/>
          <p:nvPr/>
        </p:nvSpPr>
        <p:spPr>
          <a:xfrm>
            <a:off x="4233525" y="3002225"/>
            <a:ext cx="2701200" cy="7485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218"/>
          <p:cNvSpPr txBox="1"/>
          <p:nvPr/>
        </p:nvSpPr>
        <p:spPr>
          <a:xfrm>
            <a:off x="247650" y="1617150"/>
            <a:ext cx="5162400" cy="3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Consolas"/>
                <a:ea typeface="Consolas"/>
                <a:cs typeface="Consolas"/>
                <a:sym typeface="Consolas"/>
              </a:rPr>
              <a:t>double R = 6371000; /* meters */</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d_lat = lat2-lat1; /* radians */</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d_lon = lon2-lon1; /* radians */</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sin_lat = </a:t>
            </a:r>
            <a:r>
              <a:rPr lang="en" sz="1700" b="1">
                <a:solidFill>
                  <a:srgbClr val="FF0000"/>
                </a:solidFill>
                <a:latin typeface="Consolas"/>
                <a:ea typeface="Consolas"/>
                <a:cs typeface="Consolas"/>
                <a:sym typeface="Consolas"/>
              </a:rPr>
              <a:t>sin</a:t>
            </a:r>
            <a:r>
              <a:rPr lang="en" sz="1700">
                <a:solidFill>
                  <a:schemeClr val="dk1"/>
                </a:solidFill>
                <a:latin typeface="Consolas"/>
                <a:ea typeface="Consolas"/>
                <a:cs typeface="Consolas"/>
                <a:sym typeface="Consolas"/>
              </a:rPr>
              <a:t>(d_lat/2);</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sin_lon = </a:t>
            </a:r>
            <a:r>
              <a:rPr lang="en" sz="1700" b="1">
                <a:solidFill>
                  <a:srgbClr val="FF0000"/>
                </a:solidFill>
                <a:latin typeface="Consolas"/>
                <a:ea typeface="Consolas"/>
                <a:cs typeface="Consolas"/>
                <a:sym typeface="Consolas"/>
              </a:rPr>
              <a:t>sin</a:t>
            </a:r>
            <a:r>
              <a:rPr lang="en" sz="1700">
                <a:solidFill>
                  <a:schemeClr val="dk1"/>
                </a:solidFill>
                <a:latin typeface="Consolas"/>
                <a:ea typeface="Consolas"/>
                <a:cs typeface="Consolas"/>
                <a:sym typeface="Consolas"/>
              </a:rPr>
              <a:t>(d_lon/2);</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a = sin_lat * sin_lat +</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           </a:t>
            </a:r>
            <a:r>
              <a:rPr lang="en" sz="1700" b="1">
                <a:solidFill>
                  <a:srgbClr val="FF0000"/>
                </a:solidFill>
                <a:latin typeface="Consolas"/>
                <a:ea typeface="Consolas"/>
                <a:cs typeface="Consolas"/>
                <a:sym typeface="Consolas"/>
              </a:rPr>
              <a:t>cos</a:t>
            </a:r>
            <a:r>
              <a:rPr lang="en" sz="1700">
                <a:solidFill>
                  <a:schemeClr val="dk1"/>
                </a:solidFill>
                <a:latin typeface="Consolas"/>
                <a:ea typeface="Consolas"/>
                <a:cs typeface="Consolas"/>
                <a:sym typeface="Consolas"/>
              </a:rPr>
              <a:t>(lat1) * </a:t>
            </a:r>
            <a:r>
              <a:rPr lang="en" sz="1700" b="1">
                <a:solidFill>
                  <a:srgbClr val="FF0000"/>
                </a:solidFill>
                <a:latin typeface="Consolas"/>
                <a:ea typeface="Consolas"/>
                <a:cs typeface="Consolas"/>
                <a:sym typeface="Consolas"/>
              </a:rPr>
              <a:t>cos</a:t>
            </a:r>
            <a:r>
              <a:rPr lang="en" sz="1700">
                <a:solidFill>
                  <a:schemeClr val="dk1"/>
                </a:solidFill>
                <a:latin typeface="Consolas"/>
                <a:ea typeface="Consolas"/>
                <a:cs typeface="Consolas"/>
                <a:sym typeface="Consolas"/>
              </a:rPr>
              <a:t>(lat2) * </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           sin_lon * sin_lon; </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c = 2 * </a:t>
            </a:r>
            <a:r>
              <a:rPr lang="en" sz="1700" b="1">
                <a:solidFill>
                  <a:srgbClr val="FF0000"/>
                </a:solidFill>
                <a:latin typeface="Consolas"/>
                <a:ea typeface="Consolas"/>
                <a:cs typeface="Consolas"/>
                <a:sym typeface="Consolas"/>
              </a:rPr>
              <a:t>atan2</a:t>
            </a:r>
            <a:r>
              <a:rPr lang="en" sz="1700">
                <a:solidFill>
                  <a:schemeClr val="dk1"/>
                </a:solidFill>
                <a:latin typeface="Consolas"/>
                <a:ea typeface="Consolas"/>
                <a:cs typeface="Consolas"/>
                <a:sym typeface="Consolas"/>
              </a:rPr>
              <a:t>(</a:t>
            </a:r>
            <a:r>
              <a:rPr lang="en" sz="1700" b="1">
                <a:solidFill>
                  <a:srgbClr val="FF0000"/>
                </a:solidFill>
                <a:latin typeface="Consolas"/>
                <a:ea typeface="Consolas"/>
                <a:cs typeface="Consolas"/>
                <a:sym typeface="Consolas"/>
              </a:rPr>
              <a:t>sqrt</a:t>
            </a:r>
            <a:r>
              <a:rPr lang="en" sz="1700">
                <a:solidFill>
                  <a:schemeClr val="dk1"/>
                </a:solidFill>
                <a:latin typeface="Consolas"/>
                <a:ea typeface="Consolas"/>
                <a:cs typeface="Consolas"/>
                <a:sym typeface="Consolas"/>
              </a:rPr>
              <a:t>(a), </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                     </a:t>
            </a:r>
            <a:r>
              <a:rPr lang="en" sz="1700" b="1">
                <a:solidFill>
                  <a:srgbClr val="FF0000"/>
                </a:solidFill>
                <a:latin typeface="Consolas"/>
                <a:ea typeface="Consolas"/>
                <a:cs typeface="Consolas"/>
                <a:sym typeface="Consolas"/>
              </a:rPr>
              <a:t>sqrt</a:t>
            </a:r>
            <a:r>
              <a:rPr lang="en" sz="1700">
                <a:solidFill>
                  <a:schemeClr val="dk1"/>
                </a:solidFill>
                <a:latin typeface="Consolas"/>
                <a:ea typeface="Consolas"/>
                <a:cs typeface="Consolas"/>
                <a:sym typeface="Consolas"/>
              </a:rPr>
              <a:t>(1-a)); </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d = R * c;</a:t>
            </a:r>
            <a:endParaRPr sz="1700">
              <a:solidFill>
                <a:schemeClr val="dk1"/>
              </a:solidFill>
              <a:latin typeface="Consolas"/>
              <a:ea typeface="Consolas"/>
              <a:cs typeface="Consolas"/>
              <a:sym typeface="Consolas"/>
            </a:endParaRPr>
          </a:p>
        </p:txBody>
      </p:sp>
      <p:sp>
        <p:nvSpPr>
          <p:cNvPr id="1727" name="Google Shape;1727;p218"/>
          <p:cNvSpPr txBox="1"/>
          <p:nvPr/>
        </p:nvSpPr>
        <p:spPr>
          <a:xfrm>
            <a:off x="5734050" y="1617150"/>
            <a:ext cx="3000000" cy="3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Consolas"/>
                <a:ea typeface="Consolas"/>
                <a:cs typeface="Consolas"/>
                <a:sym typeface="Consolas"/>
              </a:rPr>
              <a:t>double dx = x2 - x1;</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dy = y2 - y1;</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d2 = dx * dx +</a:t>
            </a:r>
            <a:br>
              <a:rPr lang="en" sz="1700">
                <a:solidFill>
                  <a:schemeClr val="dk1"/>
                </a:solidFill>
                <a:latin typeface="Consolas"/>
                <a:ea typeface="Consolas"/>
                <a:cs typeface="Consolas"/>
                <a:sym typeface="Consolas"/>
              </a:rPr>
            </a:br>
            <a:r>
              <a:rPr lang="en" sz="1700">
                <a:solidFill>
                  <a:schemeClr val="dk1"/>
                </a:solidFill>
                <a:latin typeface="Consolas"/>
                <a:ea typeface="Consolas"/>
                <a:cs typeface="Consolas"/>
                <a:sym typeface="Consolas"/>
              </a:rPr>
              <a:t>            dy * dy;</a:t>
            </a:r>
            <a:endParaRPr sz="1700">
              <a:solidFill>
                <a:schemeClr val="dk1"/>
              </a:solidFill>
              <a:latin typeface="Consolas"/>
              <a:ea typeface="Consolas"/>
              <a:cs typeface="Consolas"/>
              <a:sym typeface="Consolas"/>
            </a:endParaRPr>
          </a:p>
          <a:p>
            <a:pPr marL="0" lvl="0" indent="0" algn="l" rtl="0">
              <a:spcBef>
                <a:spcPts val="0"/>
              </a:spcBef>
              <a:spcAft>
                <a:spcPts val="0"/>
              </a:spcAft>
              <a:buNone/>
            </a:pPr>
            <a:r>
              <a:rPr lang="en" sz="1700">
                <a:solidFill>
                  <a:schemeClr val="dk1"/>
                </a:solidFill>
                <a:latin typeface="Consolas"/>
                <a:ea typeface="Consolas"/>
                <a:cs typeface="Consolas"/>
                <a:sym typeface="Consolas"/>
              </a:rPr>
              <a:t>double d = </a:t>
            </a:r>
            <a:r>
              <a:rPr lang="en" sz="1700" b="1">
                <a:solidFill>
                  <a:srgbClr val="FF0000"/>
                </a:solidFill>
                <a:latin typeface="Consolas"/>
                <a:ea typeface="Consolas"/>
                <a:cs typeface="Consolas"/>
                <a:sym typeface="Consolas"/>
              </a:rPr>
              <a:t>sqrt</a:t>
            </a:r>
            <a:r>
              <a:rPr lang="en" sz="1700">
                <a:solidFill>
                  <a:schemeClr val="dk1"/>
                </a:solidFill>
                <a:latin typeface="Consolas"/>
                <a:ea typeface="Consolas"/>
                <a:cs typeface="Consolas"/>
                <a:sym typeface="Consolas"/>
              </a:rPr>
              <a:t>(d2);</a:t>
            </a:r>
            <a:endParaRPr sz="1700">
              <a:solidFill>
                <a:schemeClr val="dk1"/>
              </a:solidFill>
              <a:latin typeface="Consolas"/>
              <a:ea typeface="Consolas"/>
              <a:cs typeface="Consolas"/>
              <a:sym typeface="Consolas"/>
            </a:endParaRPr>
          </a:p>
        </p:txBody>
      </p:sp>
      <p:sp>
        <p:nvSpPr>
          <p:cNvPr id="1728" name="Google Shape;1728;p218"/>
          <p:cNvSpPr txBox="1"/>
          <p:nvPr/>
        </p:nvSpPr>
        <p:spPr>
          <a:xfrm>
            <a:off x="959025" y="604146"/>
            <a:ext cx="3206400" cy="9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a:latin typeface="Arial Black"/>
                <a:ea typeface="Arial Black"/>
                <a:cs typeface="Arial Black"/>
                <a:sym typeface="Arial Black"/>
              </a:rPr>
              <a:t>geography</a:t>
            </a:r>
            <a:br>
              <a:rPr lang="en" sz="2700">
                <a:latin typeface="Arial Black"/>
                <a:ea typeface="Arial Black"/>
                <a:cs typeface="Arial Black"/>
                <a:sym typeface="Arial Black"/>
              </a:rPr>
            </a:br>
            <a:r>
              <a:rPr lang="en" sz="2700">
                <a:latin typeface="Arial Black"/>
                <a:ea typeface="Arial Black"/>
                <a:cs typeface="Arial Black"/>
                <a:sym typeface="Arial Black"/>
              </a:rPr>
              <a:t>distance</a:t>
            </a:r>
            <a:endParaRPr sz="2700">
              <a:latin typeface="Arial Black"/>
              <a:ea typeface="Arial Black"/>
              <a:cs typeface="Arial Black"/>
              <a:sym typeface="Arial Black"/>
            </a:endParaRPr>
          </a:p>
        </p:txBody>
      </p:sp>
      <p:sp>
        <p:nvSpPr>
          <p:cNvPr id="1729" name="Google Shape;1729;p218"/>
          <p:cNvSpPr txBox="1"/>
          <p:nvPr/>
        </p:nvSpPr>
        <p:spPr>
          <a:xfrm>
            <a:off x="5632800" y="604146"/>
            <a:ext cx="3206400" cy="9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a:latin typeface="Arial Black"/>
                <a:ea typeface="Arial Black"/>
                <a:cs typeface="Arial Black"/>
                <a:sym typeface="Arial Black"/>
              </a:rPr>
              <a:t>geometry</a:t>
            </a:r>
            <a:br>
              <a:rPr lang="en" sz="2700">
                <a:latin typeface="Arial Black"/>
                <a:ea typeface="Arial Black"/>
                <a:cs typeface="Arial Black"/>
                <a:sym typeface="Arial Black"/>
              </a:rPr>
            </a:br>
            <a:r>
              <a:rPr lang="en" sz="2700">
                <a:latin typeface="Arial Black"/>
                <a:ea typeface="Arial Black"/>
                <a:cs typeface="Arial Black"/>
                <a:sym typeface="Arial Black"/>
              </a:rPr>
              <a:t>distance</a:t>
            </a:r>
            <a:endParaRPr sz="2700">
              <a:latin typeface="Arial Black"/>
              <a:ea typeface="Arial Black"/>
              <a:cs typeface="Arial Black"/>
              <a:sym typeface="Arial Black"/>
            </a:endParaRPr>
          </a:p>
        </p:txBody>
      </p:sp>
      <p:cxnSp>
        <p:nvCxnSpPr>
          <p:cNvPr id="1730" name="Google Shape;1730;p218"/>
          <p:cNvCxnSpPr/>
          <p:nvPr/>
        </p:nvCxnSpPr>
        <p:spPr>
          <a:xfrm>
            <a:off x="5333850" y="685800"/>
            <a:ext cx="0" cy="4191300"/>
          </a:xfrm>
          <a:prstGeom prst="straightConnector1">
            <a:avLst/>
          </a:prstGeom>
          <a:noFill/>
          <a:ln w="28575" cap="flat" cmpd="sng">
            <a:solidFill>
              <a:srgbClr val="9E9E9E"/>
            </a:solidFill>
            <a:prstDash val="solid"/>
            <a:round/>
            <a:headEnd type="none" w="med" len="med"/>
            <a:tailEnd type="none" w="med" len="med"/>
          </a:ln>
        </p:spPr>
      </p:cxnSp>
      <p:sp>
        <p:nvSpPr>
          <p:cNvPr id="1731" name="Google Shape;1731;p21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226"/>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3140"/>
              <a:t>Section 20 - Geometry </a:t>
            </a:r>
            <a:br>
              <a:rPr lang="en" sz="3140"/>
            </a:br>
            <a:r>
              <a:rPr lang="en" sz="3140"/>
              <a:t>Constructing Functions</a:t>
            </a:r>
            <a:endParaRPr sz="3140"/>
          </a:p>
        </p:txBody>
      </p:sp>
      <p:sp>
        <p:nvSpPr>
          <p:cNvPr id="1798" name="Google Shape;1798;p22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22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Functions so far...</a:t>
            </a:r>
            <a:endParaRPr/>
          </a:p>
        </p:txBody>
      </p:sp>
      <p:sp>
        <p:nvSpPr>
          <p:cNvPr id="1804" name="Google Shape;1804;p227"/>
          <p:cNvSpPr txBox="1">
            <a:spLocks noGrp="1"/>
          </p:cNvSpPr>
          <p:nvPr>
            <p:ph type="body" idx="1"/>
          </p:nvPr>
        </p:nvSpPr>
        <p:spPr>
          <a:xfrm>
            <a:off x="311700" y="1228675"/>
            <a:ext cx="8520600" cy="3416400"/>
          </a:xfrm>
          <a:prstGeom prst="rect">
            <a:avLst/>
          </a:prstGeom>
        </p:spPr>
        <p:txBody>
          <a:bodyPr spcFirstLastPara="1" wrap="square" lIns="91425" tIns="91425" rIns="91425" bIns="91425" anchor="t" anchorCtr="0">
            <a:normAutofit fontScale="92500"/>
          </a:bodyPr>
          <a:lstStyle/>
          <a:p>
            <a:pPr marL="457200" lvl="0" indent="-374650" algn="l" rtl="0">
              <a:spcBef>
                <a:spcPts val="0"/>
              </a:spcBef>
              <a:spcAft>
                <a:spcPts val="0"/>
              </a:spcAft>
              <a:buSzPts val="2300"/>
              <a:buChar char="●"/>
            </a:pPr>
            <a:r>
              <a:rPr lang="en"/>
              <a:t>Analysis</a:t>
            </a:r>
            <a:endParaRPr/>
          </a:p>
          <a:p>
            <a:pPr marL="914400" lvl="1" indent="-349250" algn="l" rtl="0">
              <a:spcBef>
                <a:spcPts val="0"/>
              </a:spcBef>
              <a:spcAft>
                <a:spcPts val="0"/>
              </a:spcAft>
              <a:buSzPts val="1900"/>
              <a:buChar char="○"/>
            </a:pPr>
            <a:r>
              <a:rPr lang="en">
                <a:solidFill>
                  <a:srgbClr val="006E1D"/>
                </a:solidFill>
              </a:rPr>
              <a:t>ST_Length(</a:t>
            </a:r>
            <a:r>
              <a:rPr lang="en"/>
              <a:t>geometry</a:t>
            </a:r>
            <a:r>
              <a:rPr lang="en">
                <a:solidFill>
                  <a:srgbClr val="006E1D"/>
                </a:solidFill>
              </a:rPr>
              <a:t>)</a:t>
            </a:r>
            <a:r>
              <a:rPr lang="en"/>
              <a:t> → float </a:t>
            </a:r>
            <a:endParaRPr/>
          </a:p>
          <a:p>
            <a:pPr marL="914400" lvl="1" indent="-349250" algn="l" rtl="0">
              <a:spcBef>
                <a:spcPts val="0"/>
              </a:spcBef>
              <a:spcAft>
                <a:spcPts val="0"/>
              </a:spcAft>
              <a:buSzPts val="1900"/>
              <a:buChar char="○"/>
            </a:pPr>
            <a:r>
              <a:rPr lang="en">
                <a:solidFill>
                  <a:srgbClr val="006E1D"/>
                </a:solidFill>
              </a:rPr>
              <a:t>ST_Area(</a:t>
            </a:r>
            <a:r>
              <a:rPr lang="en"/>
              <a:t>geometry</a:t>
            </a:r>
            <a:r>
              <a:rPr lang="en">
                <a:solidFill>
                  <a:srgbClr val="006E1D"/>
                </a:solidFill>
              </a:rPr>
              <a:t>)</a:t>
            </a:r>
            <a:r>
              <a:rPr lang="en"/>
              <a:t> → float</a:t>
            </a:r>
            <a:endParaRPr/>
          </a:p>
          <a:p>
            <a:pPr marL="457200" lvl="0" indent="-374650" algn="l" rtl="0">
              <a:spcBef>
                <a:spcPts val="0"/>
              </a:spcBef>
              <a:spcAft>
                <a:spcPts val="0"/>
              </a:spcAft>
              <a:buSzPts val="2300"/>
              <a:buChar char="●"/>
            </a:pPr>
            <a:r>
              <a:rPr lang="en"/>
              <a:t>Conversion</a:t>
            </a:r>
            <a:endParaRPr/>
          </a:p>
          <a:p>
            <a:pPr marL="914400" lvl="1" indent="-349250" algn="l" rtl="0">
              <a:spcBef>
                <a:spcPts val="0"/>
              </a:spcBef>
              <a:spcAft>
                <a:spcPts val="0"/>
              </a:spcAft>
              <a:buSzPts val="1900"/>
              <a:buChar char="○"/>
            </a:pPr>
            <a:r>
              <a:rPr lang="en">
                <a:solidFill>
                  <a:srgbClr val="006E1D"/>
                </a:solidFill>
              </a:rPr>
              <a:t>ST_AsText(</a:t>
            </a:r>
            <a:r>
              <a:rPr lang="en"/>
              <a:t>geometry</a:t>
            </a:r>
            <a:r>
              <a:rPr lang="en">
                <a:solidFill>
                  <a:srgbClr val="006E1D"/>
                </a:solidFill>
              </a:rPr>
              <a:t>)</a:t>
            </a:r>
            <a:r>
              <a:rPr lang="en"/>
              <a:t> → text</a:t>
            </a:r>
            <a:endParaRPr/>
          </a:p>
          <a:p>
            <a:pPr marL="914400" lvl="1" indent="-349250" algn="l" rtl="0">
              <a:spcBef>
                <a:spcPts val="0"/>
              </a:spcBef>
              <a:spcAft>
                <a:spcPts val="0"/>
              </a:spcAft>
              <a:buSzPts val="1900"/>
              <a:buChar char="○"/>
            </a:pPr>
            <a:r>
              <a:rPr lang="en">
                <a:solidFill>
                  <a:srgbClr val="006E1D"/>
                </a:solidFill>
              </a:rPr>
              <a:t>ST_AsGML(</a:t>
            </a:r>
            <a:r>
              <a:rPr lang="en"/>
              <a:t>geometry</a:t>
            </a:r>
            <a:r>
              <a:rPr lang="en">
                <a:solidFill>
                  <a:srgbClr val="006E1D"/>
                </a:solidFill>
              </a:rPr>
              <a:t>)</a:t>
            </a:r>
            <a:r>
              <a:rPr lang="en"/>
              <a:t> → text</a:t>
            </a:r>
            <a:endParaRPr/>
          </a:p>
          <a:p>
            <a:pPr marL="457200" lvl="0" indent="-374650" algn="l" rtl="0">
              <a:spcBef>
                <a:spcPts val="0"/>
              </a:spcBef>
              <a:spcAft>
                <a:spcPts val="0"/>
              </a:spcAft>
              <a:buSzPts val="2300"/>
              <a:buChar char="●"/>
            </a:pPr>
            <a:r>
              <a:rPr lang="en"/>
              <a:t>Retrieval</a:t>
            </a:r>
            <a:endParaRPr/>
          </a:p>
          <a:p>
            <a:pPr marL="914400" lvl="1" indent="-349250" algn="l" rtl="0">
              <a:spcBef>
                <a:spcPts val="0"/>
              </a:spcBef>
              <a:spcAft>
                <a:spcPts val="0"/>
              </a:spcAft>
              <a:buSzPts val="1900"/>
              <a:buChar char="○"/>
            </a:pPr>
            <a:r>
              <a:rPr lang="en">
                <a:solidFill>
                  <a:srgbClr val="006E1D"/>
                </a:solidFill>
              </a:rPr>
              <a:t>ST_RingN(</a:t>
            </a:r>
            <a:r>
              <a:rPr lang="en"/>
              <a:t>geometry,n</a:t>
            </a:r>
            <a:r>
              <a:rPr lang="en">
                <a:solidFill>
                  <a:srgbClr val="006E1D"/>
                </a:solidFill>
              </a:rPr>
              <a:t>)</a:t>
            </a:r>
            <a:r>
              <a:rPr lang="en"/>
              <a:t> → geometry</a:t>
            </a:r>
            <a:endParaRPr/>
          </a:p>
          <a:p>
            <a:pPr marL="457200" lvl="0" indent="-374650" algn="l" rtl="0">
              <a:spcBef>
                <a:spcPts val="0"/>
              </a:spcBef>
              <a:spcAft>
                <a:spcPts val="0"/>
              </a:spcAft>
              <a:buSzPts val="2300"/>
              <a:buChar char="●"/>
            </a:pPr>
            <a:r>
              <a:rPr lang="en"/>
              <a:t>Comparison</a:t>
            </a:r>
            <a:endParaRPr/>
          </a:p>
          <a:p>
            <a:pPr marL="914400" lvl="1" indent="-349250" algn="l" rtl="0">
              <a:spcBef>
                <a:spcPts val="0"/>
              </a:spcBef>
              <a:spcAft>
                <a:spcPts val="0"/>
              </a:spcAft>
              <a:buSzPts val="1900"/>
              <a:buChar char="○"/>
            </a:pPr>
            <a:r>
              <a:rPr lang="en">
                <a:solidFill>
                  <a:srgbClr val="006E1D"/>
                </a:solidFill>
              </a:rPr>
              <a:t>ST_Contains(</a:t>
            </a:r>
            <a:r>
              <a:rPr lang="en"/>
              <a:t>geometry,geometry</a:t>
            </a:r>
            <a:r>
              <a:rPr lang="en">
                <a:solidFill>
                  <a:srgbClr val="006E1D"/>
                </a:solidFill>
              </a:rPr>
              <a:t>)</a:t>
            </a:r>
            <a:r>
              <a:rPr lang="en"/>
              <a:t> → boolean</a:t>
            </a:r>
            <a:endParaRPr/>
          </a:p>
        </p:txBody>
      </p:sp>
      <p:sp>
        <p:nvSpPr>
          <p:cNvPr id="1805" name="Google Shape;1805;p22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228"/>
          <p:cNvSpPr txBox="1">
            <a:spLocks noGrp="1"/>
          </p:cNvSpPr>
          <p:nvPr>
            <p:ph type="body" idx="1"/>
          </p:nvPr>
        </p:nvSpPr>
        <p:spPr>
          <a:xfrm>
            <a:off x="311700" y="128932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 b="1">
                <a:solidFill>
                  <a:srgbClr val="006E1D"/>
                </a:solidFill>
              </a:rPr>
              <a:t>ST_Buffer</a:t>
            </a:r>
            <a:r>
              <a:rPr lang="en">
                <a:solidFill>
                  <a:srgbClr val="006E1D"/>
                </a:solidFill>
              </a:rPr>
              <a:t>(</a:t>
            </a:r>
            <a:r>
              <a:rPr lang="en"/>
              <a:t>geometry</a:t>
            </a:r>
            <a:r>
              <a:rPr lang="en">
                <a:solidFill>
                  <a:srgbClr val="006E1D"/>
                </a:solidFill>
              </a:rPr>
              <a:t>)</a:t>
            </a:r>
            <a:r>
              <a:rPr lang="en"/>
              <a:t> → geometry</a:t>
            </a:r>
            <a:endParaRPr/>
          </a:p>
          <a:p>
            <a:pPr marL="457200" lvl="0" indent="-374650" algn="l" rtl="0">
              <a:spcBef>
                <a:spcPts val="0"/>
              </a:spcBef>
              <a:spcAft>
                <a:spcPts val="0"/>
              </a:spcAft>
              <a:buSzPts val="2300"/>
              <a:buChar char="●"/>
            </a:pPr>
            <a:r>
              <a:rPr lang="en" b="1">
                <a:solidFill>
                  <a:srgbClr val="006E1D"/>
                </a:solidFill>
              </a:rPr>
              <a:t>ST_Centroid</a:t>
            </a:r>
            <a:r>
              <a:rPr lang="en">
                <a:solidFill>
                  <a:srgbClr val="006E1D"/>
                </a:solidFill>
              </a:rPr>
              <a:t>(</a:t>
            </a:r>
            <a:r>
              <a:rPr lang="en"/>
              <a:t>geometry</a:t>
            </a:r>
            <a:r>
              <a:rPr lang="en">
                <a:solidFill>
                  <a:srgbClr val="006E1D"/>
                </a:solidFill>
              </a:rPr>
              <a:t>)</a:t>
            </a:r>
            <a:r>
              <a:rPr lang="en"/>
              <a:t> → geometry</a:t>
            </a:r>
            <a:endParaRPr/>
          </a:p>
          <a:p>
            <a:pPr marL="457200" lvl="0" indent="-374650" algn="l" rtl="0">
              <a:spcBef>
                <a:spcPts val="0"/>
              </a:spcBef>
              <a:spcAft>
                <a:spcPts val="0"/>
              </a:spcAft>
              <a:buSzPts val="2300"/>
              <a:buChar char="●"/>
            </a:pPr>
            <a:r>
              <a:rPr lang="en" b="1">
                <a:solidFill>
                  <a:srgbClr val="006E1D"/>
                </a:solidFill>
              </a:rPr>
              <a:t>ST_Intersection</a:t>
            </a:r>
            <a:r>
              <a:rPr lang="en">
                <a:solidFill>
                  <a:srgbClr val="006E1D"/>
                </a:solidFill>
              </a:rPr>
              <a:t>(</a:t>
            </a:r>
            <a:r>
              <a:rPr lang="en"/>
              <a:t>geometry, geometry</a:t>
            </a:r>
            <a:r>
              <a:rPr lang="en">
                <a:solidFill>
                  <a:srgbClr val="006E1D"/>
                </a:solidFill>
              </a:rPr>
              <a:t>)</a:t>
            </a:r>
            <a:r>
              <a:rPr lang="en"/>
              <a:t> → geometry</a:t>
            </a:r>
            <a:endParaRPr/>
          </a:p>
          <a:p>
            <a:pPr marL="457200" lvl="0" indent="-374650" algn="l" rtl="0">
              <a:spcBef>
                <a:spcPts val="0"/>
              </a:spcBef>
              <a:spcAft>
                <a:spcPts val="0"/>
              </a:spcAft>
              <a:buSzPts val="2300"/>
              <a:buChar char="●"/>
            </a:pPr>
            <a:r>
              <a:rPr lang="en" b="1">
                <a:solidFill>
                  <a:srgbClr val="006E1D"/>
                </a:solidFill>
              </a:rPr>
              <a:t>ST_Union</a:t>
            </a:r>
            <a:r>
              <a:rPr lang="en">
                <a:solidFill>
                  <a:srgbClr val="006E1D"/>
                </a:solidFill>
              </a:rPr>
              <a:t>(</a:t>
            </a:r>
            <a:r>
              <a:rPr lang="en"/>
              <a:t>geometry[]</a:t>
            </a:r>
            <a:r>
              <a:rPr lang="en">
                <a:solidFill>
                  <a:srgbClr val="006E1D"/>
                </a:solidFill>
              </a:rPr>
              <a:t>)</a:t>
            </a:r>
            <a:r>
              <a:rPr lang="en"/>
              <a:t> → geometry</a:t>
            </a:r>
            <a:endParaRPr/>
          </a:p>
          <a:p>
            <a:pPr marL="457200" lvl="0" indent="-374650" algn="l" rtl="0">
              <a:spcBef>
                <a:spcPts val="0"/>
              </a:spcBef>
              <a:spcAft>
                <a:spcPts val="0"/>
              </a:spcAft>
              <a:buSzPts val="2300"/>
              <a:buChar char="●"/>
            </a:pPr>
            <a:r>
              <a:rPr lang="en" b="1">
                <a:solidFill>
                  <a:srgbClr val="006E1D"/>
                </a:solidFill>
              </a:rPr>
              <a:t>ST_Collect</a:t>
            </a:r>
            <a:r>
              <a:rPr lang="en">
                <a:solidFill>
                  <a:srgbClr val="006E1D"/>
                </a:solidFill>
              </a:rPr>
              <a:t>(</a:t>
            </a:r>
            <a:r>
              <a:rPr lang="en"/>
              <a:t>geometry[]</a:t>
            </a:r>
            <a:r>
              <a:rPr lang="en">
                <a:solidFill>
                  <a:srgbClr val="006E1D"/>
                </a:solidFill>
              </a:rPr>
              <a:t>)</a:t>
            </a:r>
            <a:r>
              <a:rPr lang="en"/>
              <a:t> → geometry</a:t>
            </a:r>
            <a:endParaRPr/>
          </a:p>
        </p:txBody>
      </p:sp>
      <p:sp>
        <p:nvSpPr>
          <p:cNvPr id="1811" name="Google Shape;1811;p22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Geometry constructing functions!</a:t>
            </a:r>
            <a:endParaRPr/>
          </a:p>
        </p:txBody>
      </p:sp>
      <p:sp>
        <p:nvSpPr>
          <p:cNvPr id="1812" name="Google Shape;1812;p22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229"/>
          <p:cNvSpPr txBox="1">
            <a:spLocks noGrp="1"/>
          </p:cNvSpPr>
          <p:nvPr>
            <p:ph type="title"/>
          </p:nvPr>
        </p:nvSpPr>
        <p:spPr>
          <a:xfrm>
            <a:off x="1720125" y="846750"/>
            <a:ext cx="248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ST_Centroid</a:t>
            </a:r>
            <a:endParaRPr/>
          </a:p>
        </p:txBody>
      </p:sp>
      <p:pic>
        <p:nvPicPr>
          <p:cNvPr id="1818" name="Google Shape;1818;p229"/>
          <p:cNvPicPr preferRelativeResize="0"/>
          <p:nvPr/>
        </p:nvPicPr>
        <p:blipFill rotWithShape="1">
          <a:blip r:embed="rId3">
            <a:alphaModFix/>
          </a:blip>
          <a:srcRect t="12633"/>
          <a:stretch/>
        </p:blipFill>
        <p:spPr>
          <a:xfrm>
            <a:off x="1477788" y="1389550"/>
            <a:ext cx="5608925" cy="3286075"/>
          </a:xfrm>
          <a:prstGeom prst="rect">
            <a:avLst/>
          </a:prstGeom>
          <a:noFill/>
          <a:ln>
            <a:noFill/>
          </a:ln>
        </p:spPr>
      </p:pic>
      <p:sp>
        <p:nvSpPr>
          <p:cNvPr id="1819" name="Google Shape;1819;p229"/>
          <p:cNvSpPr txBox="1">
            <a:spLocks noGrp="1"/>
          </p:cNvSpPr>
          <p:nvPr>
            <p:ph type="title"/>
          </p:nvPr>
        </p:nvSpPr>
        <p:spPr>
          <a:xfrm>
            <a:off x="4561875" y="846750"/>
            <a:ext cx="2987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ST_PointOnSurface</a:t>
            </a:r>
            <a:endParaRPr/>
          </a:p>
        </p:txBody>
      </p:sp>
      <p:sp>
        <p:nvSpPr>
          <p:cNvPr id="1820" name="Google Shape;1820;p22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230"/>
          <p:cNvSpPr txBox="1">
            <a:spLocks noGrp="1"/>
          </p:cNvSpPr>
          <p:nvPr>
            <p:ph type="title"/>
          </p:nvPr>
        </p:nvSpPr>
        <p:spPr>
          <a:xfrm>
            <a:off x="3329700" y="772625"/>
            <a:ext cx="2484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ST_Buffer</a:t>
            </a:r>
            <a:endParaRPr/>
          </a:p>
        </p:txBody>
      </p:sp>
      <p:pic>
        <p:nvPicPr>
          <p:cNvPr id="1826" name="Google Shape;1826;p230"/>
          <p:cNvPicPr preferRelativeResize="0"/>
          <p:nvPr/>
        </p:nvPicPr>
        <p:blipFill rotWithShape="1">
          <a:blip r:embed="rId3">
            <a:alphaModFix/>
          </a:blip>
          <a:srcRect t="13547"/>
          <a:stretch/>
        </p:blipFill>
        <p:spPr>
          <a:xfrm>
            <a:off x="1769550" y="1480100"/>
            <a:ext cx="5604900" cy="3634275"/>
          </a:xfrm>
          <a:prstGeom prst="rect">
            <a:avLst/>
          </a:prstGeom>
          <a:noFill/>
          <a:ln>
            <a:noFill/>
          </a:ln>
        </p:spPr>
      </p:pic>
      <p:sp>
        <p:nvSpPr>
          <p:cNvPr id="1827" name="Google Shape;1827;p23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31"/>
          <p:cNvSpPr txBox="1">
            <a:spLocks noGrp="1"/>
          </p:cNvSpPr>
          <p:nvPr>
            <p:ph type="title"/>
          </p:nvPr>
        </p:nvSpPr>
        <p:spPr>
          <a:xfrm>
            <a:off x="311700" y="597425"/>
            <a:ext cx="8520600" cy="81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would a </a:t>
            </a:r>
            <a:r>
              <a:rPr lang="en">
                <a:solidFill>
                  <a:srgbClr val="990000"/>
                </a:solidFill>
              </a:rPr>
              <a:t>500 meter</a:t>
            </a:r>
            <a:r>
              <a:rPr lang="en"/>
              <a:t> marine traffic zone </a:t>
            </a:r>
            <a:br>
              <a:rPr lang="en"/>
            </a:br>
            <a:r>
              <a:rPr lang="en"/>
              <a:t>around </a:t>
            </a:r>
            <a:r>
              <a:rPr lang="en">
                <a:solidFill>
                  <a:srgbClr val="990000"/>
                </a:solidFill>
              </a:rPr>
              <a:t>Liberty Island</a:t>
            </a:r>
            <a:r>
              <a:rPr lang="en"/>
              <a:t> look like?”</a:t>
            </a:r>
            <a:endParaRPr/>
          </a:p>
        </p:txBody>
      </p:sp>
      <p:pic>
        <p:nvPicPr>
          <p:cNvPr id="1833" name="Google Shape;1833;p231"/>
          <p:cNvPicPr preferRelativeResize="0"/>
          <p:nvPr/>
        </p:nvPicPr>
        <p:blipFill>
          <a:blip r:embed="rId3">
            <a:alphaModFix/>
          </a:blip>
          <a:stretch>
            <a:fillRect/>
          </a:stretch>
        </p:blipFill>
        <p:spPr>
          <a:xfrm>
            <a:off x="2700338" y="1459825"/>
            <a:ext cx="3743315" cy="3423475"/>
          </a:xfrm>
          <a:prstGeom prst="rect">
            <a:avLst/>
          </a:prstGeom>
          <a:noFill/>
          <a:ln>
            <a:noFill/>
          </a:ln>
        </p:spPr>
      </p:pic>
      <p:sp>
        <p:nvSpPr>
          <p:cNvPr id="1834" name="Google Shape;1834;p23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32"/>
          <p:cNvSpPr txBox="1"/>
          <p:nvPr/>
        </p:nvSpPr>
        <p:spPr>
          <a:xfrm>
            <a:off x="330975" y="1493675"/>
            <a:ext cx="8120700" cy="301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300" b="1">
                <a:solidFill>
                  <a:srgbClr val="9E9E9E"/>
                </a:solidFill>
                <a:latin typeface="Consolas"/>
                <a:ea typeface="Consolas"/>
                <a:cs typeface="Consolas"/>
                <a:sym typeface="Consolas"/>
              </a:rPr>
              <a:t>-- New table with a Liberty Island </a:t>
            </a:r>
            <a:endParaRPr sz="2300" b="1">
              <a:solidFill>
                <a:srgbClr val="9E9E9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300" b="1">
                <a:solidFill>
                  <a:srgbClr val="9E9E9E"/>
                </a:solidFill>
                <a:latin typeface="Consolas"/>
                <a:ea typeface="Consolas"/>
                <a:cs typeface="Consolas"/>
                <a:sym typeface="Consolas"/>
              </a:rPr>
              <a:t>-- 500m buffer zone</a:t>
            </a:r>
            <a:endParaRPr sz="2300" b="1">
              <a:solidFill>
                <a:srgbClr val="9E9E9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300" b="1">
                <a:solidFill>
                  <a:srgbClr val="0000FF"/>
                </a:solidFill>
                <a:latin typeface="Consolas"/>
                <a:ea typeface="Consolas"/>
                <a:cs typeface="Consolas"/>
                <a:sym typeface="Consolas"/>
              </a:rPr>
              <a:t>CREATE TABLE</a:t>
            </a:r>
            <a:r>
              <a:rPr lang="en" sz="2300" b="1">
                <a:solidFill>
                  <a:schemeClr val="dk1"/>
                </a:solidFill>
                <a:latin typeface="Consolas"/>
                <a:ea typeface="Consolas"/>
                <a:cs typeface="Consolas"/>
                <a:sym typeface="Consolas"/>
              </a:rPr>
              <a:t> liberty_island_zone </a:t>
            </a:r>
            <a:r>
              <a:rPr lang="en" sz="2300" b="1">
                <a:solidFill>
                  <a:srgbClr val="0000FF"/>
                </a:solidFill>
                <a:latin typeface="Consolas"/>
                <a:ea typeface="Consolas"/>
                <a:cs typeface="Consolas"/>
                <a:sym typeface="Consolas"/>
              </a:rPr>
              <a:t>AS</a:t>
            </a:r>
            <a:endParaRPr sz="2300" b="1">
              <a:solidFill>
                <a:srgbClr val="0000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300" b="1">
                <a:solidFill>
                  <a:srgbClr val="0000FF"/>
                </a:solidFill>
                <a:latin typeface="Consolas"/>
                <a:ea typeface="Consolas"/>
                <a:cs typeface="Consolas"/>
                <a:sym typeface="Consolas"/>
              </a:rPr>
              <a:t>SELECT</a:t>
            </a:r>
            <a:r>
              <a:rPr lang="en" sz="2300" b="1">
                <a:solidFill>
                  <a:schemeClr val="dk1"/>
                </a:solidFill>
                <a:latin typeface="Consolas"/>
                <a:ea typeface="Consolas"/>
                <a:cs typeface="Consolas"/>
                <a:sym typeface="Consolas"/>
              </a:rPr>
              <a:t> </a:t>
            </a:r>
            <a:endParaRPr sz="23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300" b="1">
                <a:solidFill>
                  <a:schemeClr val="dk1"/>
                </a:solidFill>
                <a:latin typeface="Consolas"/>
                <a:ea typeface="Consolas"/>
                <a:cs typeface="Consolas"/>
                <a:sym typeface="Consolas"/>
              </a:rPr>
              <a:t>  </a:t>
            </a:r>
            <a:r>
              <a:rPr lang="en" sz="2300" b="1">
                <a:solidFill>
                  <a:srgbClr val="006E1D"/>
                </a:solidFill>
                <a:latin typeface="Consolas"/>
                <a:ea typeface="Consolas"/>
                <a:cs typeface="Consolas"/>
                <a:sym typeface="Consolas"/>
              </a:rPr>
              <a:t>ST_Buffer(</a:t>
            </a:r>
            <a:r>
              <a:rPr lang="en" sz="2300" b="1">
                <a:solidFill>
                  <a:schemeClr val="dk1"/>
                </a:solidFill>
                <a:latin typeface="Consolas"/>
                <a:ea typeface="Consolas"/>
                <a:cs typeface="Consolas"/>
                <a:sym typeface="Consolas"/>
              </a:rPr>
              <a:t>geom, </a:t>
            </a:r>
            <a:r>
              <a:rPr lang="en" sz="2300" b="1">
                <a:solidFill>
                  <a:srgbClr val="B45F06"/>
                </a:solidFill>
                <a:latin typeface="Consolas"/>
                <a:ea typeface="Consolas"/>
                <a:cs typeface="Consolas"/>
                <a:sym typeface="Consolas"/>
              </a:rPr>
              <a:t>500</a:t>
            </a:r>
            <a:r>
              <a:rPr lang="en" sz="2300" b="1">
                <a:solidFill>
                  <a:srgbClr val="006E1D"/>
                </a:solidFill>
                <a:latin typeface="Consolas"/>
                <a:ea typeface="Consolas"/>
                <a:cs typeface="Consolas"/>
                <a:sym typeface="Consolas"/>
              </a:rPr>
              <a:t>)</a:t>
            </a:r>
            <a:r>
              <a:rPr lang="en" sz="2300" b="1">
                <a:solidFill>
                  <a:schemeClr val="dk1"/>
                </a:solidFill>
                <a:latin typeface="Consolas"/>
                <a:ea typeface="Consolas"/>
                <a:cs typeface="Consolas"/>
                <a:sym typeface="Consolas"/>
              </a:rPr>
              <a:t>::Geometry(Polygon,26918) </a:t>
            </a:r>
            <a:r>
              <a:rPr lang="en" sz="2300" b="1">
                <a:solidFill>
                  <a:srgbClr val="0000FF"/>
                </a:solidFill>
                <a:latin typeface="Consolas"/>
                <a:ea typeface="Consolas"/>
                <a:cs typeface="Consolas"/>
                <a:sym typeface="Consolas"/>
              </a:rPr>
              <a:t>AS</a:t>
            </a:r>
            <a:r>
              <a:rPr lang="en" sz="2300" b="1">
                <a:solidFill>
                  <a:schemeClr val="dk1"/>
                </a:solidFill>
                <a:latin typeface="Consolas"/>
                <a:ea typeface="Consolas"/>
                <a:cs typeface="Consolas"/>
                <a:sym typeface="Consolas"/>
              </a:rPr>
              <a:t> geom</a:t>
            </a:r>
            <a:endParaRPr sz="23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300" b="1">
                <a:solidFill>
                  <a:srgbClr val="0000FF"/>
                </a:solidFill>
                <a:latin typeface="Consolas"/>
                <a:ea typeface="Consolas"/>
                <a:cs typeface="Consolas"/>
                <a:sym typeface="Consolas"/>
              </a:rPr>
              <a:t>FROM</a:t>
            </a:r>
            <a:r>
              <a:rPr lang="en" sz="2300" b="1">
                <a:solidFill>
                  <a:schemeClr val="dk1"/>
                </a:solidFill>
                <a:latin typeface="Consolas"/>
                <a:ea typeface="Consolas"/>
                <a:cs typeface="Consolas"/>
                <a:sym typeface="Consolas"/>
              </a:rPr>
              <a:t> nyc_census_blocks</a:t>
            </a:r>
            <a:endParaRPr sz="2300" b="1">
              <a:solidFill>
                <a:schemeClr val="dk1"/>
              </a:solidFill>
              <a:latin typeface="Consolas"/>
              <a:ea typeface="Consolas"/>
              <a:cs typeface="Consolas"/>
              <a:sym typeface="Consolas"/>
            </a:endParaRPr>
          </a:p>
          <a:p>
            <a:pPr marL="0" lvl="0" indent="0" algn="l" rtl="0">
              <a:spcBef>
                <a:spcPts val="0"/>
              </a:spcBef>
              <a:spcAft>
                <a:spcPts val="0"/>
              </a:spcAft>
              <a:buNone/>
            </a:pPr>
            <a:r>
              <a:rPr lang="en" sz="2300" b="1">
                <a:solidFill>
                  <a:srgbClr val="0000FF"/>
                </a:solidFill>
                <a:latin typeface="Consolas"/>
                <a:ea typeface="Consolas"/>
                <a:cs typeface="Consolas"/>
                <a:sym typeface="Consolas"/>
              </a:rPr>
              <a:t>WHERE</a:t>
            </a:r>
            <a:r>
              <a:rPr lang="en" sz="2300" b="1">
                <a:solidFill>
                  <a:schemeClr val="dk1"/>
                </a:solidFill>
                <a:latin typeface="Consolas"/>
                <a:ea typeface="Consolas"/>
                <a:cs typeface="Consolas"/>
                <a:sym typeface="Consolas"/>
              </a:rPr>
              <a:t> blkid = </a:t>
            </a:r>
            <a:r>
              <a:rPr lang="en" sz="2300" b="1">
                <a:solidFill>
                  <a:srgbClr val="B45F06"/>
                </a:solidFill>
                <a:latin typeface="Consolas"/>
                <a:ea typeface="Consolas"/>
                <a:cs typeface="Consolas"/>
                <a:sym typeface="Consolas"/>
              </a:rPr>
              <a:t>'360610001001001'</a:t>
            </a:r>
            <a:r>
              <a:rPr lang="en" sz="2300" b="1">
                <a:solidFill>
                  <a:schemeClr val="dk1"/>
                </a:solidFill>
                <a:latin typeface="Consolas"/>
                <a:ea typeface="Consolas"/>
                <a:cs typeface="Consolas"/>
                <a:sym typeface="Consolas"/>
              </a:rPr>
              <a:t>;</a:t>
            </a:r>
            <a:endParaRPr sz="2300" b="1">
              <a:solidFill>
                <a:schemeClr val="dk1"/>
              </a:solidFill>
              <a:latin typeface="Consolas"/>
              <a:ea typeface="Consolas"/>
              <a:cs typeface="Consolas"/>
              <a:sym typeface="Consolas"/>
            </a:endParaRPr>
          </a:p>
        </p:txBody>
      </p:sp>
      <p:sp>
        <p:nvSpPr>
          <p:cNvPr id="1840" name="Google Shape;1840;p232"/>
          <p:cNvSpPr txBox="1">
            <a:spLocks noGrp="1"/>
          </p:cNvSpPr>
          <p:nvPr>
            <p:ph type="title"/>
          </p:nvPr>
        </p:nvSpPr>
        <p:spPr>
          <a:xfrm>
            <a:off x="311700" y="597425"/>
            <a:ext cx="8520600" cy="81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would a </a:t>
            </a:r>
            <a:r>
              <a:rPr lang="en">
                <a:solidFill>
                  <a:srgbClr val="990000"/>
                </a:solidFill>
              </a:rPr>
              <a:t>500 meter</a:t>
            </a:r>
            <a:r>
              <a:rPr lang="en"/>
              <a:t> marine traffic zone </a:t>
            </a:r>
            <a:br>
              <a:rPr lang="en"/>
            </a:br>
            <a:r>
              <a:rPr lang="en"/>
              <a:t>around </a:t>
            </a:r>
            <a:r>
              <a:rPr lang="en">
                <a:solidFill>
                  <a:srgbClr val="990000"/>
                </a:solidFill>
              </a:rPr>
              <a:t>Liberty Island</a:t>
            </a:r>
            <a:r>
              <a:rPr lang="en"/>
              <a:t> look like?”</a:t>
            </a:r>
            <a:endParaRPr/>
          </a:p>
        </p:txBody>
      </p:sp>
      <p:sp>
        <p:nvSpPr>
          <p:cNvPr id="1841" name="Google Shape;1841;p23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233"/>
          <p:cNvSpPr txBox="1">
            <a:spLocks noGrp="1"/>
          </p:cNvSpPr>
          <p:nvPr>
            <p:ph type="title"/>
          </p:nvPr>
        </p:nvSpPr>
        <p:spPr>
          <a:xfrm>
            <a:off x="311700" y="597425"/>
            <a:ext cx="8520600" cy="81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would a </a:t>
            </a:r>
            <a:r>
              <a:rPr lang="en">
                <a:solidFill>
                  <a:srgbClr val="990000"/>
                </a:solidFill>
              </a:rPr>
              <a:t>negative 50 meter</a:t>
            </a:r>
            <a:r>
              <a:rPr lang="en"/>
              <a:t> marine traffic zone </a:t>
            </a:r>
            <a:br>
              <a:rPr lang="en"/>
            </a:br>
            <a:r>
              <a:rPr lang="en"/>
              <a:t>around </a:t>
            </a:r>
            <a:r>
              <a:rPr lang="en">
                <a:solidFill>
                  <a:srgbClr val="990000"/>
                </a:solidFill>
              </a:rPr>
              <a:t>Liberty Island</a:t>
            </a:r>
            <a:r>
              <a:rPr lang="en"/>
              <a:t> look like?”</a:t>
            </a:r>
            <a:endParaRPr/>
          </a:p>
        </p:txBody>
      </p:sp>
      <p:pic>
        <p:nvPicPr>
          <p:cNvPr id="1847" name="Google Shape;1847;p233"/>
          <p:cNvPicPr preferRelativeResize="0"/>
          <p:nvPr/>
        </p:nvPicPr>
        <p:blipFill>
          <a:blip r:embed="rId3">
            <a:alphaModFix/>
          </a:blip>
          <a:stretch>
            <a:fillRect/>
          </a:stretch>
        </p:blipFill>
        <p:spPr>
          <a:xfrm>
            <a:off x="3640813" y="2113450"/>
            <a:ext cx="1862375" cy="1671550"/>
          </a:xfrm>
          <a:prstGeom prst="rect">
            <a:avLst/>
          </a:prstGeom>
          <a:noFill/>
          <a:ln>
            <a:noFill/>
          </a:ln>
        </p:spPr>
      </p:pic>
      <p:sp>
        <p:nvSpPr>
          <p:cNvPr id="1848" name="Google Shape;1848;p23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234"/>
          <p:cNvSpPr txBox="1">
            <a:spLocks noGrp="1"/>
          </p:cNvSpPr>
          <p:nvPr>
            <p:ph type="title"/>
          </p:nvPr>
        </p:nvSpPr>
        <p:spPr>
          <a:xfrm>
            <a:off x="2614200" y="833250"/>
            <a:ext cx="36108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ST_Intersection(A, B)</a:t>
            </a:r>
            <a:endParaRPr/>
          </a:p>
        </p:txBody>
      </p:sp>
      <p:pic>
        <p:nvPicPr>
          <p:cNvPr id="1854" name="Google Shape;1854;p234"/>
          <p:cNvPicPr preferRelativeResize="0"/>
          <p:nvPr/>
        </p:nvPicPr>
        <p:blipFill>
          <a:blip r:embed="rId3">
            <a:alphaModFix/>
          </a:blip>
          <a:stretch>
            <a:fillRect/>
          </a:stretch>
        </p:blipFill>
        <p:spPr>
          <a:xfrm>
            <a:off x="1033463" y="1632500"/>
            <a:ext cx="7077075" cy="2867025"/>
          </a:xfrm>
          <a:prstGeom prst="rect">
            <a:avLst/>
          </a:prstGeom>
          <a:noFill/>
          <a:ln>
            <a:noFill/>
          </a:ln>
        </p:spPr>
      </p:pic>
      <p:sp>
        <p:nvSpPr>
          <p:cNvPr id="1855" name="Google Shape;1855;p23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geometry_columns</a:t>
            </a:r>
            <a:endParaRPr/>
          </a:p>
        </p:txBody>
      </p:sp>
      <p:sp>
        <p:nvSpPr>
          <p:cNvPr id="684" name="Google Shape;684;p85"/>
          <p:cNvSpPr txBox="1"/>
          <p:nvPr/>
        </p:nvSpPr>
        <p:spPr>
          <a:xfrm>
            <a:off x="369250" y="1336225"/>
            <a:ext cx="7372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0000FF"/>
                </a:solidFill>
                <a:latin typeface="Consolas"/>
                <a:ea typeface="Consolas"/>
                <a:cs typeface="Consolas"/>
                <a:sym typeface="Consolas"/>
              </a:rPr>
              <a:t>SELECT</a:t>
            </a:r>
            <a:r>
              <a:rPr lang="en" sz="3000" b="1">
                <a:latin typeface="Consolas"/>
                <a:ea typeface="Consolas"/>
                <a:cs typeface="Consolas"/>
                <a:sym typeface="Consolas"/>
              </a:rPr>
              <a:t> * </a:t>
            </a:r>
            <a:br>
              <a:rPr lang="en" sz="3000" b="1">
                <a:latin typeface="Consolas"/>
                <a:ea typeface="Consolas"/>
                <a:cs typeface="Consolas"/>
                <a:sym typeface="Consolas"/>
              </a:rPr>
            </a:br>
            <a:r>
              <a:rPr lang="en" sz="3000" b="1">
                <a:solidFill>
                  <a:srgbClr val="0000FF"/>
                </a:solidFill>
                <a:latin typeface="Consolas"/>
                <a:ea typeface="Consolas"/>
                <a:cs typeface="Consolas"/>
                <a:sym typeface="Consolas"/>
              </a:rPr>
              <a:t>FROM </a:t>
            </a:r>
            <a:r>
              <a:rPr lang="en" sz="3000" b="1">
                <a:latin typeface="Consolas"/>
                <a:ea typeface="Consolas"/>
                <a:cs typeface="Consolas"/>
                <a:sym typeface="Consolas"/>
              </a:rPr>
              <a:t>geometry_columns</a:t>
            </a:r>
            <a:endParaRPr sz="3000" b="1">
              <a:latin typeface="Consolas"/>
              <a:ea typeface="Consolas"/>
              <a:cs typeface="Consolas"/>
              <a:sym typeface="Consolas"/>
            </a:endParaRPr>
          </a:p>
        </p:txBody>
      </p:sp>
      <p:sp>
        <p:nvSpPr>
          <p:cNvPr id="685" name="Google Shape;685;p8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235"/>
          <p:cNvSpPr txBox="1"/>
          <p:nvPr/>
        </p:nvSpPr>
        <p:spPr>
          <a:xfrm>
            <a:off x="452275" y="1500425"/>
            <a:ext cx="7890000" cy="230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0000FF"/>
                </a:solidFill>
                <a:latin typeface="Consolas"/>
                <a:ea typeface="Consolas"/>
                <a:cs typeface="Consolas"/>
                <a:sym typeface="Consolas"/>
              </a:rPr>
              <a:t>SELECT</a:t>
            </a:r>
            <a:r>
              <a:rPr lang="en" sz="2300" b="1">
                <a:solidFill>
                  <a:schemeClr val="dk1"/>
                </a:solidFill>
                <a:latin typeface="Consolas"/>
                <a:ea typeface="Consolas"/>
                <a:cs typeface="Consolas"/>
                <a:sym typeface="Consolas"/>
              </a:rPr>
              <a:t> </a:t>
            </a:r>
            <a:r>
              <a:rPr lang="en" sz="2300" b="1">
                <a:solidFill>
                  <a:srgbClr val="006E1D"/>
                </a:solidFill>
                <a:latin typeface="Consolas"/>
                <a:ea typeface="Consolas"/>
                <a:cs typeface="Consolas"/>
                <a:sym typeface="Consolas"/>
              </a:rPr>
              <a:t>ST_AsText(ST_Intersection(</a:t>
            </a:r>
            <a:endParaRPr sz="2300" b="1">
              <a:solidFill>
                <a:srgbClr val="006E1D"/>
              </a:solidFill>
              <a:latin typeface="Consolas"/>
              <a:ea typeface="Consolas"/>
              <a:cs typeface="Consolas"/>
              <a:sym typeface="Consolas"/>
            </a:endParaRPr>
          </a:p>
          <a:p>
            <a:pPr marL="0" lvl="0" indent="0" algn="l" rtl="0">
              <a:spcBef>
                <a:spcPts val="0"/>
              </a:spcBef>
              <a:spcAft>
                <a:spcPts val="0"/>
              </a:spcAft>
              <a:buNone/>
            </a:pPr>
            <a:r>
              <a:rPr lang="en" sz="2300" b="1">
                <a:solidFill>
                  <a:schemeClr val="dk1"/>
                </a:solidFill>
                <a:latin typeface="Consolas"/>
                <a:ea typeface="Consolas"/>
                <a:cs typeface="Consolas"/>
                <a:sym typeface="Consolas"/>
              </a:rPr>
              <a:t>  </a:t>
            </a:r>
            <a:r>
              <a:rPr lang="en" sz="2300" b="1">
                <a:solidFill>
                  <a:srgbClr val="006E1D"/>
                </a:solidFill>
                <a:latin typeface="Consolas"/>
                <a:ea typeface="Consolas"/>
                <a:cs typeface="Consolas"/>
                <a:sym typeface="Consolas"/>
              </a:rPr>
              <a:t>ST_Buffer(</a:t>
            </a:r>
            <a:r>
              <a:rPr lang="en" sz="2300" b="1">
                <a:solidFill>
                  <a:srgbClr val="B45F06"/>
                </a:solidFill>
                <a:latin typeface="Consolas"/>
                <a:ea typeface="Consolas"/>
                <a:cs typeface="Consolas"/>
                <a:sym typeface="Consolas"/>
              </a:rPr>
              <a:t>'POINT(0 0)'</a:t>
            </a:r>
            <a:r>
              <a:rPr lang="en" sz="2300" b="1">
                <a:solidFill>
                  <a:schemeClr val="dk1"/>
                </a:solidFill>
                <a:latin typeface="Consolas"/>
                <a:ea typeface="Consolas"/>
                <a:cs typeface="Consolas"/>
                <a:sym typeface="Consolas"/>
              </a:rPr>
              <a:t>, </a:t>
            </a:r>
            <a:r>
              <a:rPr lang="en" sz="2300" b="1">
                <a:solidFill>
                  <a:srgbClr val="B45F06"/>
                </a:solidFill>
                <a:latin typeface="Consolas"/>
                <a:ea typeface="Consolas"/>
                <a:cs typeface="Consolas"/>
                <a:sym typeface="Consolas"/>
              </a:rPr>
              <a:t>2</a:t>
            </a:r>
            <a:r>
              <a:rPr lang="en" sz="2300" b="1">
                <a:solidFill>
                  <a:srgbClr val="006E1D"/>
                </a:solidFill>
                <a:latin typeface="Consolas"/>
                <a:ea typeface="Consolas"/>
                <a:cs typeface="Consolas"/>
                <a:sym typeface="Consolas"/>
              </a:rPr>
              <a:t>)</a:t>
            </a:r>
            <a:r>
              <a:rPr lang="en" sz="2300" b="1">
                <a:solidFill>
                  <a:schemeClr val="dk1"/>
                </a:solidFill>
                <a:latin typeface="Consolas"/>
                <a:ea typeface="Consolas"/>
                <a:cs typeface="Consolas"/>
                <a:sym typeface="Consolas"/>
              </a:rPr>
              <a:t>,</a:t>
            </a:r>
            <a:endParaRPr sz="2300" b="1">
              <a:solidFill>
                <a:schemeClr val="dk1"/>
              </a:solidFill>
              <a:latin typeface="Consolas"/>
              <a:ea typeface="Consolas"/>
              <a:cs typeface="Consolas"/>
              <a:sym typeface="Consolas"/>
            </a:endParaRPr>
          </a:p>
          <a:p>
            <a:pPr marL="0" lvl="0" indent="0" algn="l" rtl="0">
              <a:spcBef>
                <a:spcPts val="0"/>
              </a:spcBef>
              <a:spcAft>
                <a:spcPts val="0"/>
              </a:spcAft>
              <a:buNone/>
            </a:pPr>
            <a:r>
              <a:rPr lang="en" sz="2300" b="1">
                <a:solidFill>
                  <a:schemeClr val="dk1"/>
                </a:solidFill>
                <a:latin typeface="Consolas"/>
                <a:ea typeface="Consolas"/>
                <a:cs typeface="Consolas"/>
                <a:sym typeface="Consolas"/>
              </a:rPr>
              <a:t>  </a:t>
            </a:r>
            <a:r>
              <a:rPr lang="en" sz="2300" b="1">
                <a:solidFill>
                  <a:srgbClr val="006E1D"/>
                </a:solidFill>
                <a:latin typeface="Consolas"/>
                <a:ea typeface="Consolas"/>
                <a:cs typeface="Consolas"/>
                <a:sym typeface="Consolas"/>
              </a:rPr>
              <a:t>ST_Buffer(</a:t>
            </a:r>
            <a:r>
              <a:rPr lang="en" sz="2300" b="1">
                <a:solidFill>
                  <a:srgbClr val="B45F06"/>
                </a:solidFill>
                <a:latin typeface="Consolas"/>
                <a:ea typeface="Consolas"/>
                <a:cs typeface="Consolas"/>
                <a:sym typeface="Consolas"/>
              </a:rPr>
              <a:t>'POINT(3 0)'</a:t>
            </a:r>
            <a:r>
              <a:rPr lang="en" sz="2300" b="1">
                <a:solidFill>
                  <a:schemeClr val="dk1"/>
                </a:solidFill>
                <a:latin typeface="Consolas"/>
                <a:ea typeface="Consolas"/>
                <a:cs typeface="Consolas"/>
                <a:sym typeface="Consolas"/>
              </a:rPr>
              <a:t>, </a:t>
            </a:r>
            <a:r>
              <a:rPr lang="en" sz="2300" b="1">
                <a:solidFill>
                  <a:srgbClr val="B45F06"/>
                </a:solidFill>
                <a:latin typeface="Consolas"/>
                <a:ea typeface="Consolas"/>
                <a:cs typeface="Consolas"/>
                <a:sym typeface="Consolas"/>
              </a:rPr>
              <a:t>2</a:t>
            </a:r>
            <a:r>
              <a:rPr lang="en" sz="2300" b="1">
                <a:solidFill>
                  <a:srgbClr val="006E1D"/>
                </a:solidFill>
                <a:latin typeface="Consolas"/>
                <a:ea typeface="Consolas"/>
                <a:cs typeface="Consolas"/>
                <a:sym typeface="Consolas"/>
              </a:rPr>
              <a:t>)</a:t>
            </a:r>
            <a:endParaRPr sz="2300" b="1">
              <a:solidFill>
                <a:srgbClr val="006E1D"/>
              </a:solidFill>
              <a:latin typeface="Consolas"/>
              <a:ea typeface="Consolas"/>
              <a:cs typeface="Consolas"/>
              <a:sym typeface="Consolas"/>
            </a:endParaRPr>
          </a:p>
          <a:p>
            <a:pPr marL="0" lvl="0" indent="0" algn="l" rtl="0">
              <a:spcBef>
                <a:spcPts val="0"/>
              </a:spcBef>
              <a:spcAft>
                <a:spcPts val="0"/>
              </a:spcAft>
              <a:buNone/>
            </a:pPr>
            <a:r>
              <a:rPr lang="en" sz="2300" b="1">
                <a:solidFill>
                  <a:srgbClr val="006E1D"/>
                </a:solidFill>
                <a:latin typeface="Consolas"/>
                <a:ea typeface="Consolas"/>
                <a:cs typeface="Consolas"/>
                <a:sym typeface="Consolas"/>
              </a:rPr>
              <a:t>))</a:t>
            </a:r>
            <a:r>
              <a:rPr lang="en" sz="2300" b="1">
                <a:solidFill>
                  <a:schemeClr val="dk1"/>
                </a:solidFill>
                <a:latin typeface="Consolas"/>
                <a:ea typeface="Consolas"/>
                <a:cs typeface="Consolas"/>
                <a:sym typeface="Consolas"/>
              </a:rPr>
              <a:t>;</a:t>
            </a:r>
            <a:endParaRPr sz="2300" b="1">
              <a:solidFill>
                <a:schemeClr val="dk1"/>
              </a:solidFill>
              <a:latin typeface="Consolas"/>
              <a:ea typeface="Consolas"/>
              <a:cs typeface="Consolas"/>
              <a:sym typeface="Consolas"/>
            </a:endParaRPr>
          </a:p>
          <a:p>
            <a:pPr marL="0" lvl="0" indent="0" algn="l" rtl="0">
              <a:spcBef>
                <a:spcPts val="0"/>
              </a:spcBef>
              <a:spcAft>
                <a:spcPts val="0"/>
              </a:spcAft>
              <a:buNone/>
            </a:pPr>
            <a:endParaRPr sz="2300" b="1">
              <a:solidFill>
                <a:schemeClr val="dk1"/>
              </a:solidFill>
              <a:latin typeface="Consolas"/>
              <a:ea typeface="Consolas"/>
              <a:cs typeface="Consolas"/>
              <a:sym typeface="Consolas"/>
            </a:endParaRPr>
          </a:p>
          <a:p>
            <a:pPr marL="0" lvl="0" indent="0" algn="l" rtl="0">
              <a:spcBef>
                <a:spcPts val="0"/>
              </a:spcBef>
              <a:spcAft>
                <a:spcPts val="0"/>
              </a:spcAft>
              <a:buNone/>
            </a:pPr>
            <a:endParaRPr sz="2300" b="1">
              <a:solidFill>
                <a:schemeClr val="dk1"/>
              </a:solidFill>
              <a:latin typeface="Consolas"/>
              <a:ea typeface="Consolas"/>
              <a:cs typeface="Consolas"/>
              <a:sym typeface="Consolas"/>
            </a:endParaRPr>
          </a:p>
        </p:txBody>
      </p:sp>
      <p:sp>
        <p:nvSpPr>
          <p:cNvPr id="1861" name="Google Shape;1861;p235"/>
          <p:cNvSpPr txBox="1">
            <a:spLocks noGrp="1"/>
          </p:cNvSpPr>
          <p:nvPr>
            <p:ph type="title"/>
          </p:nvPr>
        </p:nvSpPr>
        <p:spPr>
          <a:xfrm>
            <a:off x="311700" y="597425"/>
            <a:ext cx="8520600" cy="81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the area these two circles have in common?”</a:t>
            </a:r>
            <a:endParaRPr/>
          </a:p>
        </p:txBody>
      </p:sp>
      <p:pic>
        <p:nvPicPr>
          <p:cNvPr id="1862" name="Google Shape;1862;p235"/>
          <p:cNvPicPr preferRelativeResize="0"/>
          <p:nvPr/>
        </p:nvPicPr>
        <p:blipFill rotWithShape="1">
          <a:blip r:embed="rId3">
            <a:alphaModFix/>
          </a:blip>
          <a:srcRect r="37288"/>
          <a:stretch/>
        </p:blipFill>
        <p:spPr>
          <a:xfrm>
            <a:off x="5613074" y="2824125"/>
            <a:ext cx="3140100" cy="2028500"/>
          </a:xfrm>
          <a:prstGeom prst="rect">
            <a:avLst/>
          </a:prstGeom>
          <a:noFill/>
          <a:ln>
            <a:noFill/>
          </a:ln>
        </p:spPr>
      </p:pic>
      <p:sp>
        <p:nvSpPr>
          <p:cNvPr id="1863" name="Google Shape;1863;p23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236"/>
          <p:cNvSpPr txBox="1"/>
          <p:nvPr/>
        </p:nvSpPr>
        <p:spPr>
          <a:xfrm>
            <a:off x="380725" y="1022500"/>
            <a:ext cx="49695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Consolas"/>
                <a:ea typeface="Consolas"/>
                <a:cs typeface="Consolas"/>
                <a:sym typeface="Consolas"/>
              </a:rPr>
              <a:t>POLYGON((</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2 0,</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1.96157056080646 -0.390180644032256,</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1.84775906502257 -0.765366864730179,</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1.66293922460509 -1.1111404660392,</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1.5 -1.30968248567708,</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1.33706077539491 -1.11114046603921,</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1.15224093497743 -0.765366864730185,</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1.03842943919354 -0.390180644032262,</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1 -6.46217829773035e-15,</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1.03842943919354 0.39018064403225,</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1.15224093497742 0.765366864730173,</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1.33706077539491 1.1111404660392,</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1.5 1.30968248567708,</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1.66293922460509 1.11114046603921,</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1.84775906502257 0.765366864730184,</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1.96157056080646 0.390180644032261,</a:t>
            </a:r>
            <a:endParaRPr b="1">
              <a:solidFill>
                <a:schemeClr val="dk2"/>
              </a:solidFill>
              <a:latin typeface="Consolas"/>
              <a:ea typeface="Consolas"/>
              <a:cs typeface="Consolas"/>
              <a:sym typeface="Consolas"/>
            </a:endParaRPr>
          </a:p>
          <a:p>
            <a:pPr marL="0" lvl="0" indent="0" algn="l" rtl="0">
              <a:spcBef>
                <a:spcPts val="0"/>
              </a:spcBef>
              <a:spcAft>
                <a:spcPts val="0"/>
              </a:spcAft>
              <a:buNone/>
            </a:pPr>
            <a:r>
              <a:rPr lang="en" b="1">
                <a:solidFill>
                  <a:schemeClr val="dk2"/>
                </a:solidFill>
                <a:latin typeface="Consolas"/>
                <a:ea typeface="Consolas"/>
                <a:cs typeface="Consolas"/>
                <a:sym typeface="Consolas"/>
              </a:rPr>
              <a:t> 2 0))</a:t>
            </a:r>
            <a:endParaRPr b="1">
              <a:solidFill>
                <a:schemeClr val="dk2"/>
              </a:solidFill>
              <a:latin typeface="Consolas"/>
              <a:ea typeface="Consolas"/>
              <a:cs typeface="Consolas"/>
              <a:sym typeface="Consolas"/>
            </a:endParaRPr>
          </a:p>
        </p:txBody>
      </p:sp>
      <p:sp>
        <p:nvSpPr>
          <p:cNvPr id="1869" name="Google Shape;1869;p236"/>
          <p:cNvSpPr txBox="1">
            <a:spLocks noGrp="1"/>
          </p:cNvSpPr>
          <p:nvPr>
            <p:ph type="title"/>
          </p:nvPr>
        </p:nvSpPr>
        <p:spPr>
          <a:xfrm>
            <a:off x="311700" y="597425"/>
            <a:ext cx="8520600" cy="81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the area these two circles have in common?”</a:t>
            </a:r>
            <a:endParaRPr/>
          </a:p>
        </p:txBody>
      </p:sp>
      <p:pic>
        <p:nvPicPr>
          <p:cNvPr id="1870" name="Google Shape;1870;p236"/>
          <p:cNvPicPr preferRelativeResize="0"/>
          <p:nvPr/>
        </p:nvPicPr>
        <p:blipFill rotWithShape="1">
          <a:blip r:embed="rId3">
            <a:alphaModFix/>
          </a:blip>
          <a:srcRect l="59664"/>
          <a:stretch/>
        </p:blipFill>
        <p:spPr>
          <a:xfrm>
            <a:off x="6126448" y="2777088"/>
            <a:ext cx="2113374" cy="2122575"/>
          </a:xfrm>
          <a:prstGeom prst="rect">
            <a:avLst/>
          </a:prstGeom>
          <a:noFill/>
          <a:ln>
            <a:noFill/>
          </a:ln>
        </p:spPr>
      </p:pic>
      <p:sp>
        <p:nvSpPr>
          <p:cNvPr id="1871" name="Google Shape;1871;p23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37"/>
          <p:cNvSpPr txBox="1">
            <a:spLocks noGrp="1"/>
          </p:cNvSpPr>
          <p:nvPr>
            <p:ph type="title"/>
          </p:nvPr>
        </p:nvSpPr>
        <p:spPr>
          <a:xfrm>
            <a:off x="2614200" y="833250"/>
            <a:ext cx="36108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ST_Union(A, B)</a:t>
            </a:r>
            <a:endParaRPr/>
          </a:p>
        </p:txBody>
      </p:sp>
      <p:pic>
        <p:nvPicPr>
          <p:cNvPr id="1877" name="Google Shape;1877;p237"/>
          <p:cNvPicPr preferRelativeResize="0"/>
          <p:nvPr/>
        </p:nvPicPr>
        <p:blipFill>
          <a:blip r:embed="rId3">
            <a:alphaModFix/>
          </a:blip>
          <a:stretch>
            <a:fillRect/>
          </a:stretch>
        </p:blipFill>
        <p:spPr>
          <a:xfrm>
            <a:off x="473763" y="1835725"/>
            <a:ext cx="8196474" cy="2373600"/>
          </a:xfrm>
          <a:prstGeom prst="rect">
            <a:avLst/>
          </a:prstGeom>
          <a:noFill/>
          <a:ln>
            <a:noFill/>
          </a:ln>
        </p:spPr>
      </p:pic>
      <p:sp>
        <p:nvSpPr>
          <p:cNvPr id="1878" name="Google Shape;1878;p23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38"/>
          <p:cNvSpPr txBox="1">
            <a:spLocks noGrp="1"/>
          </p:cNvSpPr>
          <p:nvPr>
            <p:ph type="title"/>
          </p:nvPr>
        </p:nvSpPr>
        <p:spPr>
          <a:xfrm>
            <a:off x="311700" y="597425"/>
            <a:ext cx="336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Terminology</a:t>
            </a:r>
            <a:endParaRPr/>
          </a:p>
        </p:txBody>
      </p:sp>
      <p:sp>
        <p:nvSpPr>
          <p:cNvPr id="1884" name="Google Shape;1884;p238"/>
          <p:cNvSpPr txBox="1">
            <a:spLocks noGrp="1"/>
          </p:cNvSpPr>
          <p:nvPr>
            <p:ph type="body" idx="1"/>
          </p:nvPr>
        </p:nvSpPr>
        <p:spPr>
          <a:xfrm>
            <a:off x="311700" y="1152475"/>
            <a:ext cx="39873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
              <a:t>Esri “dissolve” == PostGIS “union”</a:t>
            </a:r>
            <a:endParaRPr/>
          </a:p>
          <a:p>
            <a:pPr marL="914400" lvl="1" indent="-349250" algn="l" rtl="0">
              <a:spcBef>
                <a:spcPts val="0"/>
              </a:spcBef>
              <a:spcAft>
                <a:spcPts val="0"/>
              </a:spcAft>
              <a:buSzPts val="1900"/>
              <a:buChar char="○"/>
            </a:pPr>
            <a:r>
              <a:rPr lang="en"/>
              <a:t>Melt together small things into larger things.</a:t>
            </a:r>
            <a:endParaRPr/>
          </a:p>
          <a:p>
            <a:pPr marL="457200" lvl="0" indent="-374650" algn="l" rtl="0">
              <a:spcBef>
                <a:spcPts val="0"/>
              </a:spcBef>
              <a:spcAft>
                <a:spcPts val="0"/>
              </a:spcAft>
              <a:buSzPts val="2300"/>
              <a:buChar char="●"/>
            </a:pPr>
            <a:r>
              <a:rPr lang="en"/>
              <a:t>Esri “union” == PostGIS “overlay”</a:t>
            </a:r>
            <a:endParaRPr/>
          </a:p>
          <a:p>
            <a:pPr marL="914400" lvl="1" indent="-349250" algn="l" rtl="0">
              <a:spcBef>
                <a:spcPts val="0"/>
              </a:spcBef>
              <a:spcAft>
                <a:spcPts val="0"/>
              </a:spcAft>
              <a:buSzPts val="1900"/>
              <a:buChar char="○"/>
            </a:pPr>
            <a:r>
              <a:rPr lang="en"/>
              <a:t>Cookie cut larger things into smaller things.</a:t>
            </a:r>
            <a:endParaRPr/>
          </a:p>
        </p:txBody>
      </p:sp>
      <p:sp>
        <p:nvSpPr>
          <p:cNvPr id="1885" name="Google Shape;1885;p238"/>
          <p:cNvSpPr txBox="1">
            <a:spLocks noGrp="1"/>
          </p:cNvSpPr>
          <p:nvPr>
            <p:ph type="title"/>
          </p:nvPr>
        </p:nvSpPr>
        <p:spPr>
          <a:xfrm>
            <a:off x="4493650" y="597425"/>
            <a:ext cx="336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Forms</a:t>
            </a:r>
            <a:endParaRPr/>
          </a:p>
        </p:txBody>
      </p:sp>
      <p:sp>
        <p:nvSpPr>
          <p:cNvPr id="1886" name="Google Shape;1886;p238"/>
          <p:cNvSpPr txBox="1">
            <a:spLocks noGrp="1"/>
          </p:cNvSpPr>
          <p:nvPr>
            <p:ph type="body" idx="1"/>
          </p:nvPr>
        </p:nvSpPr>
        <p:spPr>
          <a:xfrm>
            <a:off x="4493650" y="1152475"/>
            <a:ext cx="39873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
                <a:solidFill>
                  <a:srgbClr val="006E1D"/>
                </a:solidFill>
              </a:rPr>
              <a:t>ST_Union(</a:t>
            </a:r>
            <a:r>
              <a:rPr lang="en"/>
              <a:t>geom1, geom2</a:t>
            </a:r>
            <a:r>
              <a:rPr lang="en">
                <a:solidFill>
                  <a:srgbClr val="006E1D"/>
                </a:solidFill>
              </a:rPr>
              <a:t>)</a:t>
            </a:r>
            <a:endParaRPr>
              <a:solidFill>
                <a:srgbClr val="006E1D"/>
              </a:solidFill>
            </a:endParaRPr>
          </a:p>
          <a:p>
            <a:pPr marL="914400" lvl="1" indent="-349250" algn="l" rtl="0">
              <a:spcBef>
                <a:spcPts val="0"/>
              </a:spcBef>
              <a:spcAft>
                <a:spcPts val="0"/>
              </a:spcAft>
              <a:buSzPts val="1900"/>
              <a:buChar char="○"/>
            </a:pPr>
            <a:r>
              <a:rPr lang="en"/>
              <a:t>Melt together two geometries.</a:t>
            </a:r>
            <a:endParaRPr/>
          </a:p>
          <a:p>
            <a:pPr marL="457200" lvl="0" indent="-374650" algn="l" rtl="0">
              <a:spcBef>
                <a:spcPts val="0"/>
              </a:spcBef>
              <a:spcAft>
                <a:spcPts val="0"/>
              </a:spcAft>
              <a:buSzPts val="2300"/>
              <a:buChar char="●"/>
            </a:pPr>
            <a:r>
              <a:rPr lang="en">
                <a:solidFill>
                  <a:srgbClr val="006E1D"/>
                </a:solidFill>
              </a:rPr>
              <a:t>ST_Union(</a:t>
            </a:r>
            <a:r>
              <a:rPr lang="en"/>
              <a:t>geometry[]</a:t>
            </a:r>
            <a:r>
              <a:rPr lang="en">
                <a:solidFill>
                  <a:srgbClr val="006E1D"/>
                </a:solidFill>
              </a:rPr>
              <a:t>)</a:t>
            </a:r>
            <a:endParaRPr>
              <a:solidFill>
                <a:srgbClr val="006E1D"/>
              </a:solidFill>
            </a:endParaRPr>
          </a:p>
          <a:p>
            <a:pPr marL="914400" lvl="1" indent="-349250" algn="l" rtl="0">
              <a:spcBef>
                <a:spcPts val="0"/>
              </a:spcBef>
              <a:spcAft>
                <a:spcPts val="0"/>
              </a:spcAft>
              <a:buSzPts val="1900"/>
              <a:buChar char="○"/>
            </a:pPr>
            <a:r>
              <a:rPr lang="en"/>
              <a:t>Melt together a set of geometries. “Aggregate” function like </a:t>
            </a:r>
            <a:r>
              <a:rPr lang="en">
                <a:solidFill>
                  <a:srgbClr val="006E1D"/>
                </a:solidFill>
              </a:rPr>
              <a:t>Sum()</a:t>
            </a:r>
            <a:r>
              <a:rPr lang="en"/>
              <a:t> or </a:t>
            </a:r>
            <a:r>
              <a:rPr lang="en">
                <a:solidFill>
                  <a:srgbClr val="006E1D"/>
                </a:solidFill>
              </a:rPr>
              <a:t>Average()</a:t>
            </a:r>
            <a:r>
              <a:rPr lang="en"/>
              <a:t>. Use with </a:t>
            </a:r>
            <a:r>
              <a:rPr lang="en">
                <a:solidFill>
                  <a:srgbClr val="0000FF"/>
                </a:solidFill>
              </a:rPr>
              <a:t>GROUP BY</a:t>
            </a:r>
            <a:r>
              <a:rPr lang="en"/>
              <a:t>.</a:t>
            </a:r>
            <a:endParaRPr/>
          </a:p>
        </p:txBody>
      </p:sp>
      <p:sp>
        <p:nvSpPr>
          <p:cNvPr id="1887" name="Google Shape;1887;p23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23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would you make a county map from </a:t>
            </a:r>
            <a:br>
              <a:rPr lang="en"/>
            </a:br>
            <a:r>
              <a:rPr lang="en"/>
              <a:t>census blocks?”</a:t>
            </a:r>
            <a:endParaRPr/>
          </a:p>
        </p:txBody>
      </p:sp>
      <p:pic>
        <p:nvPicPr>
          <p:cNvPr id="1893" name="Google Shape;1893;p239"/>
          <p:cNvPicPr preferRelativeResize="0"/>
          <p:nvPr/>
        </p:nvPicPr>
        <p:blipFill>
          <a:blip r:embed="rId3">
            <a:alphaModFix/>
          </a:blip>
          <a:stretch>
            <a:fillRect/>
          </a:stretch>
        </p:blipFill>
        <p:spPr>
          <a:xfrm>
            <a:off x="435400" y="1322525"/>
            <a:ext cx="3820975" cy="3820975"/>
          </a:xfrm>
          <a:prstGeom prst="rect">
            <a:avLst/>
          </a:prstGeom>
          <a:noFill/>
          <a:ln>
            <a:noFill/>
          </a:ln>
        </p:spPr>
      </p:pic>
      <p:pic>
        <p:nvPicPr>
          <p:cNvPr id="1894" name="Google Shape;1894;p239"/>
          <p:cNvPicPr preferRelativeResize="0"/>
          <p:nvPr/>
        </p:nvPicPr>
        <p:blipFill>
          <a:blip r:embed="rId4">
            <a:alphaModFix/>
          </a:blip>
          <a:stretch>
            <a:fillRect/>
          </a:stretch>
        </p:blipFill>
        <p:spPr>
          <a:xfrm>
            <a:off x="4472025" y="1322525"/>
            <a:ext cx="3820975" cy="3820975"/>
          </a:xfrm>
          <a:prstGeom prst="rect">
            <a:avLst/>
          </a:prstGeom>
          <a:noFill/>
          <a:ln>
            <a:noFill/>
          </a:ln>
        </p:spPr>
      </p:pic>
      <p:sp>
        <p:nvSpPr>
          <p:cNvPr id="1895" name="Google Shape;1895;p23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240"/>
          <p:cNvSpPr txBox="1">
            <a:spLocks noGrp="1"/>
          </p:cNvSpPr>
          <p:nvPr>
            <p:ph type="body" idx="1"/>
          </p:nvPr>
        </p:nvSpPr>
        <p:spPr>
          <a:xfrm>
            <a:off x="311700" y="1112975"/>
            <a:ext cx="8520600" cy="368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US Census Block IDs encode the </a:t>
            </a:r>
            <a:r>
              <a:rPr lang="en" b="1" i="1">
                <a:solidFill>
                  <a:schemeClr val="dk1"/>
                </a:solidFill>
              </a:rPr>
              <a:t>geographic hierarchy</a:t>
            </a:r>
            <a:r>
              <a:rPr lang="en">
                <a:solidFill>
                  <a:schemeClr val="dk1"/>
                </a:solidFill>
              </a:rPr>
              <a:t> used by the census.</a:t>
            </a:r>
            <a:endParaRPr>
              <a:solidFill>
                <a:schemeClr val="dk1"/>
              </a:solidFill>
            </a:endParaRPr>
          </a:p>
          <a:p>
            <a:pPr marL="0" lvl="0" indent="0" algn="l" rtl="0">
              <a:lnSpc>
                <a:spcPct val="100000"/>
              </a:lnSpc>
              <a:spcBef>
                <a:spcPts val="0"/>
              </a:spcBef>
              <a:spcAft>
                <a:spcPts val="0"/>
              </a:spcAft>
              <a:buNone/>
            </a:pPr>
            <a:endParaRPr sz="22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360610001001001</a:t>
            </a:r>
            <a:r>
              <a:rPr lang="en">
                <a:solidFill>
                  <a:schemeClr val="dk1"/>
                </a:solidFill>
                <a:latin typeface="Consolas"/>
                <a:ea typeface="Consolas"/>
                <a:cs typeface="Consolas"/>
                <a:sym typeface="Consolas"/>
              </a:rPr>
              <a:t> = </a:t>
            </a:r>
            <a:r>
              <a:rPr lang="en">
                <a:solidFill>
                  <a:srgbClr val="005493"/>
                </a:solidFill>
                <a:latin typeface="Consolas"/>
                <a:ea typeface="Consolas"/>
                <a:cs typeface="Consolas"/>
                <a:sym typeface="Consolas"/>
              </a:rPr>
              <a:t>36 061 000100 1 001</a:t>
            </a:r>
            <a:endParaRPr>
              <a:solidFill>
                <a:srgbClr val="005493"/>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36</a:t>
            </a:r>
            <a:r>
              <a:rPr lang="en">
                <a:solidFill>
                  <a:schemeClr val="dk1"/>
                </a:solidFill>
                <a:latin typeface="Consolas"/>
                <a:ea typeface="Consolas"/>
                <a:cs typeface="Consolas"/>
                <a:sym typeface="Consolas"/>
              </a:rPr>
              <a:t>     = State of New York</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061</a:t>
            </a:r>
            <a:r>
              <a:rPr lang="en">
                <a:solidFill>
                  <a:schemeClr val="dk1"/>
                </a:solidFill>
                <a:latin typeface="Consolas"/>
                <a:ea typeface="Consolas"/>
                <a:cs typeface="Consolas"/>
                <a:sym typeface="Consolas"/>
              </a:rPr>
              <a:t>    = New York County (Manhattan)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000100</a:t>
            </a:r>
            <a:r>
              <a:rPr lang="en">
                <a:solidFill>
                  <a:schemeClr val="dk1"/>
                </a:solidFill>
                <a:latin typeface="Consolas"/>
                <a:ea typeface="Consolas"/>
                <a:cs typeface="Consolas"/>
                <a:sym typeface="Consolas"/>
              </a:rPr>
              <a:t> = Census Tract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1</a:t>
            </a:r>
            <a:r>
              <a:rPr lang="en">
                <a:solidFill>
                  <a:schemeClr val="dk1"/>
                </a:solidFill>
                <a:latin typeface="Consolas"/>
                <a:ea typeface="Consolas"/>
                <a:cs typeface="Consolas"/>
                <a:sym typeface="Consolas"/>
              </a:rPr>
              <a:t>      = Census Block Group</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5493"/>
                </a:solidFill>
                <a:latin typeface="Consolas"/>
                <a:ea typeface="Consolas"/>
                <a:cs typeface="Consolas"/>
                <a:sym typeface="Consolas"/>
              </a:rPr>
              <a:t>001</a:t>
            </a:r>
            <a:r>
              <a:rPr lang="en">
                <a:solidFill>
                  <a:schemeClr val="dk1"/>
                </a:solidFill>
                <a:latin typeface="Consolas"/>
                <a:ea typeface="Consolas"/>
                <a:cs typeface="Consolas"/>
                <a:sym typeface="Consolas"/>
              </a:rPr>
              <a:t>    = Census Block</a:t>
            </a:r>
            <a:endParaRPr>
              <a:solidFill>
                <a:schemeClr val="dk1"/>
              </a:solidFill>
              <a:latin typeface="Consolas"/>
              <a:ea typeface="Consolas"/>
              <a:cs typeface="Consolas"/>
              <a:sym typeface="Consolas"/>
            </a:endParaRPr>
          </a:p>
        </p:txBody>
      </p:sp>
      <p:sp>
        <p:nvSpPr>
          <p:cNvPr id="1901" name="Google Shape;1901;p2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Census Block ID</a:t>
            </a:r>
            <a:endParaRPr>
              <a:solidFill>
                <a:srgbClr val="006E1D"/>
              </a:solidFill>
            </a:endParaRPr>
          </a:p>
        </p:txBody>
      </p:sp>
      <p:sp>
        <p:nvSpPr>
          <p:cNvPr id="1902" name="Google Shape;1902;p24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241"/>
          <p:cNvSpPr txBox="1"/>
          <p:nvPr/>
        </p:nvSpPr>
        <p:spPr>
          <a:xfrm>
            <a:off x="330975" y="1493675"/>
            <a:ext cx="8120700" cy="301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9E9E9E"/>
                </a:solidFill>
                <a:latin typeface="Consolas"/>
                <a:ea typeface="Consolas"/>
                <a:cs typeface="Consolas"/>
                <a:sym typeface="Consolas"/>
              </a:rPr>
              <a:t>-- An nyc_census_counties table </a:t>
            </a:r>
            <a:br>
              <a:rPr lang="en" sz="2300" b="1">
                <a:solidFill>
                  <a:srgbClr val="9E9E9E"/>
                </a:solidFill>
                <a:latin typeface="Consolas"/>
                <a:ea typeface="Consolas"/>
                <a:cs typeface="Consolas"/>
                <a:sym typeface="Consolas"/>
              </a:rPr>
            </a:br>
            <a:r>
              <a:rPr lang="en" sz="2300" b="1">
                <a:solidFill>
                  <a:srgbClr val="9E9E9E"/>
                </a:solidFill>
                <a:latin typeface="Consolas"/>
                <a:ea typeface="Consolas"/>
                <a:cs typeface="Consolas"/>
                <a:sym typeface="Consolas"/>
              </a:rPr>
              <a:t>-- by merging census blocks</a:t>
            </a:r>
            <a:endParaRPr sz="2300" b="1">
              <a:solidFill>
                <a:srgbClr val="9E9E9E"/>
              </a:solidFill>
              <a:latin typeface="Consolas"/>
              <a:ea typeface="Consolas"/>
              <a:cs typeface="Consolas"/>
              <a:sym typeface="Consolas"/>
            </a:endParaRPr>
          </a:p>
          <a:p>
            <a:pPr marL="0" lvl="0" indent="0" algn="l" rtl="0">
              <a:spcBef>
                <a:spcPts val="0"/>
              </a:spcBef>
              <a:spcAft>
                <a:spcPts val="0"/>
              </a:spcAft>
              <a:buNone/>
            </a:pPr>
            <a:r>
              <a:rPr lang="en" sz="2300" b="1">
                <a:solidFill>
                  <a:srgbClr val="0000FF"/>
                </a:solidFill>
                <a:latin typeface="Consolas"/>
                <a:ea typeface="Consolas"/>
                <a:cs typeface="Consolas"/>
                <a:sym typeface="Consolas"/>
              </a:rPr>
              <a:t>CREATE TABLE</a:t>
            </a:r>
            <a:r>
              <a:rPr lang="en" sz="2300" b="1">
                <a:solidFill>
                  <a:srgbClr val="9E9E9E"/>
                </a:solidFill>
                <a:latin typeface="Consolas"/>
                <a:ea typeface="Consolas"/>
                <a:cs typeface="Consolas"/>
                <a:sym typeface="Consolas"/>
              </a:rPr>
              <a:t> </a:t>
            </a:r>
            <a:r>
              <a:rPr lang="en" sz="2300" b="1">
                <a:solidFill>
                  <a:schemeClr val="dk1"/>
                </a:solidFill>
                <a:latin typeface="Consolas"/>
                <a:ea typeface="Consolas"/>
                <a:cs typeface="Consolas"/>
                <a:sym typeface="Consolas"/>
              </a:rPr>
              <a:t>nyc_census_counties</a:t>
            </a:r>
            <a:r>
              <a:rPr lang="en" sz="2300" b="1">
                <a:solidFill>
                  <a:srgbClr val="9E9E9E"/>
                </a:solidFill>
                <a:latin typeface="Consolas"/>
                <a:ea typeface="Consolas"/>
                <a:cs typeface="Consolas"/>
                <a:sym typeface="Consolas"/>
              </a:rPr>
              <a:t> </a:t>
            </a:r>
            <a:r>
              <a:rPr lang="en" sz="2300" b="1">
                <a:solidFill>
                  <a:srgbClr val="0000FF"/>
                </a:solidFill>
                <a:latin typeface="Consolas"/>
                <a:ea typeface="Consolas"/>
                <a:cs typeface="Consolas"/>
                <a:sym typeface="Consolas"/>
              </a:rPr>
              <a:t>AS</a:t>
            </a:r>
            <a:endParaRPr sz="2300" b="1">
              <a:solidFill>
                <a:srgbClr val="0000FF"/>
              </a:solidFill>
              <a:latin typeface="Consolas"/>
              <a:ea typeface="Consolas"/>
              <a:cs typeface="Consolas"/>
              <a:sym typeface="Consolas"/>
            </a:endParaRPr>
          </a:p>
          <a:p>
            <a:pPr marL="0" lvl="0" indent="0" algn="l" rtl="0">
              <a:spcBef>
                <a:spcPts val="0"/>
              </a:spcBef>
              <a:spcAft>
                <a:spcPts val="0"/>
              </a:spcAft>
              <a:buNone/>
            </a:pPr>
            <a:r>
              <a:rPr lang="en" sz="2300" b="1">
                <a:solidFill>
                  <a:srgbClr val="0000FF"/>
                </a:solidFill>
                <a:latin typeface="Consolas"/>
                <a:ea typeface="Consolas"/>
                <a:cs typeface="Consolas"/>
                <a:sym typeface="Consolas"/>
              </a:rPr>
              <a:t>SELECT</a:t>
            </a:r>
            <a:endParaRPr sz="2300" b="1">
              <a:solidFill>
                <a:srgbClr val="0000FF"/>
              </a:solidFill>
              <a:latin typeface="Consolas"/>
              <a:ea typeface="Consolas"/>
              <a:cs typeface="Consolas"/>
              <a:sym typeface="Consolas"/>
            </a:endParaRPr>
          </a:p>
          <a:p>
            <a:pPr marL="0" lvl="0" indent="0" algn="l" rtl="0">
              <a:spcBef>
                <a:spcPts val="0"/>
              </a:spcBef>
              <a:spcAft>
                <a:spcPts val="0"/>
              </a:spcAft>
              <a:buNone/>
            </a:pPr>
            <a:r>
              <a:rPr lang="en" sz="2300" b="1">
                <a:solidFill>
                  <a:srgbClr val="9E9E9E"/>
                </a:solidFill>
                <a:latin typeface="Consolas"/>
                <a:ea typeface="Consolas"/>
                <a:cs typeface="Consolas"/>
                <a:sym typeface="Consolas"/>
              </a:rPr>
              <a:t>  </a:t>
            </a:r>
            <a:r>
              <a:rPr lang="en" sz="2300" b="1">
                <a:solidFill>
                  <a:srgbClr val="006E1D"/>
                </a:solidFill>
                <a:latin typeface="Consolas"/>
                <a:ea typeface="Consolas"/>
                <a:cs typeface="Consolas"/>
                <a:sym typeface="Consolas"/>
              </a:rPr>
              <a:t>ST_Union(</a:t>
            </a:r>
            <a:r>
              <a:rPr lang="en" sz="2300" b="1">
                <a:solidFill>
                  <a:schemeClr val="dk1"/>
                </a:solidFill>
                <a:latin typeface="Consolas"/>
                <a:ea typeface="Consolas"/>
                <a:cs typeface="Consolas"/>
                <a:sym typeface="Consolas"/>
              </a:rPr>
              <a:t>geom</a:t>
            </a:r>
            <a:r>
              <a:rPr lang="en" sz="2300" b="1">
                <a:solidFill>
                  <a:srgbClr val="006E1D"/>
                </a:solidFill>
                <a:latin typeface="Consolas"/>
                <a:ea typeface="Consolas"/>
                <a:cs typeface="Consolas"/>
                <a:sym typeface="Consolas"/>
              </a:rPr>
              <a:t>)</a:t>
            </a:r>
            <a:r>
              <a:rPr lang="en" sz="2300" b="1">
                <a:solidFill>
                  <a:srgbClr val="9E9E9E"/>
                </a:solidFill>
                <a:latin typeface="Consolas"/>
                <a:ea typeface="Consolas"/>
                <a:cs typeface="Consolas"/>
                <a:sym typeface="Consolas"/>
              </a:rPr>
              <a:t> </a:t>
            </a:r>
            <a:r>
              <a:rPr lang="en" sz="2300" b="1">
                <a:solidFill>
                  <a:srgbClr val="0000FF"/>
                </a:solidFill>
                <a:latin typeface="Consolas"/>
                <a:ea typeface="Consolas"/>
                <a:cs typeface="Consolas"/>
                <a:sym typeface="Consolas"/>
              </a:rPr>
              <a:t>AS</a:t>
            </a:r>
            <a:r>
              <a:rPr lang="en" sz="2300" b="1">
                <a:solidFill>
                  <a:srgbClr val="9E9E9E"/>
                </a:solidFill>
                <a:latin typeface="Consolas"/>
                <a:ea typeface="Consolas"/>
                <a:cs typeface="Consolas"/>
                <a:sym typeface="Consolas"/>
              </a:rPr>
              <a:t> </a:t>
            </a:r>
            <a:r>
              <a:rPr lang="en" sz="2300" b="1">
                <a:solidFill>
                  <a:schemeClr val="dk1"/>
                </a:solidFill>
                <a:latin typeface="Consolas"/>
                <a:ea typeface="Consolas"/>
                <a:cs typeface="Consolas"/>
                <a:sym typeface="Consolas"/>
              </a:rPr>
              <a:t>geom,</a:t>
            </a:r>
            <a:endParaRPr sz="2300" b="1">
              <a:solidFill>
                <a:schemeClr val="dk1"/>
              </a:solidFill>
              <a:latin typeface="Consolas"/>
              <a:ea typeface="Consolas"/>
              <a:cs typeface="Consolas"/>
              <a:sym typeface="Consolas"/>
            </a:endParaRPr>
          </a:p>
          <a:p>
            <a:pPr marL="0" lvl="0" indent="0" algn="l" rtl="0">
              <a:spcBef>
                <a:spcPts val="0"/>
              </a:spcBef>
              <a:spcAft>
                <a:spcPts val="0"/>
              </a:spcAft>
              <a:buNone/>
            </a:pPr>
            <a:r>
              <a:rPr lang="en" sz="2300" b="1">
                <a:solidFill>
                  <a:srgbClr val="9E9E9E"/>
                </a:solidFill>
                <a:latin typeface="Consolas"/>
                <a:ea typeface="Consolas"/>
                <a:cs typeface="Consolas"/>
                <a:sym typeface="Consolas"/>
              </a:rPr>
              <a:t>  </a:t>
            </a:r>
            <a:r>
              <a:rPr lang="en" sz="2300" b="1">
                <a:solidFill>
                  <a:srgbClr val="006E1D"/>
                </a:solidFill>
                <a:latin typeface="Consolas"/>
                <a:ea typeface="Consolas"/>
                <a:cs typeface="Consolas"/>
                <a:sym typeface="Consolas"/>
              </a:rPr>
              <a:t>SubStr(</a:t>
            </a:r>
            <a:r>
              <a:rPr lang="en" sz="2300" b="1">
                <a:solidFill>
                  <a:schemeClr val="dk1"/>
                </a:solidFill>
                <a:latin typeface="Consolas"/>
                <a:ea typeface="Consolas"/>
                <a:cs typeface="Consolas"/>
                <a:sym typeface="Consolas"/>
              </a:rPr>
              <a:t>blkid,1,5</a:t>
            </a:r>
            <a:r>
              <a:rPr lang="en" sz="2300" b="1">
                <a:solidFill>
                  <a:srgbClr val="006E1D"/>
                </a:solidFill>
                <a:latin typeface="Consolas"/>
                <a:ea typeface="Consolas"/>
                <a:cs typeface="Consolas"/>
                <a:sym typeface="Consolas"/>
              </a:rPr>
              <a:t>)</a:t>
            </a:r>
            <a:r>
              <a:rPr lang="en" sz="2300" b="1">
                <a:solidFill>
                  <a:srgbClr val="9E9E9E"/>
                </a:solidFill>
                <a:latin typeface="Consolas"/>
                <a:ea typeface="Consolas"/>
                <a:cs typeface="Consolas"/>
                <a:sym typeface="Consolas"/>
              </a:rPr>
              <a:t> </a:t>
            </a:r>
            <a:r>
              <a:rPr lang="en" sz="2300" b="1">
                <a:solidFill>
                  <a:srgbClr val="0000FF"/>
                </a:solidFill>
                <a:latin typeface="Consolas"/>
                <a:ea typeface="Consolas"/>
                <a:cs typeface="Consolas"/>
                <a:sym typeface="Consolas"/>
              </a:rPr>
              <a:t>AS</a:t>
            </a:r>
            <a:r>
              <a:rPr lang="en" sz="2300" b="1">
                <a:solidFill>
                  <a:srgbClr val="9E9E9E"/>
                </a:solidFill>
                <a:latin typeface="Consolas"/>
                <a:ea typeface="Consolas"/>
                <a:cs typeface="Consolas"/>
                <a:sym typeface="Consolas"/>
              </a:rPr>
              <a:t> </a:t>
            </a:r>
            <a:r>
              <a:rPr lang="en" sz="2300" b="1">
                <a:solidFill>
                  <a:schemeClr val="dk1"/>
                </a:solidFill>
                <a:latin typeface="Consolas"/>
                <a:ea typeface="Consolas"/>
                <a:cs typeface="Consolas"/>
                <a:sym typeface="Consolas"/>
              </a:rPr>
              <a:t>countyid</a:t>
            </a:r>
            <a:endParaRPr sz="2300" b="1">
              <a:solidFill>
                <a:schemeClr val="dk1"/>
              </a:solidFill>
              <a:latin typeface="Consolas"/>
              <a:ea typeface="Consolas"/>
              <a:cs typeface="Consolas"/>
              <a:sym typeface="Consolas"/>
            </a:endParaRPr>
          </a:p>
          <a:p>
            <a:pPr marL="0" lvl="0" indent="0" algn="l" rtl="0">
              <a:spcBef>
                <a:spcPts val="0"/>
              </a:spcBef>
              <a:spcAft>
                <a:spcPts val="0"/>
              </a:spcAft>
              <a:buNone/>
            </a:pPr>
            <a:r>
              <a:rPr lang="en" sz="2300" b="1">
                <a:solidFill>
                  <a:srgbClr val="0000FF"/>
                </a:solidFill>
                <a:latin typeface="Consolas"/>
                <a:ea typeface="Consolas"/>
                <a:cs typeface="Consolas"/>
                <a:sym typeface="Consolas"/>
              </a:rPr>
              <a:t>FROM</a:t>
            </a:r>
            <a:r>
              <a:rPr lang="en" sz="2300" b="1">
                <a:solidFill>
                  <a:srgbClr val="9E9E9E"/>
                </a:solidFill>
                <a:latin typeface="Consolas"/>
                <a:ea typeface="Consolas"/>
                <a:cs typeface="Consolas"/>
                <a:sym typeface="Consolas"/>
              </a:rPr>
              <a:t> </a:t>
            </a:r>
            <a:r>
              <a:rPr lang="en" sz="2300" b="1">
                <a:solidFill>
                  <a:schemeClr val="dk1"/>
                </a:solidFill>
                <a:latin typeface="Consolas"/>
                <a:ea typeface="Consolas"/>
                <a:cs typeface="Consolas"/>
                <a:sym typeface="Consolas"/>
              </a:rPr>
              <a:t>nyc_census_blocks</a:t>
            </a:r>
            <a:endParaRPr sz="2300" b="1">
              <a:solidFill>
                <a:schemeClr val="dk1"/>
              </a:solidFill>
              <a:latin typeface="Consolas"/>
              <a:ea typeface="Consolas"/>
              <a:cs typeface="Consolas"/>
              <a:sym typeface="Consolas"/>
            </a:endParaRPr>
          </a:p>
          <a:p>
            <a:pPr marL="0" lvl="0" indent="0" algn="l" rtl="0">
              <a:spcBef>
                <a:spcPts val="0"/>
              </a:spcBef>
              <a:spcAft>
                <a:spcPts val="0"/>
              </a:spcAft>
              <a:buNone/>
            </a:pPr>
            <a:r>
              <a:rPr lang="en" sz="2300" b="1">
                <a:solidFill>
                  <a:srgbClr val="0000FF"/>
                </a:solidFill>
                <a:latin typeface="Consolas"/>
                <a:ea typeface="Consolas"/>
                <a:cs typeface="Consolas"/>
                <a:sym typeface="Consolas"/>
              </a:rPr>
              <a:t>GROUP</a:t>
            </a:r>
            <a:r>
              <a:rPr lang="en" sz="2300" b="1">
                <a:solidFill>
                  <a:srgbClr val="9E9E9E"/>
                </a:solidFill>
                <a:latin typeface="Consolas"/>
                <a:ea typeface="Consolas"/>
                <a:cs typeface="Consolas"/>
                <a:sym typeface="Consolas"/>
              </a:rPr>
              <a:t> </a:t>
            </a:r>
            <a:r>
              <a:rPr lang="en" sz="2300" b="1">
                <a:solidFill>
                  <a:srgbClr val="0000FF"/>
                </a:solidFill>
                <a:latin typeface="Consolas"/>
                <a:ea typeface="Consolas"/>
                <a:cs typeface="Consolas"/>
                <a:sym typeface="Consolas"/>
              </a:rPr>
              <a:t>BY</a:t>
            </a:r>
            <a:r>
              <a:rPr lang="en" sz="2300" b="1">
                <a:solidFill>
                  <a:srgbClr val="9E9E9E"/>
                </a:solidFill>
                <a:latin typeface="Consolas"/>
                <a:ea typeface="Consolas"/>
                <a:cs typeface="Consolas"/>
                <a:sym typeface="Consolas"/>
              </a:rPr>
              <a:t> </a:t>
            </a:r>
            <a:r>
              <a:rPr lang="en" sz="2300" b="1">
                <a:solidFill>
                  <a:schemeClr val="dk1"/>
                </a:solidFill>
                <a:latin typeface="Consolas"/>
                <a:ea typeface="Consolas"/>
                <a:cs typeface="Consolas"/>
                <a:sym typeface="Consolas"/>
              </a:rPr>
              <a:t>countyid;</a:t>
            </a:r>
            <a:endParaRPr sz="2300" b="1">
              <a:solidFill>
                <a:srgbClr val="9E9E9E"/>
              </a:solidFill>
              <a:latin typeface="Consolas"/>
              <a:ea typeface="Consolas"/>
              <a:cs typeface="Consolas"/>
              <a:sym typeface="Consolas"/>
            </a:endParaRPr>
          </a:p>
        </p:txBody>
      </p:sp>
      <p:sp>
        <p:nvSpPr>
          <p:cNvPr id="1908" name="Google Shape;1908;p241"/>
          <p:cNvSpPr txBox="1">
            <a:spLocks noGrp="1"/>
          </p:cNvSpPr>
          <p:nvPr>
            <p:ph type="title"/>
          </p:nvPr>
        </p:nvSpPr>
        <p:spPr>
          <a:xfrm>
            <a:off x="311700" y="597425"/>
            <a:ext cx="8520600" cy="81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50000"/>
              <a:buFont typeface="Arial"/>
              <a:buNone/>
            </a:pPr>
            <a:r>
              <a:rPr lang="en"/>
              <a:t>“How would you make a county map from </a:t>
            </a:r>
            <a:endParaRPr/>
          </a:p>
          <a:p>
            <a:pPr marL="0" lvl="0" indent="0" algn="l" rtl="0">
              <a:spcBef>
                <a:spcPts val="0"/>
              </a:spcBef>
              <a:spcAft>
                <a:spcPts val="0"/>
              </a:spcAft>
              <a:buClr>
                <a:schemeClr val="dk1"/>
              </a:buClr>
              <a:buSzPct val="50000"/>
              <a:buFont typeface="Arial"/>
              <a:buNone/>
            </a:pPr>
            <a:r>
              <a:rPr lang="en"/>
              <a:t>census blocks?”</a:t>
            </a:r>
            <a:endParaRPr/>
          </a:p>
          <a:p>
            <a:pPr marL="0" lvl="0" indent="0" algn="l" rtl="0">
              <a:spcBef>
                <a:spcPts val="0"/>
              </a:spcBef>
              <a:spcAft>
                <a:spcPts val="0"/>
              </a:spcAft>
              <a:buClr>
                <a:schemeClr val="dk1"/>
              </a:buClr>
              <a:buSzPct val="50000"/>
              <a:buFont typeface="Arial"/>
              <a:buNone/>
            </a:pPr>
            <a:endParaRPr/>
          </a:p>
          <a:p>
            <a:pPr marL="0" lvl="0" indent="0" algn="l" rtl="0">
              <a:spcBef>
                <a:spcPts val="0"/>
              </a:spcBef>
              <a:spcAft>
                <a:spcPts val="0"/>
              </a:spcAft>
              <a:buNone/>
            </a:pPr>
            <a:endParaRPr/>
          </a:p>
        </p:txBody>
      </p:sp>
      <p:sp>
        <p:nvSpPr>
          <p:cNvPr id="1909" name="Google Shape;1909;p24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20 - Geometry Constructing Functions</a:t>
            </a:r>
            <a:endParaRPr sz="1500" b="1">
              <a:solidFill>
                <a:srgbClr val="FFFFFF"/>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249"/>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a:t>Section 22 - More </a:t>
            </a:r>
            <a:br>
              <a:rPr lang="en" sz="3140"/>
            </a:br>
            <a:r>
              <a:rPr lang="en" sz="3140"/>
              <a:t>Spatial Joins!</a:t>
            </a:r>
            <a:endParaRPr sz="3140"/>
          </a:p>
        </p:txBody>
      </p:sp>
      <p:sp>
        <p:nvSpPr>
          <p:cNvPr id="1970" name="Google Shape;1970;p24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250"/>
          <p:cNvSpPr txBox="1">
            <a:spLocks noGrp="1"/>
          </p:cNvSpPr>
          <p:nvPr>
            <p:ph type="body" idx="1"/>
          </p:nvPr>
        </p:nvSpPr>
        <p:spPr>
          <a:xfrm>
            <a:off x="311700" y="1112975"/>
            <a:ext cx="8520600" cy="3688800"/>
          </a:xfrm>
          <a:prstGeom prst="rect">
            <a:avLst/>
          </a:prstGeom>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chemeClr val="dk1"/>
              </a:buClr>
              <a:buSzPts val="2200"/>
              <a:buFont typeface="Arial"/>
              <a:buAutoNum type="arabicPeriod"/>
            </a:pPr>
            <a:r>
              <a:rPr lang="en" sz="2200">
                <a:solidFill>
                  <a:schemeClr val="dk1"/>
                </a:solidFill>
              </a:rPr>
              <a:t>Open the </a:t>
            </a:r>
            <a:r>
              <a:rPr lang="en" sz="2200" b="1">
                <a:solidFill>
                  <a:schemeClr val="dk1"/>
                </a:solidFill>
              </a:rPr>
              <a:t>Query Tool</a:t>
            </a:r>
            <a:r>
              <a:rPr lang="en" sz="2200">
                <a:solidFill>
                  <a:schemeClr val="dk1"/>
                </a:solidFill>
              </a:rPr>
              <a:t>         in pgAdmin</a:t>
            </a:r>
            <a:endParaRPr sz="2200">
              <a:solidFill>
                <a:schemeClr val="dk1"/>
              </a:solidFill>
            </a:endParaRPr>
          </a:p>
          <a:p>
            <a:pPr marL="457200" lvl="0" indent="-368300" algn="l" rtl="0">
              <a:lnSpc>
                <a:spcPct val="100000"/>
              </a:lnSpc>
              <a:spcBef>
                <a:spcPts val="0"/>
              </a:spcBef>
              <a:spcAft>
                <a:spcPts val="0"/>
              </a:spcAft>
              <a:buClr>
                <a:schemeClr val="dk1"/>
              </a:buClr>
              <a:buSzPts val="2200"/>
              <a:buFont typeface="Arial"/>
              <a:buAutoNum type="arabicPeriod"/>
            </a:pPr>
            <a:r>
              <a:rPr lang="en" sz="2200">
                <a:solidFill>
                  <a:schemeClr val="dk1"/>
                </a:solidFill>
              </a:rPr>
              <a:t>Select </a:t>
            </a:r>
            <a:r>
              <a:rPr lang="en" sz="2200" b="1">
                <a:solidFill>
                  <a:schemeClr val="dk1"/>
                </a:solidFill>
              </a:rPr>
              <a:t>Open File</a:t>
            </a:r>
            <a:r>
              <a:rPr lang="en" sz="2200">
                <a:solidFill>
                  <a:schemeClr val="dk1"/>
                </a:solidFill>
              </a:rPr>
              <a:t> </a:t>
            </a:r>
            <a:endParaRPr sz="2200">
              <a:solidFill>
                <a:schemeClr val="dk1"/>
              </a:solidFill>
            </a:endParaRPr>
          </a:p>
          <a:p>
            <a:pPr marL="457200" lvl="0" indent="-368300" algn="l" rtl="0">
              <a:lnSpc>
                <a:spcPct val="100000"/>
              </a:lnSpc>
              <a:spcBef>
                <a:spcPts val="0"/>
              </a:spcBef>
              <a:spcAft>
                <a:spcPts val="0"/>
              </a:spcAft>
              <a:buClr>
                <a:schemeClr val="dk1"/>
              </a:buClr>
              <a:buSzPts val="2200"/>
              <a:buAutoNum type="arabicPeriod"/>
            </a:pPr>
            <a:r>
              <a:rPr lang="en" sz="2200">
                <a:solidFill>
                  <a:schemeClr val="dk1"/>
                </a:solidFill>
              </a:rPr>
              <a:t>Browse to the nyc_census_sociodata.sql file</a:t>
            </a:r>
            <a:endParaRPr sz="2200">
              <a:solidFill>
                <a:schemeClr val="dk1"/>
              </a:solidFill>
            </a:endParaRPr>
          </a:p>
          <a:p>
            <a:pPr marL="457200" lvl="0" indent="-368300" algn="l" rtl="0">
              <a:lnSpc>
                <a:spcPct val="100000"/>
              </a:lnSpc>
              <a:spcBef>
                <a:spcPts val="0"/>
              </a:spcBef>
              <a:spcAft>
                <a:spcPts val="0"/>
              </a:spcAft>
              <a:buClr>
                <a:schemeClr val="dk1"/>
              </a:buClr>
              <a:buSzPts val="2200"/>
              <a:buAutoNum type="arabicPeriod"/>
            </a:pPr>
            <a:r>
              <a:rPr lang="en" sz="2200">
                <a:solidFill>
                  <a:schemeClr val="dk1"/>
                </a:solidFill>
              </a:rPr>
              <a:t>Run query </a:t>
            </a:r>
            <a:endParaRPr sz="2200">
              <a:solidFill>
                <a:schemeClr val="dk1"/>
              </a:solidFill>
            </a:endParaRPr>
          </a:p>
        </p:txBody>
      </p:sp>
      <p:sp>
        <p:nvSpPr>
          <p:cNvPr id="1976" name="Google Shape;1976;p2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Load the nyc_census_sociodata.sql table</a:t>
            </a:r>
            <a:endParaRPr>
              <a:solidFill>
                <a:srgbClr val="006E1D"/>
              </a:solidFill>
            </a:endParaRPr>
          </a:p>
        </p:txBody>
      </p:sp>
      <p:pic>
        <p:nvPicPr>
          <p:cNvPr id="1977" name="Google Shape;1977;p250"/>
          <p:cNvPicPr preferRelativeResize="0"/>
          <p:nvPr/>
        </p:nvPicPr>
        <p:blipFill>
          <a:blip r:embed="rId3">
            <a:alphaModFix/>
          </a:blip>
          <a:stretch>
            <a:fillRect/>
          </a:stretch>
        </p:blipFill>
        <p:spPr>
          <a:xfrm>
            <a:off x="3369050" y="1201325"/>
            <a:ext cx="352425" cy="342900"/>
          </a:xfrm>
          <a:prstGeom prst="rect">
            <a:avLst/>
          </a:prstGeom>
          <a:noFill/>
          <a:ln>
            <a:noFill/>
          </a:ln>
        </p:spPr>
      </p:pic>
      <p:pic>
        <p:nvPicPr>
          <p:cNvPr id="1978" name="Google Shape;1978;p250"/>
          <p:cNvPicPr preferRelativeResize="0"/>
          <p:nvPr/>
        </p:nvPicPr>
        <p:blipFill>
          <a:blip r:embed="rId4">
            <a:alphaModFix/>
          </a:blip>
          <a:stretch>
            <a:fillRect/>
          </a:stretch>
        </p:blipFill>
        <p:spPr>
          <a:xfrm>
            <a:off x="2829777" y="1580630"/>
            <a:ext cx="352425" cy="312069"/>
          </a:xfrm>
          <a:prstGeom prst="rect">
            <a:avLst/>
          </a:prstGeom>
          <a:noFill/>
          <a:ln>
            <a:noFill/>
          </a:ln>
        </p:spPr>
      </p:pic>
      <p:grpSp>
        <p:nvGrpSpPr>
          <p:cNvPr id="1979" name="Google Shape;1979;p250"/>
          <p:cNvGrpSpPr/>
          <p:nvPr/>
        </p:nvGrpSpPr>
        <p:grpSpPr>
          <a:xfrm>
            <a:off x="2151296" y="2259639"/>
            <a:ext cx="352441" cy="312101"/>
            <a:chOff x="1851650" y="2427725"/>
            <a:chExt cx="646800" cy="548700"/>
          </a:xfrm>
        </p:grpSpPr>
        <p:sp>
          <p:nvSpPr>
            <p:cNvPr id="1980" name="Google Shape;1980;p250"/>
            <p:cNvSpPr/>
            <p:nvPr/>
          </p:nvSpPr>
          <p:spPr>
            <a:xfrm>
              <a:off x="1851650" y="2427725"/>
              <a:ext cx="646800" cy="548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1" name="Google Shape;1981;p250"/>
            <p:cNvPicPr preferRelativeResize="0"/>
            <p:nvPr/>
          </p:nvPicPr>
          <p:blipFill>
            <a:blip r:embed="rId5">
              <a:alphaModFix/>
            </a:blip>
            <a:stretch>
              <a:fillRect/>
            </a:stretch>
          </p:blipFill>
          <p:spPr>
            <a:xfrm>
              <a:off x="1910237" y="2519602"/>
              <a:ext cx="529625" cy="435050"/>
            </a:xfrm>
            <a:prstGeom prst="rect">
              <a:avLst/>
            </a:prstGeom>
            <a:noFill/>
            <a:ln>
              <a:noFill/>
            </a:ln>
          </p:spPr>
        </p:pic>
      </p:grpSp>
      <p:sp>
        <p:nvSpPr>
          <p:cNvPr id="1982" name="Google Shape;1982;p25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
        <p:nvSpPr>
          <p:cNvPr id="1983" name="Google Shape;1983;p250"/>
          <p:cNvSpPr txBox="1">
            <a:spLocks noGrp="1"/>
          </p:cNvSpPr>
          <p:nvPr>
            <p:ph type="body" idx="1"/>
          </p:nvPr>
        </p:nvSpPr>
        <p:spPr>
          <a:xfrm>
            <a:off x="397425" y="3338375"/>
            <a:ext cx="8520600" cy="146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b="1" i="1">
                <a:solidFill>
                  <a:srgbClr val="9E9E9E"/>
                </a:solidFill>
                <a:latin typeface="Consolas"/>
                <a:ea typeface="Consolas"/>
                <a:cs typeface="Consolas"/>
                <a:sym typeface="Consolas"/>
              </a:rPr>
              <a:t>-- 2167</a:t>
            </a:r>
            <a:br>
              <a:rPr lang="en" sz="2100" b="1">
                <a:solidFill>
                  <a:srgbClr val="0000FF"/>
                </a:solidFill>
                <a:latin typeface="Consolas"/>
                <a:ea typeface="Consolas"/>
                <a:cs typeface="Consolas"/>
                <a:sym typeface="Consolas"/>
              </a:rPr>
            </a:br>
            <a:r>
              <a:rPr lang="en" sz="2100" b="1">
                <a:solidFill>
                  <a:srgbClr val="0000FF"/>
                </a:solidFill>
                <a:latin typeface="Consolas"/>
                <a:ea typeface="Consolas"/>
                <a:cs typeface="Consolas"/>
                <a:sym typeface="Consolas"/>
              </a:rPr>
              <a:t>SELECT</a:t>
            </a: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  </a:t>
            </a:r>
            <a:r>
              <a:rPr lang="en" sz="2100" b="1">
                <a:solidFill>
                  <a:srgbClr val="006E1D"/>
                </a:solidFill>
                <a:latin typeface="Consolas"/>
                <a:ea typeface="Consolas"/>
                <a:cs typeface="Consolas"/>
                <a:sym typeface="Consolas"/>
              </a:rPr>
              <a:t>Count(</a:t>
            </a:r>
            <a:r>
              <a:rPr lang="en" sz="2100" b="1">
                <a:solidFill>
                  <a:schemeClr val="dk1"/>
                </a:solidFill>
                <a:latin typeface="Consolas"/>
                <a:ea typeface="Consolas"/>
                <a:cs typeface="Consolas"/>
                <a:sym typeface="Consolas"/>
              </a:rPr>
              <a:t>*</a:t>
            </a:r>
            <a:r>
              <a:rPr lang="en" sz="2100" b="1">
                <a:solidFill>
                  <a:srgbClr val="006E1D"/>
                </a:solidFill>
                <a:latin typeface="Consolas"/>
                <a:ea typeface="Consolas"/>
                <a:cs typeface="Consolas"/>
                <a:sym typeface="Consolas"/>
              </a:rPr>
              <a:t>)</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FROM</a:t>
            </a:r>
            <a:r>
              <a:rPr lang="en" sz="2100" b="1">
                <a:solidFill>
                  <a:schemeClr val="dk1"/>
                </a:solidFill>
                <a:latin typeface="Consolas"/>
                <a:ea typeface="Consolas"/>
                <a:cs typeface="Consolas"/>
                <a:sym typeface="Consolas"/>
              </a:rPr>
              <a:t> nyc_census_sociodata;</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2100" b="1">
              <a:solidFill>
                <a:schemeClr val="dk1"/>
              </a:solidFill>
              <a:latin typeface="Consolas"/>
              <a:ea typeface="Consolas"/>
              <a:cs typeface="Consolas"/>
              <a:sym typeface="Consolas"/>
            </a:endParaRPr>
          </a:p>
        </p:txBody>
      </p:sp>
      <p:cxnSp>
        <p:nvCxnSpPr>
          <p:cNvPr id="1984" name="Google Shape;1984;p250"/>
          <p:cNvCxnSpPr/>
          <p:nvPr/>
        </p:nvCxnSpPr>
        <p:spPr>
          <a:xfrm rot="10800000">
            <a:off x="-18975" y="2991150"/>
            <a:ext cx="9172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251"/>
          <p:cNvSpPr txBox="1">
            <a:spLocks noGrp="1"/>
          </p:cNvSpPr>
          <p:nvPr>
            <p:ph type="body" idx="1"/>
          </p:nvPr>
        </p:nvSpPr>
        <p:spPr>
          <a:xfrm>
            <a:off x="311700" y="472725"/>
            <a:ext cx="8520600" cy="4096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a:solidFill>
                  <a:schemeClr val="dk1"/>
                </a:solidFill>
                <a:latin typeface="Arial Black"/>
                <a:ea typeface="Arial Black"/>
                <a:cs typeface="Arial Black"/>
                <a:sym typeface="Arial Black"/>
              </a:rPr>
              <a:t>How would you make </a:t>
            </a:r>
            <a:br>
              <a:rPr lang="en">
                <a:solidFill>
                  <a:schemeClr val="dk1"/>
                </a:solidFill>
                <a:latin typeface="Arial Black"/>
                <a:ea typeface="Arial Black"/>
                <a:cs typeface="Arial Black"/>
                <a:sym typeface="Arial Black"/>
              </a:rPr>
            </a:br>
            <a:r>
              <a:rPr lang="en">
                <a:solidFill>
                  <a:schemeClr val="dk1"/>
                </a:solidFill>
                <a:latin typeface="Arial Black"/>
                <a:ea typeface="Arial Black"/>
                <a:cs typeface="Arial Black"/>
                <a:sym typeface="Arial Black"/>
              </a:rPr>
              <a:t>a </a:t>
            </a:r>
            <a:r>
              <a:rPr lang="en">
                <a:solidFill>
                  <a:schemeClr val="accent4"/>
                </a:solidFill>
                <a:latin typeface="Arial Black"/>
                <a:ea typeface="Arial Black"/>
                <a:cs typeface="Arial Black"/>
                <a:sym typeface="Arial Black"/>
              </a:rPr>
              <a:t>census tract map</a:t>
            </a:r>
            <a:r>
              <a:rPr lang="en">
                <a:solidFill>
                  <a:schemeClr val="dk1"/>
                </a:solidFill>
                <a:latin typeface="Arial Black"/>
                <a:ea typeface="Arial Black"/>
                <a:cs typeface="Arial Black"/>
                <a:sym typeface="Arial Black"/>
              </a:rPr>
              <a:t> </a:t>
            </a:r>
            <a:br>
              <a:rPr lang="en">
                <a:solidFill>
                  <a:schemeClr val="dk1"/>
                </a:solidFill>
                <a:latin typeface="Arial Black"/>
                <a:ea typeface="Arial Black"/>
                <a:cs typeface="Arial Black"/>
                <a:sym typeface="Arial Black"/>
              </a:rPr>
            </a:br>
            <a:r>
              <a:rPr lang="en">
                <a:solidFill>
                  <a:schemeClr val="dk1"/>
                </a:solidFill>
                <a:latin typeface="Arial Black"/>
                <a:ea typeface="Arial Black"/>
                <a:cs typeface="Arial Black"/>
                <a:sym typeface="Arial Black"/>
              </a:rPr>
              <a:t>from </a:t>
            </a:r>
            <a:r>
              <a:rPr lang="en">
                <a:solidFill>
                  <a:schemeClr val="accent4"/>
                </a:solidFill>
                <a:latin typeface="Arial Black"/>
                <a:ea typeface="Arial Black"/>
                <a:cs typeface="Arial Black"/>
                <a:sym typeface="Arial Black"/>
              </a:rPr>
              <a:t>census blocks</a:t>
            </a:r>
            <a:r>
              <a:rPr lang="en">
                <a:solidFill>
                  <a:schemeClr val="dk1"/>
                </a:solidFill>
                <a:latin typeface="Arial Black"/>
                <a:ea typeface="Arial Black"/>
                <a:cs typeface="Arial Black"/>
                <a:sym typeface="Arial Black"/>
              </a:rPr>
              <a:t>?</a:t>
            </a:r>
            <a:endParaRPr>
              <a:solidFill>
                <a:schemeClr val="dk1"/>
              </a:solidFill>
              <a:latin typeface="Arial Black"/>
              <a:ea typeface="Arial Black"/>
              <a:cs typeface="Arial Black"/>
              <a:sym typeface="Arial Black"/>
            </a:endParaRPr>
          </a:p>
        </p:txBody>
      </p:sp>
      <p:sp>
        <p:nvSpPr>
          <p:cNvPr id="1990" name="Google Shape;1990;p25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geometry_columns</a:t>
            </a:r>
            <a:endParaRPr/>
          </a:p>
        </p:txBody>
      </p:sp>
      <p:pic>
        <p:nvPicPr>
          <p:cNvPr id="691" name="Google Shape;691;p86"/>
          <p:cNvPicPr preferRelativeResize="0"/>
          <p:nvPr/>
        </p:nvPicPr>
        <p:blipFill>
          <a:blip r:embed="rId3">
            <a:alphaModFix/>
          </a:blip>
          <a:stretch>
            <a:fillRect/>
          </a:stretch>
        </p:blipFill>
        <p:spPr>
          <a:xfrm>
            <a:off x="0" y="1380075"/>
            <a:ext cx="9144000" cy="2975214"/>
          </a:xfrm>
          <a:prstGeom prst="rect">
            <a:avLst/>
          </a:prstGeom>
          <a:noFill/>
          <a:ln>
            <a:noFill/>
          </a:ln>
        </p:spPr>
      </p:pic>
      <p:sp>
        <p:nvSpPr>
          <p:cNvPr id="692" name="Google Shape;692;p8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252"/>
          <p:cNvSpPr txBox="1">
            <a:spLocks noGrp="1"/>
          </p:cNvSpPr>
          <p:nvPr>
            <p:ph type="body" idx="1"/>
          </p:nvPr>
        </p:nvSpPr>
        <p:spPr>
          <a:xfrm>
            <a:off x="311700" y="1112975"/>
            <a:ext cx="8520600" cy="368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Liberty Island blkid</a:t>
            </a:r>
            <a:endParaRPr>
              <a:solidFill>
                <a:schemeClr val="dk1"/>
              </a:solidFill>
            </a:endParaRPr>
          </a:p>
          <a:p>
            <a:pPr marL="0" lvl="0" indent="0" algn="l" rtl="0">
              <a:lnSpc>
                <a:spcPct val="100000"/>
              </a:lnSpc>
              <a:spcBef>
                <a:spcPts val="0"/>
              </a:spcBef>
              <a:spcAft>
                <a:spcPts val="0"/>
              </a:spcAft>
              <a:buNone/>
            </a:pPr>
            <a:endParaRPr sz="22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360610001001001</a:t>
            </a:r>
            <a:r>
              <a:rPr lang="en">
                <a:solidFill>
                  <a:schemeClr val="dk1"/>
                </a:solidFill>
                <a:latin typeface="Consolas"/>
                <a:ea typeface="Consolas"/>
                <a:cs typeface="Consolas"/>
                <a:sym typeface="Consolas"/>
              </a:rPr>
              <a:t> = </a:t>
            </a:r>
            <a:r>
              <a:rPr lang="en">
                <a:solidFill>
                  <a:srgbClr val="005493"/>
                </a:solidFill>
                <a:latin typeface="Consolas"/>
                <a:ea typeface="Consolas"/>
                <a:cs typeface="Consolas"/>
                <a:sym typeface="Consolas"/>
              </a:rPr>
              <a:t>36 061 000100 1 001</a:t>
            </a:r>
            <a:endParaRPr>
              <a:solidFill>
                <a:srgbClr val="005493"/>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36</a:t>
            </a:r>
            <a:r>
              <a:rPr lang="en">
                <a:solidFill>
                  <a:schemeClr val="dk1"/>
                </a:solidFill>
                <a:latin typeface="Consolas"/>
                <a:ea typeface="Consolas"/>
                <a:cs typeface="Consolas"/>
                <a:sym typeface="Consolas"/>
              </a:rPr>
              <a:t>     = State of New York</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061</a:t>
            </a:r>
            <a:r>
              <a:rPr lang="en">
                <a:solidFill>
                  <a:schemeClr val="dk1"/>
                </a:solidFill>
                <a:latin typeface="Consolas"/>
                <a:ea typeface="Consolas"/>
                <a:cs typeface="Consolas"/>
                <a:sym typeface="Consolas"/>
              </a:rPr>
              <a:t>    = New York County (Manhattan)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000100</a:t>
            </a:r>
            <a:r>
              <a:rPr lang="en">
                <a:solidFill>
                  <a:schemeClr val="dk1"/>
                </a:solidFill>
                <a:latin typeface="Consolas"/>
                <a:ea typeface="Consolas"/>
                <a:cs typeface="Consolas"/>
                <a:sym typeface="Consolas"/>
              </a:rPr>
              <a:t> = Census Tract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1</a:t>
            </a:r>
            <a:r>
              <a:rPr lang="en">
                <a:solidFill>
                  <a:schemeClr val="dk1"/>
                </a:solidFill>
                <a:latin typeface="Consolas"/>
                <a:ea typeface="Consolas"/>
                <a:cs typeface="Consolas"/>
                <a:sym typeface="Consolas"/>
              </a:rPr>
              <a:t>      = Census Block Group</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5493"/>
                </a:solidFill>
                <a:latin typeface="Consolas"/>
                <a:ea typeface="Consolas"/>
                <a:cs typeface="Consolas"/>
                <a:sym typeface="Consolas"/>
              </a:rPr>
              <a:t>001</a:t>
            </a:r>
            <a:r>
              <a:rPr lang="en">
                <a:solidFill>
                  <a:schemeClr val="dk1"/>
                </a:solidFill>
                <a:latin typeface="Consolas"/>
                <a:ea typeface="Consolas"/>
                <a:cs typeface="Consolas"/>
                <a:sym typeface="Consolas"/>
              </a:rPr>
              <a:t>    = Census Block</a:t>
            </a:r>
            <a:endParaRPr>
              <a:solidFill>
                <a:schemeClr val="dk1"/>
              </a:solidFill>
              <a:latin typeface="Consolas"/>
              <a:ea typeface="Consolas"/>
              <a:cs typeface="Consolas"/>
              <a:sym typeface="Consolas"/>
            </a:endParaRPr>
          </a:p>
        </p:txBody>
      </p:sp>
      <p:sp>
        <p:nvSpPr>
          <p:cNvPr id="1996" name="Google Shape;1996;p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Recall...</a:t>
            </a:r>
            <a:endParaRPr>
              <a:solidFill>
                <a:srgbClr val="006E1D"/>
              </a:solidFill>
            </a:endParaRPr>
          </a:p>
        </p:txBody>
      </p:sp>
      <p:sp>
        <p:nvSpPr>
          <p:cNvPr id="1997" name="Google Shape;1997;p25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25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pic>
        <p:nvPicPr>
          <p:cNvPr id="2003" name="Google Shape;2003;p253"/>
          <p:cNvPicPr preferRelativeResize="0"/>
          <p:nvPr/>
        </p:nvPicPr>
        <p:blipFill>
          <a:blip r:embed="rId3">
            <a:alphaModFix/>
          </a:blip>
          <a:stretch>
            <a:fillRect/>
          </a:stretch>
        </p:blipFill>
        <p:spPr>
          <a:xfrm>
            <a:off x="4430125" y="408575"/>
            <a:ext cx="4734925" cy="4734925"/>
          </a:xfrm>
          <a:prstGeom prst="rect">
            <a:avLst/>
          </a:prstGeom>
          <a:noFill/>
          <a:ln>
            <a:noFill/>
          </a:ln>
        </p:spPr>
      </p:pic>
      <p:pic>
        <p:nvPicPr>
          <p:cNvPr id="2004" name="Google Shape;2004;p253"/>
          <p:cNvPicPr preferRelativeResize="0"/>
          <p:nvPr/>
        </p:nvPicPr>
        <p:blipFill>
          <a:blip r:embed="rId4">
            <a:alphaModFix/>
          </a:blip>
          <a:stretch>
            <a:fillRect/>
          </a:stretch>
        </p:blipFill>
        <p:spPr>
          <a:xfrm>
            <a:off x="0" y="408574"/>
            <a:ext cx="4734925" cy="4734925"/>
          </a:xfrm>
          <a:prstGeom prst="rect">
            <a:avLst/>
          </a:prstGeom>
          <a:noFill/>
          <a:ln>
            <a:noFill/>
          </a:ln>
        </p:spPr>
      </p:pic>
      <p:cxnSp>
        <p:nvCxnSpPr>
          <p:cNvPr id="2005" name="Google Shape;2005;p253"/>
          <p:cNvCxnSpPr/>
          <p:nvPr/>
        </p:nvCxnSpPr>
        <p:spPr>
          <a:xfrm>
            <a:off x="4734925" y="409575"/>
            <a:ext cx="0" cy="4724700"/>
          </a:xfrm>
          <a:prstGeom prst="straightConnector1">
            <a:avLst/>
          </a:prstGeom>
          <a:noFill/>
          <a:ln w="9525" cap="flat" cmpd="sng">
            <a:solidFill>
              <a:schemeClr val="dk2"/>
            </a:solidFill>
            <a:prstDash val="solid"/>
            <a:round/>
            <a:headEnd type="none" w="med" len="med"/>
            <a:tailEnd type="none" w="med" len="med"/>
          </a:ln>
        </p:spPr>
      </p:cxnSp>
      <p:sp>
        <p:nvSpPr>
          <p:cNvPr id="2006" name="Google Shape;2006;p253"/>
          <p:cNvSpPr txBox="1">
            <a:spLocks noGrp="1"/>
          </p:cNvSpPr>
          <p:nvPr>
            <p:ph type="body" idx="1"/>
          </p:nvPr>
        </p:nvSpPr>
        <p:spPr>
          <a:xfrm>
            <a:off x="254550" y="606075"/>
            <a:ext cx="1726800" cy="10893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a:solidFill>
                  <a:schemeClr val="dk1"/>
                </a:solidFill>
                <a:latin typeface="Arial Black"/>
                <a:ea typeface="Arial Black"/>
                <a:cs typeface="Arial Black"/>
                <a:sym typeface="Arial Black"/>
              </a:rPr>
              <a:t>Blocks</a:t>
            </a:r>
            <a:endParaRPr>
              <a:solidFill>
                <a:schemeClr val="dk1"/>
              </a:solidFill>
              <a:latin typeface="Arial Black"/>
              <a:ea typeface="Arial Black"/>
              <a:cs typeface="Arial Black"/>
              <a:sym typeface="Arial Black"/>
            </a:endParaRPr>
          </a:p>
        </p:txBody>
      </p:sp>
      <p:sp>
        <p:nvSpPr>
          <p:cNvPr id="2007" name="Google Shape;2007;p253"/>
          <p:cNvSpPr txBox="1">
            <a:spLocks noGrp="1"/>
          </p:cNvSpPr>
          <p:nvPr>
            <p:ph type="body" idx="1"/>
          </p:nvPr>
        </p:nvSpPr>
        <p:spPr>
          <a:xfrm>
            <a:off x="4978950" y="606075"/>
            <a:ext cx="1726800" cy="10893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a:solidFill>
                  <a:schemeClr val="dk1"/>
                </a:solidFill>
                <a:latin typeface="Arial Black"/>
                <a:ea typeface="Arial Black"/>
                <a:cs typeface="Arial Black"/>
                <a:sym typeface="Arial Black"/>
              </a:rPr>
              <a:t>Tracts</a:t>
            </a:r>
            <a:endParaRPr>
              <a:solidFill>
                <a:schemeClr val="dk1"/>
              </a:solidFill>
              <a:latin typeface="Arial Black"/>
              <a:ea typeface="Arial Black"/>
              <a:cs typeface="Arial Black"/>
              <a:sym typeface="Arial Black"/>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p254"/>
          <p:cNvSpPr txBox="1">
            <a:spLocks noGrp="1"/>
          </p:cNvSpPr>
          <p:nvPr>
            <p:ph type="body" idx="1"/>
          </p:nvPr>
        </p:nvSpPr>
        <p:spPr>
          <a:xfrm>
            <a:off x="311700" y="1076275"/>
            <a:ext cx="8520600" cy="404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i="1">
                <a:solidFill>
                  <a:schemeClr val="accent4"/>
                </a:solidFill>
                <a:latin typeface="Consolas"/>
                <a:ea typeface="Consolas"/>
                <a:cs typeface="Consolas"/>
                <a:sym typeface="Consolas"/>
              </a:rPr>
              <a:t>-- Make the tracts table</a:t>
            </a:r>
            <a:endParaRPr sz="2100" i="1">
              <a:solidFill>
                <a:schemeClr val="accent4"/>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CREATE TABLE </a:t>
            </a:r>
            <a:r>
              <a:rPr lang="en" sz="2100" b="1">
                <a:solidFill>
                  <a:schemeClr val="dk1"/>
                </a:solidFill>
                <a:latin typeface="Consolas"/>
                <a:ea typeface="Consolas"/>
                <a:cs typeface="Consolas"/>
                <a:sym typeface="Consolas"/>
              </a:rPr>
              <a:t>nyc_census_tract_geoms</a:t>
            </a:r>
            <a:r>
              <a:rPr lang="en" sz="2100" b="1">
                <a:solidFill>
                  <a:srgbClr val="0000FF"/>
                </a:solidFill>
                <a:latin typeface="Consolas"/>
                <a:ea typeface="Consolas"/>
                <a:cs typeface="Consolas"/>
                <a:sym typeface="Consolas"/>
              </a:rPr>
              <a:t> AS </a:t>
            </a: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SELECT</a:t>
            </a: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  </a:t>
            </a:r>
            <a:r>
              <a:rPr lang="en" sz="2100" b="1">
                <a:solidFill>
                  <a:srgbClr val="006E1D"/>
                </a:solidFill>
                <a:latin typeface="Consolas"/>
                <a:ea typeface="Consolas"/>
                <a:cs typeface="Consolas"/>
                <a:sym typeface="Consolas"/>
              </a:rPr>
              <a:t>ST_Union(</a:t>
            </a:r>
            <a:r>
              <a:rPr lang="en" sz="2100" b="1">
                <a:solidFill>
                  <a:schemeClr val="dk1"/>
                </a:solidFill>
                <a:latin typeface="Consolas"/>
                <a:ea typeface="Consolas"/>
                <a:cs typeface="Consolas"/>
                <a:sym typeface="Consolas"/>
              </a:rPr>
              <a:t>geom</a:t>
            </a:r>
            <a:r>
              <a:rPr lang="en" sz="2100" b="1">
                <a:solidFill>
                  <a:srgbClr val="006E1D"/>
                </a:solidFill>
                <a:latin typeface="Consolas"/>
                <a:ea typeface="Consolas"/>
                <a:cs typeface="Consolas"/>
                <a:sym typeface="Consolas"/>
              </a:rPr>
              <a:t>)</a:t>
            </a:r>
            <a:r>
              <a:rPr lang="en" sz="2100" b="1">
                <a:solidFill>
                  <a:schemeClr val="dk1"/>
                </a:solidFill>
                <a:latin typeface="Consolas"/>
                <a:ea typeface="Consolas"/>
                <a:cs typeface="Consolas"/>
                <a:sym typeface="Consolas"/>
              </a:rPr>
              <a:t> </a:t>
            </a:r>
            <a:r>
              <a:rPr lang="en" sz="2100" b="1">
                <a:solidFill>
                  <a:srgbClr val="0000FF"/>
                </a:solidFill>
                <a:latin typeface="Consolas"/>
                <a:ea typeface="Consolas"/>
                <a:cs typeface="Consolas"/>
                <a:sym typeface="Consolas"/>
              </a:rPr>
              <a:t>AS</a:t>
            </a:r>
            <a:r>
              <a:rPr lang="en" sz="2100" b="1">
                <a:solidFill>
                  <a:schemeClr val="dk1"/>
                </a:solidFill>
                <a:latin typeface="Consolas"/>
                <a:ea typeface="Consolas"/>
                <a:cs typeface="Consolas"/>
                <a:sym typeface="Consolas"/>
              </a:rPr>
              <a:t> geom,</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chemeClr val="dk1"/>
                </a:solidFill>
                <a:latin typeface="Consolas"/>
                <a:ea typeface="Consolas"/>
                <a:cs typeface="Consolas"/>
                <a:sym typeface="Consolas"/>
              </a:rPr>
              <a:t>  </a:t>
            </a:r>
            <a:r>
              <a:rPr lang="en" sz="2100" b="1">
                <a:solidFill>
                  <a:srgbClr val="006E1D"/>
                </a:solidFill>
                <a:latin typeface="Consolas"/>
                <a:ea typeface="Consolas"/>
                <a:cs typeface="Consolas"/>
                <a:sym typeface="Consolas"/>
              </a:rPr>
              <a:t>substr(</a:t>
            </a:r>
            <a:r>
              <a:rPr lang="en" sz="2100" b="1">
                <a:solidFill>
                  <a:schemeClr val="dk1"/>
                </a:solidFill>
                <a:latin typeface="Consolas"/>
                <a:ea typeface="Consolas"/>
                <a:cs typeface="Consolas"/>
                <a:sym typeface="Consolas"/>
              </a:rPr>
              <a:t>blkid,1,11</a:t>
            </a:r>
            <a:r>
              <a:rPr lang="en" sz="2100" b="1">
                <a:solidFill>
                  <a:srgbClr val="006E1D"/>
                </a:solidFill>
                <a:latin typeface="Consolas"/>
                <a:ea typeface="Consolas"/>
                <a:cs typeface="Consolas"/>
                <a:sym typeface="Consolas"/>
              </a:rPr>
              <a:t>)</a:t>
            </a:r>
            <a:r>
              <a:rPr lang="en" sz="2100" b="1">
                <a:solidFill>
                  <a:schemeClr val="dk1"/>
                </a:solidFill>
                <a:latin typeface="Consolas"/>
                <a:ea typeface="Consolas"/>
                <a:cs typeface="Consolas"/>
                <a:sym typeface="Consolas"/>
              </a:rPr>
              <a:t> </a:t>
            </a:r>
            <a:r>
              <a:rPr lang="en" sz="2100" b="1">
                <a:solidFill>
                  <a:srgbClr val="0000FF"/>
                </a:solidFill>
                <a:latin typeface="Consolas"/>
                <a:ea typeface="Consolas"/>
                <a:cs typeface="Consolas"/>
                <a:sym typeface="Consolas"/>
              </a:rPr>
              <a:t>AS</a:t>
            </a:r>
            <a:r>
              <a:rPr lang="en" sz="2100" b="1">
                <a:solidFill>
                  <a:schemeClr val="dk1"/>
                </a:solidFill>
                <a:latin typeface="Consolas"/>
                <a:ea typeface="Consolas"/>
                <a:cs typeface="Consolas"/>
                <a:sym typeface="Consolas"/>
              </a:rPr>
              <a:t> tractid</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FROM</a:t>
            </a:r>
            <a:r>
              <a:rPr lang="en" sz="2100" b="1">
                <a:solidFill>
                  <a:schemeClr val="dk1"/>
                </a:solidFill>
                <a:latin typeface="Consolas"/>
                <a:ea typeface="Consolas"/>
                <a:cs typeface="Consolas"/>
                <a:sym typeface="Consolas"/>
              </a:rPr>
              <a:t> nyc_census_blocks</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GROUP BY</a:t>
            </a:r>
            <a:r>
              <a:rPr lang="en" sz="2100" b="1">
                <a:solidFill>
                  <a:schemeClr val="dk1"/>
                </a:solidFill>
                <a:latin typeface="Consolas"/>
                <a:ea typeface="Consolas"/>
                <a:cs typeface="Consolas"/>
                <a:sym typeface="Consolas"/>
              </a:rPr>
              <a:t> tractid;</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100" i="1">
                <a:solidFill>
                  <a:schemeClr val="accent4"/>
                </a:solidFill>
                <a:latin typeface="Consolas"/>
                <a:ea typeface="Consolas"/>
                <a:cs typeface="Consolas"/>
                <a:sym typeface="Consolas"/>
              </a:rPr>
              <a:t>-- Index the tractid</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CREATE INDEX </a:t>
            </a:r>
            <a:r>
              <a:rPr lang="en" sz="2100" b="1">
                <a:solidFill>
                  <a:srgbClr val="000000"/>
                </a:solidFill>
                <a:latin typeface="Consolas"/>
                <a:ea typeface="Consolas"/>
                <a:cs typeface="Consolas"/>
                <a:sym typeface="Consolas"/>
              </a:rPr>
              <a:t>nyc_census_tract_geoms_tractid_idx</a:t>
            </a:r>
            <a:endParaRPr sz="2100" b="1">
              <a:solidFill>
                <a:srgbClr val="000000"/>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ON </a:t>
            </a:r>
            <a:r>
              <a:rPr lang="en" sz="2100" b="1">
                <a:solidFill>
                  <a:schemeClr val="dk1"/>
                </a:solidFill>
                <a:latin typeface="Consolas"/>
                <a:ea typeface="Consolas"/>
                <a:cs typeface="Consolas"/>
                <a:sym typeface="Consolas"/>
              </a:rPr>
              <a:t>nyc_census_tract_geoms (tractid);</a:t>
            </a:r>
            <a:endParaRPr sz="2100" b="1">
              <a:solidFill>
                <a:schemeClr val="dk1"/>
              </a:solidFill>
              <a:latin typeface="Consolas"/>
              <a:ea typeface="Consolas"/>
              <a:cs typeface="Consolas"/>
              <a:sym typeface="Consolas"/>
            </a:endParaRPr>
          </a:p>
        </p:txBody>
      </p:sp>
      <p:sp>
        <p:nvSpPr>
          <p:cNvPr id="2013" name="Google Shape;2013;p2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ST_Union() Blocks into Tracts</a:t>
            </a:r>
            <a:endParaRPr/>
          </a:p>
        </p:txBody>
      </p:sp>
      <p:sp>
        <p:nvSpPr>
          <p:cNvPr id="2014" name="Google Shape;2014;p25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255"/>
          <p:cNvSpPr txBox="1">
            <a:spLocks noGrp="1"/>
          </p:cNvSpPr>
          <p:nvPr>
            <p:ph type="body" idx="1"/>
          </p:nvPr>
        </p:nvSpPr>
        <p:spPr>
          <a:xfrm>
            <a:off x="311700" y="472725"/>
            <a:ext cx="8520600" cy="4096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a:solidFill>
                  <a:schemeClr val="dk1"/>
                </a:solidFill>
                <a:latin typeface="Arial Black"/>
                <a:ea typeface="Arial Black"/>
                <a:cs typeface="Arial Black"/>
                <a:sym typeface="Arial Black"/>
              </a:rPr>
              <a:t>How can you associate </a:t>
            </a:r>
            <a:r>
              <a:rPr lang="en">
                <a:solidFill>
                  <a:schemeClr val="accent4"/>
                </a:solidFill>
                <a:latin typeface="Arial Black"/>
                <a:ea typeface="Arial Black"/>
                <a:cs typeface="Arial Black"/>
                <a:sym typeface="Arial Black"/>
              </a:rPr>
              <a:t>census data</a:t>
            </a:r>
            <a:r>
              <a:rPr lang="en">
                <a:solidFill>
                  <a:schemeClr val="dk1"/>
                </a:solidFill>
                <a:latin typeface="Arial Black"/>
                <a:ea typeface="Arial Black"/>
                <a:cs typeface="Arial Black"/>
                <a:sym typeface="Arial Black"/>
              </a:rPr>
              <a:t> with your </a:t>
            </a:r>
            <a:r>
              <a:rPr lang="en">
                <a:solidFill>
                  <a:schemeClr val="accent4"/>
                </a:solidFill>
                <a:latin typeface="Arial Black"/>
                <a:ea typeface="Arial Black"/>
                <a:cs typeface="Arial Black"/>
                <a:sym typeface="Arial Black"/>
              </a:rPr>
              <a:t>census tract map?</a:t>
            </a:r>
            <a:endParaRPr>
              <a:solidFill>
                <a:schemeClr val="accent4"/>
              </a:solidFill>
              <a:latin typeface="Arial Black"/>
              <a:ea typeface="Arial Black"/>
              <a:cs typeface="Arial Black"/>
              <a:sym typeface="Arial Black"/>
            </a:endParaRPr>
          </a:p>
        </p:txBody>
      </p:sp>
      <p:sp>
        <p:nvSpPr>
          <p:cNvPr id="2020" name="Google Shape;2020;p25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256"/>
          <p:cNvSpPr txBox="1">
            <a:spLocks noGrp="1"/>
          </p:cNvSpPr>
          <p:nvPr>
            <p:ph type="body" idx="1"/>
          </p:nvPr>
        </p:nvSpPr>
        <p:spPr>
          <a:xfrm>
            <a:off x="311700" y="1076275"/>
            <a:ext cx="8520600" cy="404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i="1">
                <a:solidFill>
                  <a:schemeClr val="accent4"/>
                </a:solidFill>
                <a:latin typeface="Consolas"/>
                <a:ea typeface="Consolas"/>
                <a:cs typeface="Consolas"/>
                <a:sym typeface="Consolas"/>
              </a:rPr>
              <a:t>-- Make the tracts table</a:t>
            </a:r>
            <a:endParaRPr sz="2100" i="1">
              <a:solidFill>
                <a:schemeClr val="accent4"/>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CREATE TABLE </a:t>
            </a:r>
            <a:r>
              <a:rPr lang="en" sz="2100" b="1">
                <a:solidFill>
                  <a:schemeClr val="dk1"/>
                </a:solidFill>
                <a:latin typeface="Consolas"/>
                <a:ea typeface="Consolas"/>
                <a:cs typeface="Consolas"/>
                <a:sym typeface="Consolas"/>
              </a:rPr>
              <a:t>nyc_census_tracts</a:t>
            </a:r>
            <a:r>
              <a:rPr lang="en" sz="2100" b="1">
                <a:solidFill>
                  <a:srgbClr val="0000FF"/>
                </a:solidFill>
                <a:latin typeface="Consolas"/>
                <a:ea typeface="Consolas"/>
                <a:cs typeface="Consolas"/>
                <a:sym typeface="Consolas"/>
              </a:rPr>
              <a:t> AS </a:t>
            </a: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100" b="1">
                <a:solidFill>
                  <a:srgbClr val="0000FF"/>
                </a:solidFill>
                <a:latin typeface="Consolas"/>
                <a:ea typeface="Consolas"/>
                <a:cs typeface="Consolas"/>
                <a:sym typeface="Consolas"/>
              </a:rPr>
              <a:t>SELECT </a:t>
            </a:r>
            <a:r>
              <a:rPr lang="en" sz="2100" b="1">
                <a:solidFill>
                  <a:schemeClr val="dk1"/>
                </a:solidFill>
                <a:latin typeface="Consolas"/>
                <a:ea typeface="Consolas"/>
                <a:cs typeface="Consolas"/>
                <a:sym typeface="Consolas"/>
              </a:rPr>
              <a:t>g.geom, a.*</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100" b="1">
                <a:solidFill>
                  <a:srgbClr val="0000FF"/>
                </a:solidFill>
                <a:latin typeface="Consolas"/>
                <a:ea typeface="Consolas"/>
                <a:cs typeface="Consolas"/>
                <a:sym typeface="Consolas"/>
              </a:rPr>
              <a:t>FROM</a:t>
            </a:r>
            <a:r>
              <a:rPr lang="en" sz="2100" b="1">
                <a:solidFill>
                  <a:schemeClr val="dk1"/>
                </a:solidFill>
                <a:latin typeface="Consolas"/>
                <a:ea typeface="Consolas"/>
                <a:cs typeface="Consolas"/>
                <a:sym typeface="Consolas"/>
              </a:rPr>
              <a:t> nyc_census_tract_geoms g</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100" b="1">
                <a:solidFill>
                  <a:srgbClr val="0000FF"/>
                </a:solidFill>
                <a:latin typeface="Consolas"/>
                <a:ea typeface="Consolas"/>
                <a:cs typeface="Consolas"/>
                <a:sym typeface="Consolas"/>
              </a:rPr>
              <a:t>JOIN</a:t>
            </a:r>
            <a:r>
              <a:rPr lang="en" sz="2100" b="1">
                <a:solidFill>
                  <a:schemeClr val="dk1"/>
                </a:solidFill>
                <a:latin typeface="Consolas"/>
                <a:ea typeface="Consolas"/>
                <a:cs typeface="Consolas"/>
                <a:sym typeface="Consolas"/>
              </a:rPr>
              <a:t> nyc_census_sociodata a</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100" b="1">
                <a:solidFill>
                  <a:srgbClr val="0000FF"/>
                </a:solidFill>
                <a:latin typeface="Consolas"/>
                <a:ea typeface="Consolas"/>
                <a:cs typeface="Consolas"/>
                <a:sym typeface="Consolas"/>
              </a:rPr>
              <a:t>ON</a:t>
            </a:r>
            <a:r>
              <a:rPr lang="en" sz="2100" b="1">
                <a:solidFill>
                  <a:schemeClr val="dk1"/>
                </a:solidFill>
                <a:latin typeface="Consolas"/>
                <a:ea typeface="Consolas"/>
                <a:cs typeface="Consolas"/>
                <a:sym typeface="Consolas"/>
              </a:rPr>
              <a:t> g.tractid = a.tractid;</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100" i="1">
                <a:solidFill>
                  <a:schemeClr val="accent4"/>
                </a:solidFill>
                <a:latin typeface="Consolas"/>
                <a:ea typeface="Consolas"/>
                <a:cs typeface="Consolas"/>
                <a:sym typeface="Consolas"/>
              </a:rPr>
              <a:t>-- Index the geometries</a:t>
            </a:r>
            <a:endParaRPr sz="2100" i="1">
              <a:solidFill>
                <a:schemeClr val="accent4"/>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100" b="1">
                <a:solidFill>
                  <a:srgbClr val="0000FF"/>
                </a:solidFill>
                <a:latin typeface="Consolas"/>
                <a:ea typeface="Consolas"/>
                <a:cs typeface="Consolas"/>
                <a:sym typeface="Consolas"/>
              </a:rPr>
              <a:t>CREATE INDEX</a:t>
            </a:r>
            <a:r>
              <a:rPr lang="en" sz="2100" b="1">
                <a:solidFill>
                  <a:schemeClr val="dk1"/>
                </a:solidFill>
                <a:latin typeface="Consolas"/>
                <a:ea typeface="Consolas"/>
                <a:cs typeface="Consolas"/>
                <a:sym typeface="Consolas"/>
              </a:rPr>
              <a:t> nyc_census_tract_gidx </a:t>
            </a:r>
            <a:br>
              <a:rPr lang="en" sz="2100" b="1">
                <a:solidFill>
                  <a:schemeClr val="dk1"/>
                </a:solidFill>
                <a:latin typeface="Consolas"/>
                <a:ea typeface="Consolas"/>
                <a:cs typeface="Consolas"/>
                <a:sym typeface="Consolas"/>
              </a:rPr>
            </a:br>
            <a:r>
              <a:rPr lang="en" sz="2100" b="1">
                <a:solidFill>
                  <a:srgbClr val="0000FF"/>
                </a:solidFill>
                <a:latin typeface="Consolas"/>
                <a:ea typeface="Consolas"/>
                <a:cs typeface="Consolas"/>
                <a:sym typeface="Consolas"/>
              </a:rPr>
              <a:t>ON</a:t>
            </a:r>
            <a:r>
              <a:rPr lang="en" sz="2100" b="1">
                <a:solidFill>
                  <a:schemeClr val="dk1"/>
                </a:solidFill>
                <a:latin typeface="Consolas"/>
                <a:ea typeface="Consolas"/>
                <a:cs typeface="Consolas"/>
                <a:sym typeface="Consolas"/>
              </a:rPr>
              <a:t> nyc_census_tracts </a:t>
            </a:r>
            <a:r>
              <a:rPr lang="en" sz="2100" b="1">
                <a:solidFill>
                  <a:srgbClr val="0000FF"/>
                </a:solidFill>
                <a:latin typeface="Consolas"/>
                <a:ea typeface="Consolas"/>
                <a:cs typeface="Consolas"/>
                <a:sym typeface="Consolas"/>
              </a:rPr>
              <a:t>USING GIST</a:t>
            </a:r>
            <a:r>
              <a:rPr lang="en" sz="2100" b="1">
                <a:solidFill>
                  <a:schemeClr val="dk1"/>
                </a:solidFill>
                <a:latin typeface="Consolas"/>
                <a:ea typeface="Consolas"/>
                <a:cs typeface="Consolas"/>
                <a:sym typeface="Consolas"/>
              </a:rPr>
              <a:t> (geom);</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2100" b="1">
              <a:solidFill>
                <a:srgbClr val="0000FF"/>
              </a:solidFill>
              <a:latin typeface="Consolas"/>
              <a:ea typeface="Consolas"/>
              <a:cs typeface="Consolas"/>
              <a:sym typeface="Consolas"/>
            </a:endParaRPr>
          </a:p>
        </p:txBody>
      </p:sp>
      <p:sp>
        <p:nvSpPr>
          <p:cNvPr id="2026" name="Google Shape;2026;p2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ST_Union() Blocks into Tracts</a:t>
            </a:r>
            <a:endParaRPr/>
          </a:p>
        </p:txBody>
      </p:sp>
      <p:sp>
        <p:nvSpPr>
          <p:cNvPr id="2027" name="Google Shape;2027;p25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257"/>
          <p:cNvSpPr txBox="1">
            <a:spLocks noGrp="1"/>
          </p:cNvSpPr>
          <p:nvPr>
            <p:ph type="body" idx="1"/>
          </p:nvPr>
        </p:nvSpPr>
        <p:spPr>
          <a:xfrm>
            <a:off x="311700" y="472725"/>
            <a:ext cx="8520600" cy="4096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a:solidFill>
                  <a:schemeClr val="dk1"/>
                </a:solidFill>
                <a:latin typeface="Arial Black"/>
                <a:ea typeface="Arial Black"/>
                <a:cs typeface="Arial Black"/>
                <a:sym typeface="Arial Black"/>
              </a:rPr>
              <a:t>“List top </a:t>
            </a:r>
            <a:r>
              <a:rPr lang="en">
                <a:solidFill>
                  <a:schemeClr val="accent4"/>
                </a:solidFill>
                <a:latin typeface="Arial Black"/>
                <a:ea typeface="Arial Black"/>
                <a:cs typeface="Arial Black"/>
                <a:sym typeface="Arial Black"/>
              </a:rPr>
              <a:t>10 New York neighborhoods</a:t>
            </a:r>
            <a:r>
              <a:rPr lang="en">
                <a:solidFill>
                  <a:schemeClr val="dk1"/>
                </a:solidFill>
                <a:latin typeface="Arial Black"/>
                <a:ea typeface="Arial Black"/>
                <a:cs typeface="Arial Black"/>
                <a:sym typeface="Arial Black"/>
              </a:rPr>
              <a:t> ordered by the proportion of people who have </a:t>
            </a:r>
            <a:r>
              <a:rPr lang="en">
                <a:solidFill>
                  <a:schemeClr val="accent4"/>
                </a:solidFill>
                <a:latin typeface="Arial Black"/>
                <a:ea typeface="Arial Black"/>
                <a:cs typeface="Arial Black"/>
                <a:sym typeface="Arial Black"/>
              </a:rPr>
              <a:t>graduate degrees</a:t>
            </a:r>
            <a:r>
              <a:rPr lang="en">
                <a:solidFill>
                  <a:schemeClr val="dk1"/>
                </a:solidFill>
                <a:latin typeface="Arial Black"/>
                <a:ea typeface="Arial Black"/>
                <a:cs typeface="Arial Black"/>
                <a:sym typeface="Arial Black"/>
              </a:rPr>
              <a:t>?”</a:t>
            </a:r>
            <a:endParaRPr>
              <a:solidFill>
                <a:schemeClr val="dk1"/>
              </a:solidFill>
              <a:latin typeface="Arial Black"/>
              <a:ea typeface="Arial Black"/>
              <a:cs typeface="Arial Black"/>
              <a:sym typeface="Arial Black"/>
            </a:endParaRPr>
          </a:p>
        </p:txBody>
      </p:sp>
      <p:sp>
        <p:nvSpPr>
          <p:cNvPr id="2033" name="Google Shape;2033;p25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258"/>
          <p:cNvSpPr/>
          <p:nvPr/>
        </p:nvSpPr>
        <p:spPr>
          <a:xfrm>
            <a:off x="381000" y="2486025"/>
            <a:ext cx="4991100" cy="914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58"/>
          <p:cNvSpPr txBox="1">
            <a:spLocks noGrp="1"/>
          </p:cNvSpPr>
          <p:nvPr>
            <p:ph type="body" idx="1"/>
          </p:nvPr>
        </p:nvSpPr>
        <p:spPr>
          <a:xfrm>
            <a:off x="387900" y="1076275"/>
            <a:ext cx="8520600" cy="404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SELECT</a:t>
            </a: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  </a:t>
            </a:r>
            <a:r>
              <a:rPr lang="en" sz="2100" b="1">
                <a:solidFill>
                  <a:srgbClr val="B45F06"/>
                </a:solidFill>
                <a:latin typeface="Consolas"/>
                <a:ea typeface="Consolas"/>
                <a:cs typeface="Consolas"/>
                <a:sym typeface="Consolas"/>
              </a:rPr>
              <a:t>100.0</a:t>
            </a:r>
            <a:r>
              <a:rPr lang="en" sz="2100" b="1">
                <a:solidFill>
                  <a:schemeClr val="dk1"/>
                </a:solidFill>
                <a:latin typeface="Consolas"/>
                <a:ea typeface="Consolas"/>
                <a:cs typeface="Consolas"/>
                <a:sym typeface="Consolas"/>
              </a:rPr>
              <a:t> * </a:t>
            </a:r>
            <a:r>
              <a:rPr lang="en" sz="2100" b="1">
                <a:solidFill>
                  <a:srgbClr val="006E1D"/>
                </a:solidFill>
                <a:latin typeface="Consolas"/>
                <a:ea typeface="Consolas"/>
                <a:cs typeface="Consolas"/>
                <a:sym typeface="Consolas"/>
              </a:rPr>
              <a:t>Sum(</a:t>
            </a:r>
            <a:r>
              <a:rPr lang="en" sz="2100" b="1">
                <a:solidFill>
                  <a:schemeClr val="dk1"/>
                </a:solidFill>
                <a:latin typeface="Consolas"/>
                <a:ea typeface="Consolas"/>
                <a:cs typeface="Consolas"/>
                <a:sym typeface="Consolas"/>
              </a:rPr>
              <a:t>t.edu_graduate_dipl</a:t>
            </a:r>
            <a:r>
              <a:rPr lang="en" sz="2100" b="1">
                <a:solidFill>
                  <a:srgbClr val="006E1D"/>
                </a:solidFill>
                <a:latin typeface="Consolas"/>
                <a:ea typeface="Consolas"/>
                <a:cs typeface="Consolas"/>
                <a:sym typeface="Consolas"/>
              </a:rPr>
              <a:t>)</a:t>
            </a:r>
            <a:r>
              <a:rPr lang="en" sz="2100" b="1">
                <a:solidFill>
                  <a:schemeClr val="dk1"/>
                </a:solidFill>
                <a:latin typeface="Consolas"/>
                <a:ea typeface="Consolas"/>
                <a:cs typeface="Consolas"/>
                <a:sym typeface="Consolas"/>
              </a:rPr>
              <a:t> / </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chemeClr val="dk1"/>
                </a:solidFill>
                <a:latin typeface="Consolas"/>
                <a:ea typeface="Consolas"/>
                <a:cs typeface="Consolas"/>
                <a:sym typeface="Consolas"/>
              </a:rPr>
              <a:t>          </a:t>
            </a:r>
            <a:r>
              <a:rPr lang="en" sz="2100" b="1">
                <a:solidFill>
                  <a:srgbClr val="006E1D"/>
                </a:solidFill>
                <a:latin typeface="Consolas"/>
                <a:ea typeface="Consolas"/>
                <a:cs typeface="Consolas"/>
                <a:sym typeface="Consolas"/>
              </a:rPr>
              <a:t>Sum(</a:t>
            </a:r>
            <a:r>
              <a:rPr lang="en" sz="2100" b="1">
                <a:solidFill>
                  <a:schemeClr val="dk1"/>
                </a:solidFill>
                <a:latin typeface="Consolas"/>
                <a:ea typeface="Consolas"/>
                <a:cs typeface="Consolas"/>
                <a:sym typeface="Consolas"/>
              </a:rPr>
              <a:t>t.edu_total</a:t>
            </a:r>
            <a:r>
              <a:rPr lang="en" sz="2100" b="1">
                <a:solidFill>
                  <a:srgbClr val="006E1D"/>
                </a:solidFill>
                <a:latin typeface="Consolas"/>
                <a:ea typeface="Consolas"/>
                <a:cs typeface="Consolas"/>
                <a:sym typeface="Consolas"/>
              </a:rPr>
              <a:t>)</a:t>
            </a:r>
            <a:r>
              <a:rPr lang="en" sz="2100" b="1">
                <a:solidFill>
                  <a:schemeClr val="dk1"/>
                </a:solidFill>
                <a:latin typeface="Consolas"/>
                <a:ea typeface="Consolas"/>
                <a:cs typeface="Consolas"/>
                <a:sym typeface="Consolas"/>
              </a:rPr>
              <a:t> </a:t>
            </a:r>
            <a:r>
              <a:rPr lang="en" sz="2100" b="1">
                <a:solidFill>
                  <a:srgbClr val="0000FF"/>
                </a:solidFill>
                <a:latin typeface="Consolas"/>
                <a:ea typeface="Consolas"/>
                <a:cs typeface="Consolas"/>
                <a:sym typeface="Consolas"/>
              </a:rPr>
              <a:t>AS</a:t>
            </a:r>
            <a:r>
              <a:rPr lang="en" sz="2100" b="1">
                <a:solidFill>
                  <a:schemeClr val="dk1"/>
                </a:solidFill>
                <a:latin typeface="Consolas"/>
                <a:ea typeface="Consolas"/>
                <a:cs typeface="Consolas"/>
                <a:sym typeface="Consolas"/>
              </a:rPr>
              <a:t> graduate_pct,</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chemeClr val="dk1"/>
                </a:solidFill>
                <a:latin typeface="Consolas"/>
                <a:ea typeface="Consolas"/>
                <a:cs typeface="Consolas"/>
                <a:sym typeface="Consolas"/>
              </a:rPr>
              <a:t>  n.name, n.boroname</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FROM</a:t>
            </a:r>
            <a:r>
              <a:rPr lang="en" sz="2100" b="1">
                <a:solidFill>
                  <a:schemeClr val="dk1"/>
                </a:solidFill>
                <a:latin typeface="Consolas"/>
                <a:ea typeface="Consolas"/>
                <a:cs typeface="Consolas"/>
                <a:sym typeface="Consolas"/>
              </a:rPr>
              <a:t> nyc_neighborhoods n</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JOIN</a:t>
            </a:r>
            <a:r>
              <a:rPr lang="en" sz="2100" b="1">
                <a:solidFill>
                  <a:schemeClr val="dk1"/>
                </a:solidFill>
                <a:latin typeface="Consolas"/>
                <a:ea typeface="Consolas"/>
                <a:cs typeface="Consolas"/>
                <a:sym typeface="Consolas"/>
              </a:rPr>
              <a:t> nyc_census_tracts t</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ON</a:t>
            </a:r>
            <a:r>
              <a:rPr lang="en" sz="2100" b="1">
                <a:solidFill>
                  <a:schemeClr val="dk1"/>
                </a:solidFill>
                <a:latin typeface="Consolas"/>
                <a:ea typeface="Consolas"/>
                <a:cs typeface="Consolas"/>
                <a:sym typeface="Consolas"/>
              </a:rPr>
              <a:t> </a:t>
            </a:r>
            <a:r>
              <a:rPr lang="en" sz="2100" b="1">
                <a:solidFill>
                  <a:srgbClr val="006E1D"/>
                </a:solidFill>
                <a:latin typeface="Consolas"/>
                <a:ea typeface="Consolas"/>
                <a:cs typeface="Consolas"/>
                <a:sym typeface="Consolas"/>
              </a:rPr>
              <a:t>ST_Intersects(</a:t>
            </a:r>
            <a:r>
              <a:rPr lang="en" sz="2100" b="1">
                <a:solidFill>
                  <a:schemeClr val="dk1"/>
                </a:solidFill>
                <a:latin typeface="Consolas"/>
                <a:ea typeface="Consolas"/>
                <a:cs typeface="Consolas"/>
                <a:sym typeface="Consolas"/>
              </a:rPr>
              <a:t>n.geom, t.geom</a:t>
            </a:r>
            <a:r>
              <a:rPr lang="en" sz="2100" b="1">
                <a:solidFill>
                  <a:srgbClr val="006E1D"/>
                </a:solidFill>
                <a:latin typeface="Consolas"/>
                <a:ea typeface="Consolas"/>
                <a:cs typeface="Consolas"/>
                <a:sym typeface="Consolas"/>
              </a:rPr>
              <a:t>)</a:t>
            </a:r>
            <a:endParaRPr sz="21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WHERE</a:t>
            </a:r>
            <a:r>
              <a:rPr lang="en" sz="2100" b="1">
                <a:solidFill>
                  <a:schemeClr val="dk1"/>
                </a:solidFill>
                <a:latin typeface="Consolas"/>
                <a:ea typeface="Consolas"/>
                <a:cs typeface="Consolas"/>
                <a:sym typeface="Consolas"/>
              </a:rPr>
              <a:t> t.edu_total &gt; 0</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GROUP</a:t>
            </a:r>
            <a:r>
              <a:rPr lang="en" sz="2100" b="1">
                <a:solidFill>
                  <a:schemeClr val="dk1"/>
                </a:solidFill>
                <a:latin typeface="Consolas"/>
                <a:ea typeface="Consolas"/>
                <a:cs typeface="Consolas"/>
                <a:sym typeface="Consolas"/>
              </a:rPr>
              <a:t> </a:t>
            </a:r>
            <a:r>
              <a:rPr lang="en" sz="2100" b="1">
                <a:solidFill>
                  <a:srgbClr val="0000FF"/>
                </a:solidFill>
                <a:latin typeface="Consolas"/>
                <a:ea typeface="Consolas"/>
                <a:cs typeface="Consolas"/>
                <a:sym typeface="Consolas"/>
              </a:rPr>
              <a:t>BY</a:t>
            </a:r>
            <a:r>
              <a:rPr lang="en" sz="2100" b="1">
                <a:solidFill>
                  <a:schemeClr val="dk1"/>
                </a:solidFill>
                <a:latin typeface="Consolas"/>
                <a:ea typeface="Consolas"/>
                <a:cs typeface="Consolas"/>
                <a:sym typeface="Consolas"/>
              </a:rPr>
              <a:t> n.name, n.boroname</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ORDER</a:t>
            </a:r>
            <a:r>
              <a:rPr lang="en" sz="2100" b="1">
                <a:solidFill>
                  <a:schemeClr val="dk1"/>
                </a:solidFill>
                <a:latin typeface="Consolas"/>
                <a:ea typeface="Consolas"/>
                <a:cs typeface="Consolas"/>
                <a:sym typeface="Consolas"/>
              </a:rPr>
              <a:t> </a:t>
            </a:r>
            <a:r>
              <a:rPr lang="en" sz="2100" b="1">
                <a:solidFill>
                  <a:srgbClr val="0000FF"/>
                </a:solidFill>
                <a:latin typeface="Consolas"/>
                <a:ea typeface="Consolas"/>
                <a:cs typeface="Consolas"/>
                <a:sym typeface="Consolas"/>
              </a:rPr>
              <a:t>BY</a:t>
            </a:r>
            <a:r>
              <a:rPr lang="en" sz="2100" b="1">
                <a:solidFill>
                  <a:schemeClr val="dk1"/>
                </a:solidFill>
                <a:latin typeface="Consolas"/>
                <a:ea typeface="Consolas"/>
                <a:cs typeface="Consolas"/>
                <a:sym typeface="Consolas"/>
              </a:rPr>
              <a:t> graduate_pct </a:t>
            </a:r>
            <a:r>
              <a:rPr lang="en" sz="2100" b="1">
                <a:solidFill>
                  <a:srgbClr val="0000FF"/>
                </a:solidFill>
                <a:latin typeface="Consolas"/>
                <a:ea typeface="Consolas"/>
                <a:cs typeface="Consolas"/>
                <a:sym typeface="Consolas"/>
              </a:rPr>
              <a:t>DESC</a:t>
            </a: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LIMIT</a:t>
            </a:r>
            <a:r>
              <a:rPr lang="en" sz="2100" b="1">
                <a:solidFill>
                  <a:schemeClr val="dk1"/>
                </a:solidFill>
                <a:latin typeface="Consolas"/>
                <a:ea typeface="Consolas"/>
                <a:cs typeface="Consolas"/>
                <a:sym typeface="Consolas"/>
              </a:rPr>
              <a:t> 10;</a:t>
            </a:r>
            <a:endParaRPr sz="2100" b="1">
              <a:solidFill>
                <a:schemeClr val="dk1"/>
              </a:solidFill>
              <a:latin typeface="Consolas"/>
              <a:ea typeface="Consolas"/>
              <a:cs typeface="Consolas"/>
              <a:sym typeface="Consolas"/>
            </a:endParaRPr>
          </a:p>
        </p:txBody>
      </p:sp>
      <p:sp>
        <p:nvSpPr>
          <p:cNvPr id="2040" name="Google Shape;2040;p2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Graduate Degree Population %</a:t>
            </a:r>
            <a:endParaRPr/>
          </a:p>
        </p:txBody>
      </p:sp>
      <p:sp>
        <p:nvSpPr>
          <p:cNvPr id="2041" name="Google Shape;2041;p25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259"/>
          <p:cNvSpPr/>
          <p:nvPr/>
        </p:nvSpPr>
        <p:spPr>
          <a:xfrm>
            <a:off x="504825" y="2771775"/>
            <a:ext cx="7696200" cy="3240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59"/>
          <p:cNvSpPr/>
          <p:nvPr/>
        </p:nvSpPr>
        <p:spPr>
          <a:xfrm>
            <a:off x="504825" y="4686300"/>
            <a:ext cx="7696200" cy="3240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59"/>
          <p:cNvSpPr txBox="1">
            <a:spLocks noGrp="1"/>
          </p:cNvSpPr>
          <p:nvPr>
            <p:ph type="body" idx="1"/>
          </p:nvPr>
        </p:nvSpPr>
        <p:spPr>
          <a:xfrm>
            <a:off x="387900" y="1076275"/>
            <a:ext cx="8520600" cy="404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b="1">
                <a:latin typeface="Consolas"/>
                <a:ea typeface="Consolas"/>
                <a:cs typeface="Consolas"/>
                <a:sym typeface="Consolas"/>
              </a:rPr>
              <a:t>    graduate_pct     |       name        | boroname  </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47.6469321851453175 | Carnegie Hill     | Manhattan</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42.1632365492235696 | Upper West Side   | Manhattan</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41.0656645950763598 | Battery Park      | Manhattan</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39.5611557679774060 | Flatbush          | Brooklyn</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39.3409549428379287 | Tribeca           | Manhattan</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39.2188240872451399 | North Sutton Area | Manhattan</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38.6922550118291620 | Greenwich Village | Manhattan</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38.6054942073575506 | Upper East Side   | Manhattan</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37.8834795573140662 | Murray Hill       | Manhattan</a:t>
            </a:r>
            <a:endParaRPr sz="2100" b="1">
              <a:latin typeface="Consolas"/>
              <a:ea typeface="Consolas"/>
              <a:cs typeface="Consolas"/>
              <a:sym typeface="Consolas"/>
            </a:endParaRPr>
          </a:p>
          <a:p>
            <a:pPr marL="0" lvl="0" indent="0" algn="l" rtl="0">
              <a:lnSpc>
                <a:spcPct val="100000"/>
              </a:lnSpc>
              <a:spcBef>
                <a:spcPts val="0"/>
              </a:spcBef>
              <a:spcAft>
                <a:spcPts val="0"/>
              </a:spcAft>
              <a:buNone/>
            </a:pPr>
            <a:r>
              <a:rPr lang="en" sz="2100" b="1">
                <a:latin typeface="Consolas"/>
                <a:ea typeface="Consolas"/>
                <a:cs typeface="Consolas"/>
                <a:sym typeface="Consolas"/>
              </a:rPr>
              <a:t> 37.3714416181491744 | Central Park      | Manhattan</a:t>
            </a:r>
            <a:endParaRPr sz="2100" b="1">
              <a:latin typeface="Consolas"/>
              <a:ea typeface="Consolas"/>
              <a:cs typeface="Consolas"/>
              <a:sym typeface="Consolas"/>
            </a:endParaRPr>
          </a:p>
        </p:txBody>
      </p:sp>
      <p:sp>
        <p:nvSpPr>
          <p:cNvPr id="2049" name="Google Shape;2049;p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Graduate Degree Population %</a:t>
            </a:r>
            <a:endParaRPr/>
          </a:p>
        </p:txBody>
      </p:sp>
      <p:sp>
        <p:nvSpPr>
          <p:cNvPr id="2050" name="Google Shape;2050;p25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260"/>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148</a:t>
            </a:fld>
            <a:endParaRPr/>
          </a:p>
        </p:txBody>
      </p:sp>
      <p:pic>
        <p:nvPicPr>
          <p:cNvPr id="2056" name="Google Shape;2056;p260"/>
          <p:cNvPicPr preferRelativeResize="0"/>
          <p:nvPr/>
        </p:nvPicPr>
        <p:blipFill rotWithShape="1">
          <a:blip r:embed="rId3">
            <a:alphaModFix/>
          </a:blip>
          <a:srcRect r="2940"/>
          <a:stretch/>
        </p:blipFill>
        <p:spPr>
          <a:xfrm>
            <a:off x="0" y="390525"/>
            <a:ext cx="9143999" cy="475287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61"/>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149</a:t>
            </a:fld>
            <a:endParaRPr/>
          </a:p>
        </p:txBody>
      </p:sp>
      <p:pic>
        <p:nvPicPr>
          <p:cNvPr id="2062" name="Google Shape;2062;p261"/>
          <p:cNvPicPr preferRelativeResize="0"/>
          <p:nvPr/>
        </p:nvPicPr>
        <p:blipFill>
          <a:blip r:embed="rId3">
            <a:alphaModFix/>
          </a:blip>
          <a:stretch>
            <a:fillRect/>
          </a:stretch>
        </p:blipFill>
        <p:spPr>
          <a:xfrm>
            <a:off x="0" y="400050"/>
            <a:ext cx="5619775" cy="4743450"/>
          </a:xfrm>
          <a:prstGeom prst="rect">
            <a:avLst/>
          </a:prstGeom>
          <a:noFill/>
          <a:ln>
            <a:noFill/>
          </a:ln>
        </p:spPr>
      </p:pic>
      <p:sp>
        <p:nvSpPr>
          <p:cNvPr id="2063" name="Google Shape;2063;p261"/>
          <p:cNvSpPr txBox="1"/>
          <p:nvPr/>
        </p:nvSpPr>
        <p:spPr>
          <a:xfrm>
            <a:off x="5924550" y="650475"/>
            <a:ext cx="26004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Calibri"/>
                <a:ea typeface="Calibri"/>
                <a:cs typeface="Calibri"/>
                <a:sym typeface="Calibri"/>
              </a:rPr>
              <a:t>The otherwise-empty “Flatbush” neighborhood polygon  (which mostly covers Prospect Park) just grazes one high-education tract polygon, resulting in a spurious high measurement for the neighborhood.</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Metadata functions</a:t>
            </a:r>
            <a:endParaRPr/>
          </a:p>
        </p:txBody>
      </p:sp>
      <p:sp>
        <p:nvSpPr>
          <p:cNvPr id="698" name="Google Shape;698;p87"/>
          <p:cNvSpPr txBox="1"/>
          <p:nvPr/>
        </p:nvSpPr>
        <p:spPr>
          <a:xfrm>
            <a:off x="369250" y="1412425"/>
            <a:ext cx="84630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0000FF"/>
                </a:solidFill>
                <a:latin typeface="Consolas"/>
                <a:ea typeface="Consolas"/>
                <a:cs typeface="Consolas"/>
                <a:sym typeface="Consolas"/>
              </a:rPr>
              <a:t>SELECT</a:t>
            </a:r>
            <a:r>
              <a:rPr lang="en" sz="2600" b="1">
                <a:latin typeface="Consolas"/>
                <a:ea typeface="Consolas"/>
                <a:cs typeface="Consolas"/>
                <a:sym typeface="Consolas"/>
              </a:rPr>
              <a:t> </a:t>
            </a:r>
            <a:endParaRPr sz="2600" b="1">
              <a:latin typeface="Consolas"/>
              <a:ea typeface="Consolas"/>
              <a:cs typeface="Consolas"/>
              <a:sym typeface="Consolas"/>
            </a:endParaRPr>
          </a:p>
          <a:p>
            <a:pPr marL="0" lvl="0" indent="0" algn="l" rtl="0">
              <a:spcBef>
                <a:spcPts val="0"/>
              </a:spcBef>
              <a:spcAft>
                <a:spcPts val="0"/>
              </a:spcAft>
              <a:buNone/>
            </a:pPr>
            <a:r>
              <a:rPr lang="en" sz="2600" b="1">
                <a:latin typeface="Consolas"/>
                <a:ea typeface="Consolas"/>
                <a:cs typeface="Consolas"/>
                <a:sym typeface="Consolas"/>
              </a:rPr>
              <a:t>  name, </a:t>
            </a:r>
            <a:endParaRPr sz="2600" b="1">
              <a:latin typeface="Consolas"/>
              <a:ea typeface="Consolas"/>
              <a:cs typeface="Consolas"/>
              <a:sym typeface="Consolas"/>
            </a:endParaRPr>
          </a:p>
          <a:p>
            <a:pPr marL="0" lvl="0" indent="0" algn="l" rtl="0">
              <a:spcBef>
                <a:spcPts val="0"/>
              </a:spcBef>
              <a:spcAft>
                <a:spcPts val="0"/>
              </a:spcAft>
              <a:buNone/>
            </a:pPr>
            <a:r>
              <a:rPr lang="en" sz="2600" b="1">
                <a:latin typeface="Consolas"/>
                <a:ea typeface="Consolas"/>
                <a:cs typeface="Consolas"/>
                <a:sym typeface="Consolas"/>
              </a:rPr>
              <a:t>  </a:t>
            </a:r>
            <a:r>
              <a:rPr lang="en" sz="2600" b="1">
                <a:solidFill>
                  <a:srgbClr val="006E1D"/>
                </a:solidFill>
                <a:latin typeface="Consolas"/>
                <a:ea typeface="Consolas"/>
                <a:cs typeface="Consolas"/>
                <a:sym typeface="Consolas"/>
              </a:rPr>
              <a:t>ST_GeometryType(</a:t>
            </a:r>
            <a:r>
              <a:rPr lang="en" sz="2600" b="1">
                <a:latin typeface="Consolas"/>
                <a:ea typeface="Consolas"/>
                <a:cs typeface="Consolas"/>
                <a:sym typeface="Consolas"/>
              </a:rPr>
              <a:t>geom</a:t>
            </a:r>
            <a:r>
              <a:rPr lang="en" sz="2600" b="1">
                <a:solidFill>
                  <a:srgbClr val="006E1D"/>
                </a:solidFill>
                <a:latin typeface="Consolas"/>
                <a:ea typeface="Consolas"/>
                <a:cs typeface="Consolas"/>
                <a:sym typeface="Consolas"/>
              </a:rPr>
              <a:t>)</a:t>
            </a:r>
            <a:r>
              <a:rPr lang="en" sz="2600" b="1">
                <a:latin typeface="Consolas"/>
                <a:ea typeface="Consolas"/>
                <a:cs typeface="Consolas"/>
                <a:sym typeface="Consolas"/>
              </a:rPr>
              <a:t>, </a:t>
            </a:r>
            <a:endParaRPr sz="2600" b="1">
              <a:latin typeface="Consolas"/>
              <a:ea typeface="Consolas"/>
              <a:cs typeface="Consolas"/>
              <a:sym typeface="Consolas"/>
            </a:endParaRPr>
          </a:p>
          <a:p>
            <a:pPr marL="0" lvl="0" indent="0" algn="l" rtl="0">
              <a:spcBef>
                <a:spcPts val="0"/>
              </a:spcBef>
              <a:spcAft>
                <a:spcPts val="0"/>
              </a:spcAft>
              <a:buNone/>
            </a:pPr>
            <a:r>
              <a:rPr lang="en" sz="2600" b="1">
                <a:latin typeface="Consolas"/>
                <a:ea typeface="Consolas"/>
                <a:cs typeface="Consolas"/>
                <a:sym typeface="Consolas"/>
              </a:rPr>
              <a:t>  </a:t>
            </a:r>
            <a:r>
              <a:rPr lang="en" sz="2600" b="1">
                <a:solidFill>
                  <a:srgbClr val="006E1D"/>
                </a:solidFill>
                <a:latin typeface="Consolas"/>
                <a:ea typeface="Consolas"/>
                <a:cs typeface="Consolas"/>
                <a:sym typeface="Consolas"/>
              </a:rPr>
              <a:t>ST_NDims(</a:t>
            </a:r>
            <a:r>
              <a:rPr lang="en" sz="2600" b="1">
                <a:latin typeface="Consolas"/>
                <a:ea typeface="Consolas"/>
                <a:cs typeface="Consolas"/>
                <a:sym typeface="Consolas"/>
              </a:rPr>
              <a:t>geom</a:t>
            </a:r>
            <a:r>
              <a:rPr lang="en" sz="2600" b="1">
                <a:solidFill>
                  <a:srgbClr val="006E1D"/>
                </a:solidFill>
                <a:latin typeface="Consolas"/>
                <a:ea typeface="Consolas"/>
                <a:cs typeface="Consolas"/>
                <a:sym typeface="Consolas"/>
              </a:rPr>
              <a:t>)</a:t>
            </a:r>
            <a:r>
              <a:rPr lang="en" sz="2600" b="1">
                <a:latin typeface="Consolas"/>
                <a:ea typeface="Consolas"/>
                <a:cs typeface="Consolas"/>
                <a:sym typeface="Consolas"/>
              </a:rPr>
              <a:t>, </a:t>
            </a:r>
            <a:endParaRPr sz="2600" b="1">
              <a:latin typeface="Consolas"/>
              <a:ea typeface="Consolas"/>
              <a:cs typeface="Consolas"/>
              <a:sym typeface="Consolas"/>
            </a:endParaRPr>
          </a:p>
          <a:p>
            <a:pPr marL="0" lvl="0" indent="0" algn="l" rtl="0">
              <a:spcBef>
                <a:spcPts val="0"/>
              </a:spcBef>
              <a:spcAft>
                <a:spcPts val="0"/>
              </a:spcAft>
              <a:buNone/>
            </a:pPr>
            <a:r>
              <a:rPr lang="en" sz="2600" b="1">
                <a:latin typeface="Consolas"/>
                <a:ea typeface="Consolas"/>
                <a:cs typeface="Consolas"/>
                <a:sym typeface="Consolas"/>
              </a:rPr>
              <a:t>  </a:t>
            </a:r>
            <a:r>
              <a:rPr lang="en" sz="2600" b="1">
                <a:solidFill>
                  <a:srgbClr val="006E1D"/>
                </a:solidFill>
                <a:latin typeface="Consolas"/>
                <a:ea typeface="Consolas"/>
                <a:cs typeface="Consolas"/>
                <a:sym typeface="Consolas"/>
              </a:rPr>
              <a:t>ST_SRID(</a:t>
            </a:r>
            <a:r>
              <a:rPr lang="en" sz="2600" b="1">
                <a:latin typeface="Consolas"/>
                <a:ea typeface="Consolas"/>
                <a:cs typeface="Consolas"/>
                <a:sym typeface="Consolas"/>
              </a:rPr>
              <a:t>geom</a:t>
            </a:r>
            <a:r>
              <a:rPr lang="en" sz="2600" b="1">
                <a:solidFill>
                  <a:srgbClr val="006E1D"/>
                </a:solidFill>
                <a:latin typeface="Consolas"/>
                <a:ea typeface="Consolas"/>
                <a:cs typeface="Consolas"/>
                <a:sym typeface="Consolas"/>
              </a:rPr>
              <a:t>)</a:t>
            </a:r>
            <a:endParaRPr sz="2600" b="1">
              <a:solidFill>
                <a:srgbClr val="006E1D"/>
              </a:solidFill>
              <a:latin typeface="Consolas"/>
              <a:ea typeface="Consolas"/>
              <a:cs typeface="Consolas"/>
              <a:sym typeface="Consolas"/>
            </a:endParaRPr>
          </a:p>
          <a:p>
            <a:pPr marL="0" lvl="0" indent="0" algn="l" rtl="0">
              <a:spcBef>
                <a:spcPts val="0"/>
              </a:spcBef>
              <a:spcAft>
                <a:spcPts val="0"/>
              </a:spcAft>
              <a:buNone/>
            </a:pPr>
            <a:r>
              <a:rPr lang="en" sz="2600" b="1">
                <a:solidFill>
                  <a:srgbClr val="0000FF"/>
                </a:solidFill>
                <a:latin typeface="Consolas"/>
                <a:ea typeface="Consolas"/>
                <a:cs typeface="Consolas"/>
                <a:sym typeface="Consolas"/>
              </a:rPr>
              <a:t>FROM</a:t>
            </a:r>
            <a:r>
              <a:rPr lang="en" sz="2600" b="1">
                <a:latin typeface="Consolas"/>
                <a:ea typeface="Consolas"/>
                <a:cs typeface="Consolas"/>
                <a:sym typeface="Consolas"/>
              </a:rPr>
              <a:t> geometries;</a:t>
            </a:r>
            <a:endParaRPr sz="2600" b="1">
              <a:latin typeface="Consolas"/>
              <a:ea typeface="Consolas"/>
              <a:cs typeface="Consolas"/>
              <a:sym typeface="Consolas"/>
            </a:endParaRPr>
          </a:p>
        </p:txBody>
      </p:sp>
      <p:sp>
        <p:nvSpPr>
          <p:cNvPr id="699" name="Google Shape;699;p8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262"/>
          <p:cNvSpPr txBox="1">
            <a:spLocks noGrp="1"/>
          </p:cNvSpPr>
          <p:nvPr>
            <p:ph type="body" idx="1"/>
          </p:nvPr>
        </p:nvSpPr>
        <p:spPr>
          <a:xfrm>
            <a:off x="311700" y="472725"/>
            <a:ext cx="8520600" cy="4096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2200">
                <a:solidFill>
                  <a:schemeClr val="dk1"/>
                </a:solidFill>
                <a:latin typeface="Arial Black"/>
                <a:ea typeface="Arial Black"/>
                <a:cs typeface="Arial Black"/>
                <a:sym typeface="Arial Black"/>
              </a:rPr>
              <a:t>What if a tract </a:t>
            </a:r>
            <a:r>
              <a:rPr lang="en" sz="2200">
                <a:solidFill>
                  <a:srgbClr val="E69138"/>
                </a:solidFill>
                <a:latin typeface="Arial Black"/>
                <a:ea typeface="Arial Black"/>
                <a:cs typeface="Arial Black"/>
                <a:sym typeface="Arial Black"/>
              </a:rPr>
              <a:t>falls on the border</a:t>
            </a:r>
            <a:r>
              <a:rPr lang="en" sz="2200">
                <a:solidFill>
                  <a:schemeClr val="dk1"/>
                </a:solidFill>
                <a:latin typeface="Arial Black"/>
                <a:ea typeface="Arial Black"/>
                <a:cs typeface="Arial Black"/>
                <a:sym typeface="Arial Black"/>
              </a:rPr>
              <a:t> between two neighborhoods?</a:t>
            </a:r>
            <a:endParaRPr sz="2200">
              <a:solidFill>
                <a:schemeClr val="dk1"/>
              </a:solidFill>
              <a:latin typeface="Arial Black"/>
              <a:ea typeface="Arial Black"/>
              <a:cs typeface="Arial Black"/>
              <a:sym typeface="Arial Black"/>
            </a:endParaRPr>
          </a:p>
        </p:txBody>
      </p:sp>
      <p:sp>
        <p:nvSpPr>
          <p:cNvPr id="2069" name="Google Shape;2069;p26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26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pic>
        <p:nvPicPr>
          <p:cNvPr id="2075" name="Google Shape;2075;p263"/>
          <p:cNvPicPr preferRelativeResize="0"/>
          <p:nvPr/>
        </p:nvPicPr>
        <p:blipFill rotWithShape="1">
          <a:blip r:embed="rId3">
            <a:alphaModFix/>
          </a:blip>
          <a:srcRect l="9526"/>
          <a:stretch/>
        </p:blipFill>
        <p:spPr>
          <a:xfrm>
            <a:off x="-1" y="408575"/>
            <a:ext cx="9144000" cy="4734925"/>
          </a:xfrm>
          <a:prstGeom prst="rect">
            <a:avLst/>
          </a:prstGeom>
          <a:noFill/>
          <a:ln>
            <a:noFill/>
          </a:ln>
        </p:spPr>
      </p:pic>
      <p:sp>
        <p:nvSpPr>
          <p:cNvPr id="2076" name="Google Shape;2076;p263"/>
          <p:cNvSpPr txBox="1">
            <a:spLocks noGrp="1"/>
          </p:cNvSpPr>
          <p:nvPr>
            <p:ph type="title"/>
          </p:nvPr>
        </p:nvSpPr>
        <p:spPr>
          <a:xfrm>
            <a:off x="159300" y="4552950"/>
            <a:ext cx="5917800" cy="543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Centroid as proxy for polygons</a:t>
            </a:r>
            <a:endParaRPr>
              <a:solidFill>
                <a:schemeClr val="lt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264"/>
          <p:cNvSpPr txBox="1">
            <a:spLocks noGrp="1"/>
          </p:cNvSpPr>
          <p:nvPr>
            <p:ph type="body" idx="1"/>
          </p:nvPr>
        </p:nvSpPr>
        <p:spPr>
          <a:xfrm>
            <a:off x="311700" y="923875"/>
            <a:ext cx="8520600" cy="404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SELECT</a:t>
            </a:r>
            <a:endParaRPr sz="2100" b="1">
              <a:solidFill>
                <a:schemeClr val="dk1"/>
              </a:solidFill>
              <a:latin typeface="Consolas"/>
              <a:ea typeface="Consolas"/>
              <a:cs typeface="Consolas"/>
              <a:sym typeface="Consolas"/>
            </a:endParaRPr>
          </a:p>
          <a:p>
            <a:pPr marL="457200" lvl="0" indent="0" algn="l" rtl="0">
              <a:lnSpc>
                <a:spcPct val="100000"/>
              </a:lnSpc>
              <a:spcBef>
                <a:spcPts val="0"/>
              </a:spcBef>
              <a:spcAft>
                <a:spcPts val="0"/>
              </a:spcAft>
              <a:buNone/>
            </a:pPr>
            <a:r>
              <a:rPr lang="en" sz="2100" b="1">
                <a:solidFill>
                  <a:srgbClr val="B45F06"/>
                </a:solidFill>
                <a:latin typeface="Consolas"/>
                <a:ea typeface="Consolas"/>
                <a:cs typeface="Consolas"/>
                <a:sym typeface="Consolas"/>
              </a:rPr>
              <a:t>100.0 </a:t>
            </a:r>
            <a:r>
              <a:rPr lang="en" sz="2100" b="1">
                <a:solidFill>
                  <a:schemeClr val="dk1"/>
                </a:solidFill>
                <a:latin typeface="Consolas"/>
                <a:ea typeface="Consolas"/>
                <a:cs typeface="Consolas"/>
                <a:sym typeface="Consolas"/>
              </a:rPr>
              <a:t>* </a:t>
            </a:r>
            <a:r>
              <a:rPr lang="en" sz="2100" b="1">
                <a:solidFill>
                  <a:srgbClr val="006E1D"/>
                </a:solidFill>
                <a:latin typeface="Consolas"/>
                <a:ea typeface="Consolas"/>
                <a:cs typeface="Consolas"/>
                <a:sym typeface="Consolas"/>
              </a:rPr>
              <a:t>Sum(</a:t>
            </a:r>
            <a:r>
              <a:rPr lang="en" sz="2100" b="1">
                <a:solidFill>
                  <a:schemeClr val="dk1"/>
                </a:solidFill>
                <a:latin typeface="Consolas"/>
                <a:ea typeface="Consolas"/>
                <a:cs typeface="Consolas"/>
                <a:sym typeface="Consolas"/>
              </a:rPr>
              <a:t>t.edu_graduate_dipl</a:t>
            </a:r>
            <a:r>
              <a:rPr lang="en" sz="2100" b="1">
                <a:solidFill>
                  <a:srgbClr val="006E1D"/>
                </a:solidFill>
                <a:latin typeface="Consolas"/>
                <a:ea typeface="Consolas"/>
                <a:cs typeface="Consolas"/>
                <a:sym typeface="Consolas"/>
              </a:rPr>
              <a:t>) </a:t>
            </a:r>
            <a:r>
              <a:rPr lang="en" sz="2100" b="1">
                <a:solidFill>
                  <a:schemeClr val="dk1"/>
                </a:solidFill>
                <a:latin typeface="Consolas"/>
                <a:ea typeface="Consolas"/>
                <a:cs typeface="Consolas"/>
                <a:sym typeface="Consolas"/>
              </a:rPr>
              <a:t>/ </a:t>
            </a:r>
            <a:br>
              <a:rPr lang="en" sz="2100" b="1">
                <a:solidFill>
                  <a:schemeClr val="dk1"/>
                </a:solidFill>
                <a:latin typeface="Consolas"/>
                <a:ea typeface="Consolas"/>
                <a:cs typeface="Consolas"/>
                <a:sym typeface="Consolas"/>
              </a:rPr>
            </a:br>
            <a:r>
              <a:rPr lang="en" sz="2100" b="1">
                <a:solidFill>
                  <a:schemeClr val="dk1"/>
                </a:solidFill>
                <a:latin typeface="Consolas"/>
                <a:ea typeface="Consolas"/>
                <a:cs typeface="Consolas"/>
                <a:sym typeface="Consolas"/>
              </a:rPr>
              <a:t>        </a:t>
            </a:r>
            <a:r>
              <a:rPr lang="en" sz="2100" b="1">
                <a:solidFill>
                  <a:srgbClr val="006E1D"/>
                </a:solidFill>
                <a:latin typeface="Consolas"/>
                <a:ea typeface="Consolas"/>
                <a:cs typeface="Consolas"/>
                <a:sym typeface="Consolas"/>
              </a:rPr>
              <a:t>Sum(</a:t>
            </a:r>
            <a:r>
              <a:rPr lang="en" sz="2100" b="1">
                <a:solidFill>
                  <a:schemeClr val="dk1"/>
                </a:solidFill>
                <a:latin typeface="Consolas"/>
                <a:ea typeface="Consolas"/>
                <a:cs typeface="Consolas"/>
                <a:sym typeface="Consolas"/>
              </a:rPr>
              <a:t>t.edu_total</a:t>
            </a:r>
            <a:r>
              <a:rPr lang="en" sz="2100" b="1">
                <a:solidFill>
                  <a:srgbClr val="006E1D"/>
                </a:solidFill>
                <a:latin typeface="Consolas"/>
                <a:ea typeface="Consolas"/>
                <a:cs typeface="Consolas"/>
                <a:sym typeface="Consolas"/>
              </a:rPr>
              <a:t>)</a:t>
            </a:r>
            <a:r>
              <a:rPr lang="en" sz="2100" b="1">
                <a:solidFill>
                  <a:schemeClr val="dk1"/>
                </a:solidFill>
                <a:latin typeface="Consolas"/>
                <a:ea typeface="Consolas"/>
                <a:cs typeface="Consolas"/>
                <a:sym typeface="Consolas"/>
              </a:rPr>
              <a:t> </a:t>
            </a:r>
            <a:r>
              <a:rPr lang="en" sz="2100" b="1">
                <a:solidFill>
                  <a:srgbClr val="0000FF"/>
                </a:solidFill>
                <a:latin typeface="Consolas"/>
                <a:ea typeface="Consolas"/>
                <a:cs typeface="Consolas"/>
                <a:sym typeface="Consolas"/>
              </a:rPr>
              <a:t>AS</a:t>
            </a:r>
            <a:r>
              <a:rPr lang="en" sz="2100" b="1">
                <a:solidFill>
                  <a:schemeClr val="dk1"/>
                </a:solidFill>
                <a:latin typeface="Consolas"/>
                <a:ea typeface="Consolas"/>
                <a:cs typeface="Consolas"/>
                <a:sym typeface="Consolas"/>
              </a:rPr>
              <a:t> graduate_pct,</a:t>
            </a:r>
            <a:endParaRPr sz="2100" b="1">
              <a:solidFill>
                <a:schemeClr val="dk1"/>
              </a:solidFill>
              <a:latin typeface="Consolas"/>
              <a:ea typeface="Consolas"/>
              <a:cs typeface="Consolas"/>
              <a:sym typeface="Consolas"/>
            </a:endParaRPr>
          </a:p>
          <a:p>
            <a:pPr marL="0" lvl="0" indent="457200" algn="l" rtl="0">
              <a:lnSpc>
                <a:spcPct val="100000"/>
              </a:lnSpc>
              <a:spcBef>
                <a:spcPts val="0"/>
              </a:spcBef>
              <a:spcAft>
                <a:spcPts val="0"/>
              </a:spcAft>
              <a:buNone/>
            </a:pPr>
            <a:r>
              <a:rPr lang="en" sz="2100" b="1">
                <a:solidFill>
                  <a:schemeClr val="dk1"/>
                </a:solidFill>
                <a:latin typeface="Consolas"/>
                <a:ea typeface="Consolas"/>
                <a:cs typeface="Consolas"/>
                <a:sym typeface="Consolas"/>
              </a:rPr>
              <a:t>n.name,</a:t>
            </a:r>
            <a:endParaRPr sz="2100" b="1">
              <a:solidFill>
                <a:schemeClr val="dk1"/>
              </a:solidFill>
              <a:latin typeface="Consolas"/>
              <a:ea typeface="Consolas"/>
              <a:cs typeface="Consolas"/>
              <a:sym typeface="Consolas"/>
            </a:endParaRPr>
          </a:p>
          <a:p>
            <a:pPr marL="0" lvl="0" indent="457200" algn="l" rtl="0">
              <a:lnSpc>
                <a:spcPct val="100000"/>
              </a:lnSpc>
              <a:spcBef>
                <a:spcPts val="0"/>
              </a:spcBef>
              <a:spcAft>
                <a:spcPts val="0"/>
              </a:spcAft>
              <a:buNone/>
            </a:pPr>
            <a:r>
              <a:rPr lang="en" sz="2100" b="1">
                <a:solidFill>
                  <a:schemeClr val="dk1"/>
                </a:solidFill>
                <a:latin typeface="Consolas"/>
                <a:ea typeface="Consolas"/>
                <a:cs typeface="Consolas"/>
                <a:sym typeface="Consolas"/>
              </a:rPr>
              <a:t>n.boroname</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FROM</a:t>
            </a:r>
            <a:r>
              <a:rPr lang="en" sz="2100" b="1">
                <a:solidFill>
                  <a:schemeClr val="dk1"/>
                </a:solidFill>
                <a:latin typeface="Consolas"/>
                <a:ea typeface="Consolas"/>
                <a:cs typeface="Consolas"/>
                <a:sym typeface="Consolas"/>
              </a:rPr>
              <a:t> nyc_neighborhoods n</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JOIN</a:t>
            </a:r>
            <a:r>
              <a:rPr lang="en" sz="2100" b="1">
                <a:solidFill>
                  <a:schemeClr val="dk1"/>
                </a:solidFill>
                <a:latin typeface="Consolas"/>
                <a:ea typeface="Consolas"/>
                <a:cs typeface="Consolas"/>
                <a:sym typeface="Consolas"/>
              </a:rPr>
              <a:t> nyc_census_tracts t</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ON</a:t>
            </a:r>
            <a:r>
              <a:rPr lang="en" sz="2100" b="1">
                <a:solidFill>
                  <a:schemeClr val="dk1"/>
                </a:solidFill>
                <a:latin typeface="Consolas"/>
                <a:ea typeface="Consolas"/>
                <a:cs typeface="Consolas"/>
                <a:sym typeface="Consolas"/>
              </a:rPr>
              <a:t> </a:t>
            </a:r>
            <a:r>
              <a:rPr lang="en" sz="2100" b="1">
                <a:solidFill>
                  <a:srgbClr val="006E1D"/>
                </a:solidFill>
                <a:latin typeface="Consolas"/>
                <a:ea typeface="Consolas"/>
                <a:cs typeface="Consolas"/>
                <a:sym typeface="Consolas"/>
              </a:rPr>
              <a:t>ST_Contains(</a:t>
            </a:r>
            <a:r>
              <a:rPr lang="en" sz="2100" b="1">
                <a:solidFill>
                  <a:schemeClr val="dk1"/>
                </a:solidFill>
                <a:latin typeface="Consolas"/>
                <a:ea typeface="Consolas"/>
                <a:cs typeface="Consolas"/>
                <a:sym typeface="Consolas"/>
              </a:rPr>
              <a:t>n.geom, </a:t>
            </a:r>
            <a:r>
              <a:rPr lang="en" sz="2100" b="1">
                <a:solidFill>
                  <a:srgbClr val="006E1D"/>
                </a:solidFill>
                <a:latin typeface="Consolas"/>
                <a:ea typeface="Consolas"/>
                <a:cs typeface="Consolas"/>
                <a:sym typeface="Consolas"/>
              </a:rPr>
              <a:t>ST_Centroid(</a:t>
            </a:r>
            <a:r>
              <a:rPr lang="en" sz="2100" b="1">
                <a:solidFill>
                  <a:schemeClr val="dk1"/>
                </a:solidFill>
                <a:latin typeface="Consolas"/>
                <a:ea typeface="Consolas"/>
                <a:cs typeface="Consolas"/>
                <a:sym typeface="Consolas"/>
              </a:rPr>
              <a:t>t.geom</a:t>
            </a:r>
            <a:r>
              <a:rPr lang="en" sz="2100" b="1">
                <a:solidFill>
                  <a:srgbClr val="38761D"/>
                </a:solidFill>
                <a:latin typeface="Consolas"/>
                <a:ea typeface="Consolas"/>
                <a:cs typeface="Consolas"/>
                <a:sym typeface="Consolas"/>
              </a:rPr>
              <a:t>)</a:t>
            </a:r>
            <a:r>
              <a:rPr lang="en" sz="2100" b="1">
                <a:solidFill>
                  <a:srgbClr val="006E1D"/>
                </a:solidFill>
                <a:latin typeface="Consolas"/>
                <a:ea typeface="Consolas"/>
                <a:cs typeface="Consolas"/>
                <a:sym typeface="Consolas"/>
              </a:rPr>
              <a:t>)</a:t>
            </a:r>
            <a:endParaRPr sz="21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WHERE</a:t>
            </a:r>
            <a:r>
              <a:rPr lang="en" sz="2100" b="1">
                <a:solidFill>
                  <a:schemeClr val="dk1"/>
                </a:solidFill>
                <a:latin typeface="Consolas"/>
                <a:ea typeface="Consolas"/>
                <a:cs typeface="Consolas"/>
                <a:sym typeface="Consolas"/>
              </a:rPr>
              <a:t> t.edu_total &gt; </a:t>
            </a:r>
            <a:r>
              <a:rPr lang="en" sz="2100" b="1">
                <a:solidFill>
                  <a:srgbClr val="B45F06"/>
                </a:solidFill>
                <a:latin typeface="Consolas"/>
                <a:ea typeface="Consolas"/>
                <a:cs typeface="Consolas"/>
                <a:sym typeface="Consolas"/>
              </a:rPr>
              <a:t>0</a:t>
            </a:r>
            <a:endParaRPr sz="2100" b="1">
              <a:solidFill>
                <a:srgbClr val="B45F06"/>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GROUP BY</a:t>
            </a:r>
            <a:r>
              <a:rPr lang="en" sz="2100" b="1">
                <a:solidFill>
                  <a:schemeClr val="dk1"/>
                </a:solidFill>
                <a:latin typeface="Consolas"/>
                <a:ea typeface="Consolas"/>
                <a:cs typeface="Consolas"/>
                <a:sym typeface="Consolas"/>
              </a:rPr>
              <a:t> n.name, n.boroname</a:t>
            </a:r>
            <a:endParaRPr sz="21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ORDER BY</a:t>
            </a:r>
            <a:r>
              <a:rPr lang="en" sz="2100" b="1">
                <a:solidFill>
                  <a:schemeClr val="dk1"/>
                </a:solidFill>
                <a:latin typeface="Consolas"/>
                <a:ea typeface="Consolas"/>
                <a:cs typeface="Consolas"/>
                <a:sym typeface="Consolas"/>
              </a:rPr>
              <a:t> graduate_pct </a:t>
            </a:r>
            <a:r>
              <a:rPr lang="en" sz="2100" b="1">
                <a:solidFill>
                  <a:srgbClr val="0000FF"/>
                </a:solidFill>
                <a:latin typeface="Consolas"/>
                <a:ea typeface="Consolas"/>
                <a:cs typeface="Consolas"/>
                <a:sym typeface="Consolas"/>
              </a:rPr>
              <a:t>DESC</a:t>
            </a: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100" b="1">
                <a:solidFill>
                  <a:srgbClr val="0000FF"/>
                </a:solidFill>
                <a:latin typeface="Consolas"/>
                <a:ea typeface="Consolas"/>
                <a:cs typeface="Consolas"/>
                <a:sym typeface="Consolas"/>
              </a:rPr>
              <a:t>LIMIT</a:t>
            </a:r>
            <a:r>
              <a:rPr lang="en" sz="2100" b="1">
                <a:solidFill>
                  <a:schemeClr val="dk1"/>
                </a:solidFill>
                <a:latin typeface="Consolas"/>
                <a:ea typeface="Consolas"/>
                <a:cs typeface="Consolas"/>
                <a:sym typeface="Consolas"/>
              </a:rPr>
              <a:t> </a:t>
            </a:r>
            <a:r>
              <a:rPr lang="en" sz="2100" b="1">
                <a:solidFill>
                  <a:srgbClr val="B45F06"/>
                </a:solidFill>
                <a:latin typeface="Consolas"/>
                <a:ea typeface="Consolas"/>
                <a:cs typeface="Consolas"/>
                <a:sym typeface="Consolas"/>
              </a:rPr>
              <a:t>10</a:t>
            </a:r>
            <a:r>
              <a:rPr lang="en" sz="2100" b="1">
                <a:solidFill>
                  <a:schemeClr val="dk1"/>
                </a:solidFill>
                <a:latin typeface="Consolas"/>
                <a:ea typeface="Consolas"/>
                <a:cs typeface="Consolas"/>
                <a:sym typeface="Consolas"/>
              </a:rPr>
              <a:t>;</a:t>
            </a:r>
            <a:endParaRPr sz="2100" b="1">
              <a:solidFill>
                <a:schemeClr val="dk1"/>
              </a:solidFill>
              <a:latin typeface="Consolas"/>
              <a:ea typeface="Consolas"/>
              <a:cs typeface="Consolas"/>
              <a:sym typeface="Consolas"/>
            </a:endParaRPr>
          </a:p>
        </p:txBody>
      </p:sp>
      <p:sp>
        <p:nvSpPr>
          <p:cNvPr id="2082" name="Google Shape;2082;p264"/>
          <p:cNvSpPr txBox="1">
            <a:spLocks noGrp="1"/>
          </p:cNvSpPr>
          <p:nvPr>
            <p:ph type="title"/>
          </p:nvPr>
        </p:nvSpPr>
        <p:spPr>
          <a:xfrm>
            <a:off x="2355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Join on ST_Centroid</a:t>
            </a:r>
            <a:endParaRPr/>
          </a:p>
        </p:txBody>
      </p:sp>
      <p:sp>
        <p:nvSpPr>
          <p:cNvPr id="2083" name="Google Shape;2083;p26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265"/>
          <p:cNvSpPr txBox="1">
            <a:spLocks noGrp="1"/>
          </p:cNvSpPr>
          <p:nvPr>
            <p:ph type="body" idx="1"/>
          </p:nvPr>
        </p:nvSpPr>
        <p:spPr>
          <a:xfrm>
            <a:off x="187875" y="2109825"/>
            <a:ext cx="4346100" cy="250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graduate_pct |       name          | boroname  </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47.6 | Carnegie Hill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42.2 | Upper West Side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41.1 | Battery Park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39.6 | Flatbush            | Brooklyn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39.3 | Tribeca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39.2 | North Sutton Area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38.7 | Greenwich Village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38.6 | Upper East Side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37.9 | Murray Hill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37.4 | Central Park        | Manhattan</a:t>
            </a:r>
            <a:endParaRPr sz="1200">
              <a:solidFill>
                <a:schemeClr val="dk1"/>
              </a:solidFill>
              <a:latin typeface="Consolas"/>
              <a:ea typeface="Consolas"/>
              <a:cs typeface="Consolas"/>
              <a:sym typeface="Consolas"/>
            </a:endParaRPr>
          </a:p>
        </p:txBody>
      </p:sp>
      <p:sp>
        <p:nvSpPr>
          <p:cNvPr id="2089" name="Google Shape;2089;p265"/>
          <p:cNvSpPr txBox="1">
            <a:spLocks noGrp="1"/>
          </p:cNvSpPr>
          <p:nvPr>
            <p:ph type="title"/>
          </p:nvPr>
        </p:nvSpPr>
        <p:spPr>
          <a:xfrm>
            <a:off x="2355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Join on intersects vs centroid</a:t>
            </a:r>
            <a:endParaRPr/>
          </a:p>
        </p:txBody>
      </p:sp>
      <p:sp>
        <p:nvSpPr>
          <p:cNvPr id="2090" name="Google Shape;2090;p26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
        <p:nvSpPr>
          <p:cNvPr id="2091" name="Google Shape;2091;p265"/>
          <p:cNvSpPr txBox="1">
            <a:spLocks noGrp="1"/>
          </p:cNvSpPr>
          <p:nvPr>
            <p:ph type="body" idx="1"/>
          </p:nvPr>
        </p:nvSpPr>
        <p:spPr>
          <a:xfrm>
            <a:off x="4569375" y="2109825"/>
            <a:ext cx="4346100" cy="250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graduate_pct |       name          | boroname  </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48.0 | Carnegie Hill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44.2 | Morningside Heights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42.1 | Greenwich Village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42.0 | Upper West Side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41.4 | Tribeca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40.7 | Battery Park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39.5 | Upper East Side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39.3 | North Sutton Area   | Manhattan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37.4 | Cobble Hill         | Brooklyn</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         37.4 | Murray Hill         | Manhattan</a:t>
            </a:r>
            <a:endParaRPr sz="1200">
              <a:solidFill>
                <a:schemeClr val="dk1"/>
              </a:solidFill>
              <a:latin typeface="Consolas"/>
              <a:ea typeface="Consolas"/>
              <a:cs typeface="Consolas"/>
              <a:sym typeface="Consolas"/>
            </a:endParaRPr>
          </a:p>
        </p:txBody>
      </p:sp>
      <p:sp>
        <p:nvSpPr>
          <p:cNvPr id="2092" name="Google Shape;2092;p265"/>
          <p:cNvSpPr txBox="1">
            <a:spLocks noGrp="1"/>
          </p:cNvSpPr>
          <p:nvPr>
            <p:ph type="title"/>
          </p:nvPr>
        </p:nvSpPr>
        <p:spPr>
          <a:xfrm>
            <a:off x="626025" y="1391725"/>
            <a:ext cx="33174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Calibri"/>
                <a:ea typeface="Calibri"/>
                <a:cs typeface="Calibri"/>
                <a:sym typeface="Calibri"/>
              </a:rPr>
              <a:t>ST_Intersects()</a:t>
            </a:r>
            <a:endParaRPr>
              <a:latin typeface="Calibri"/>
              <a:ea typeface="Calibri"/>
              <a:cs typeface="Calibri"/>
              <a:sym typeface="Calibri"/>
            </a:endParaRPr>
          </a:p>
        </p:txBody>
      </p:sp>
      <p:sp>
        <p:nvSpPr>
          <p:cNvPr id="2093" name="Google Shape;2093;p265"/>
          <p:cNvSpPr txBox="1">
            <a:spLocks noGrp="1"/>
          </p:cNvSpPr>
          <p:nvPr>
            <p:ph type="title"/>
          </p:nvPr>
        </p:nvSpPr>
        <p:spPr>
          <a:xfrm>
            <a:off x="5226600" y="1391725"/>
            <a:ext cx="33174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Calibri"/>
                <a:ea typeface="Calibri"/>
                <a:cs typeface="Calibri"/>
                <a:sym typeface="Calibri"/>
              </a:rPr>
              <a:t>ST_Centroid()</a:t>
            </a:r>
            <a:endParaRPr>
              <a:latin typeface="Calibri"/>
              <a:ea typeface="Calibri"/>
              <a:cs typeface="Calibri"/>
              <a:sym typeface="Calibri"/>
            </a:endParaRPr>
          </a:p>
        </p:txBody>
      </p:sp>
      <p:cxnSp>
        <p:nvCxnSpPr>
          <p:cNvPr id="2094" name="Google Shape;2094;p265"/>
          <p:cNvCxnSpPr/>
          <p:nvPr/>
        </p:nvCxnSpPr>
        <p:spPr>
          <a:xfrm>
            <a:off x="4506325" y="1181100"/>
            <a:ext cx="0" cy="3648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266"/>
          <p:cNvSpPr txBox="1">
            <a:spLocks noGrp="1"/>
          </p:cNvSpPr>
          <p:nvPr>
            <p:ph type="body" idx="1"/>
          </p:nvPr>
        </p:nvSpPr>
        <p:spPr>
          <a:xfrm>
            <a:off x="311700" y="472725"/>
            <a:ext cx="8520600" cy="4096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2600">
                <a:solidFill>
                  <a:schemeClr val="dk1"/>
                </a:solidFill>
                <a:latin typeface="Arial Black"/>
                <a:ea typeface="Arial Black"/>
                <a:cs typeface="Arial Black"/>
                <a:sym typeface="Arial Black"/>
              </a:rPr>
              <a:t>How many people </a:t>
            </a:r>
            <a:r>
              <a:rPr lang="en" sz="2600">
                <a:solidFill>
                  <a:schemeClr val="accent4"/>
                </a:solidFill>
                <a:latin typeface="Arial Black"/>
                <a:ea typeface="Arial Black"/>
                <a:cs typeface="Arial Black"/>
                <a:sym typeface="Arial Black"/>
              </a:rPr>
              <a:t>live within 500m</a:t>
            </a:r>
            <a:r>
              <a:rPr lang="en" sz="2600">
                <a:solidFill>
                  <a:schemeClr val="dk1"/>
                </a:solidFill>
                <a:latin typeface="Arial Black"/>
                <a:ea typeface="Arial Black"/>
                <a:cs typeface="Arial Black"/>
                <a:sym typeface="Arial Black"/>
              </a:rPr>
              <a:t> of a subway station?</a:t>
            </a:r>
            <a:endParaRPr sz="2600">
              <a:solidFill>
                <a:schemeClr val="dk1"/>
              </a:solidFill>
              <a:latin typeface="Arial Black"/>
              <a:ea typeface="Arial Black"/>
              <a:cs typeface="Arial Black"/>
              <a:sym typeface="Arial Black"/>
            </a:endParaRPr>
          </a:p>
        </p:txBody>
      </p:sp>
      <p:sp>
        <p:nvSpPr>
          <p:cNvPr id="2100" name="Google Shape;2100;p26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267"/>
          <p:cNvSpPr txBox="1">
            <a:spLocks noGrp="1"/>
          </p:cNvSpPr>
          <p:nvPr>
            <p:ph type="body" idx="1"/>
          </p:nvPr>
        </p:nvSpPr>
        <p:spPr>
          <a:xfrm>
            <a:off x="311700" y="1228675"/>
            <a:ext cx="8520600" cy="350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b="1">
                <a:solidFill>
                  <a:schemeClr val="dk1"/>
                </a:solidFill>
                <a:latin typeface="Arial"/>
                <a:ea typeface="Arial"/>
                <a:cs typeface="Arial"/>
                <a:sym typeface="Arial"/>
              </a:rPr>
              <a:t>How many people in New York?</a:t>
            </a:r>
            <a:endParaRPr sz="2100" b="1">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400" b="1">
                <a:solidFill>
                  <a:srgbClr val="0000FF"/>
                </a:solidFill>
                <a:latin typeface="Consolas"/>
                <a:ea typeface="Consolas"/>
                <a:cs typeface="Consolas"/>
                <a:sym typeface="Consolas"/>
              </a:rPr>
              <a:t>SELECT</a:t>
            </a:r>
            <a:endParaRPr sz="24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400" b="1">
                <a:solidFill>
                  <a:srgbClr val="0000FF"/>
                </a:solidFill>
                <a:latin typeface="Consolas"/>
                <a:ea typeface="Consolas"/>
                <a:cs typeface="Consolas"/>
                <a:sym typeface="Consolas"/>
              </a:rPr>
              <a:t>  </a:t>
            </a:r>
            <a:r>
              <a:rPr lang="en" sz="2400" b="1">
                <a:solidFill>
                  <a:srgbClr val="006E1D"/>
                </a:solidFill>
                <a:latin typeface="Consolas"/>
                <a:ea typeface="Consolas"/>
                <a:cs typeface="Consolas"/>
                <a:sym typeface="Consolas"/>
              </a:rPr>
              <a:t>Sum(</a:t>
            </a:r>
            <a:r>
              <a:rPr lang="en" sz="2400" b="1">
                <a:solidFill>
                  <a:schemeClr val="dk1"/>
                </a:solidFill>
                <a:latin typeface="Consolas"/>
                <a:ea typeface="Consolas"/>
                <a:cs typeface="Consolas"/>
                <a:sym typeface="Consolas"/>
              </a:rPr>
              <a:t>popn_total</a:t>
            </a:r>
            <a:r>
              <a:rPr lang="en" sz="2400" b="1">
                <a:solidFill>
                  <a:srgbClr val="006E1D"/>
                </a:solidFill>
                <a:latin typeface="Consolas"/>
                <a:ea typeface="Consolas"/>
                <a:cs typeface="Consolas"/>
                <a:sym typeface="Consolas"/>
              </a:rPr>
              <a:t>)</a:t>
            </a:r>
            <a:endParaRPr sz="24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2400" b="1">
                <a:solidFill>
                  <a:srgbClr val="0000FF"/>
                </a:solidFill>
                <a:latin typeface="Consolas"/>
                <a:ea typeface="Consolas"/>
                <a:cs typeface="Consolas"/>
                <a:sym typeface="Consolas"/>
              </a:rPr>
              <a:t>FROM </a:t>
            </a:r>
            <a:r>
              <a:rPr lang="en" sz="2400" b="1">
                <a:solidFill>
                  <a:schemeClr val="dk1"/>
                </a:solidFill>
                <a:latin typeface="Consolas"/>
                <a:ea typeface="Consolas"/>
                <a:cs typeface="Consolas"/>
                <a:sym typeface="Consolas"/>
              </a:rPr>
              <a:t>nyc_census_blocks;</a:t>
            </a:r>
            <a:endParaRPr sz="2400" b="1">
              <a:solidFill>
                <a:schemeClr val="dk1"/>
              </a:solidFill>
              <a:latin typeface="Consolas"/>
              <a:ea typeface="Consolas"/>
              <a:cs typeface="Consolas"/>
              <a:sym typeface="Consolas"/>
            </a:endParaRPr>
          </a:p>
        </p:txBody>
      </p:sp>
      <p:sp>
        <p:nvSpPr>
          <p:cNvPr id="2106" name="Google Shape;2106;p267"/>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ST_Centroid</a:t>
            </a:r>
            <a:endParaRPr/>
          </a:p>
        </p:txBody>
      </p:sp>
      <p:sp>
        <p:nvSpPr>
          <p:cNvPr id="2107" name="Google Shape;2107;p26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268"/>
          <p:cNvSpPr txBox="1">
            <a:spLocks noGrp="1"/>
          </p:cNvSpPr>
          <p:nvPr>
            <p:ph type="body" idx="1"/>
          </p:nvPr>
        </p:nvSpPr>
        <p:spPr>
          <a:xfrm>
            <a:off x="311700" y="1152475"/>
            <a:ext cx="8520600" cy="404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b="1">
                <a:solidFill>
                  <a:schemeClr val="dk1"/>
                </a:solidFill>
                <a:latin typeface="Arial"/>
                <a:ea typeface="Arial"/>
                <a:cs typeface="Arial"/>
                <a:sym typeface="Arial"/>
              </a:rPr>
              <a:t>How many people 500m from a subway station?</a:t>
            </a:r>
            <a:endParaRPr sz="2100" b="1">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b="1">
                <a:solidFill>
                  <a:srgbClr val="0000FF"/>
                </a:solidFill>
                <a:latin typeface="Consolas"/>
                <a:ea typeface="Consolas"/>
                <a:cs typeface="Consolas"/>
                <a:sym typeface="Consolas"/>
              </a:rPr>
              <a:t>SELECT</a:t>
            </a:r>
            <a:endParaRPr sz="22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b="1">
                <a:solidFill>
                  <a:srgbClr val="006E1D"/>
                </a:solidFill>
                <a:latin typeface="Consolas"/>
                <a:ea typeface="Consolas"/>
                <a:cs typeface="Consolas"/>
                <a:sym typeface="Consolas"/>
              </a:rPr>
              <a:t>  Sum(</a:t>
            </a:r>
            <a:r>
              <a:rPr lang="en" sz="2200" b="1">
                <a:solidFill>
                  <a:schemeClr val="dk1"/>
                </a:solidFill>
                <a:latin typeface="Consolas"/>
                <a:ea typeface="Consolas"/>
                <a:cs typeface="Consolas"/>
                <a:sym typeface="Consolas"/>
              </a:rPr>
              <a:t>popn_total</a:t>
            </a:r>
            <a:r>
              <a:rPr lang="en" sz="2200" b="1">
                <a:solidFill>
                  <a:srgbClr val="006E1D"/>
                </a:solidFill>
                <a:latin typeface="Consolas"/>
                <a:ea typeface="Consolas"/>
                <a:cs typeface="Consolas"/>
                <a:sym typeface="Consolas"/>
              </a:rPr>
              <a:t>)</a:t>
            </a:r>
            <a:endParaRPr sz="22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2200" b="1">
                <a:solidFill>
                  <a:srgbClr val="0000FF"/>
                </a:solidFill>
                <a:latin typeface="Consolas"/>
                <a:ea typeface="Consolas"/>
                <a:cs typeface="Consolas"/>
                <a:sym typeface="Consolas"/>
              </a:rPr>
              <a:t>FROM </a:t>
            </a:r>
            <a:r>
              <a:rPr lang="en" sz="2200" b="1">
                <a:solidFill>
                  <a:schemeClr val="dk1"/>
                </a:solidFill>
                <a:latin typeface="Consolas"/>
                <a:ea typeface="Consolas"/>
                <a:cs typeface="Consolas"/>
                <a:sym typeface="Consolas"/>
              </a:rPr>
              <a:t>nyc_census_blocks census</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200" b="1">
                <a:solidFill>
                  <a:srgbClr val="0000FF"/>
                </a:solidFill>
                <a:latin typeface="Consolas"/>
                <a:ea typeface="Consolas"/>
                <a:cs typeface="Consolas"/>
                <a:sym typeface="Consolas"/>
              </a:rPr>
              <a:t>JOIN</a:t>
            </a:r>
            <a:r>
              <a:rPr lang="en" sz="2200" b="1">
                <a:solidFill>
                  <a:schemeClr val="dk1"/>
                </a:solidFill>
                <a:latin typeface="Consolas"/>
                <a:ea typeface="Consolas"/>
                <a:cs typeface="Consolas"/>
                <a:sym typeface="Consolas"/>
              </a:rPr>
              <a:t> nyc_subway_stations subway</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200" b="1">
                <a:solidFill>
                  <a:srgbClr val="0000FF"/>
                </a:solidFill>
                <a:latin typeface="Consolas"/>
                <a:ea typeface="Consolas"/>
                <a:cs typeface="Consolas"/>
                <a:sym typeface="Consolas"/>
              </a:rPr>
              <a:t>  ON </a:t>
            </a:r>
            <a:r>
              <a:rPr lang="en" sz="2200" b="1">
                <a:solidFill>
                  <a:srgbClr val="006E1D"/>
                </a:solidFill>
                <a:latin typeface="Consolas"/>
                <a:ea typeface="Consolas"/>
                <a:cs typeface="Consolas"/>
                <a:sym typeface="Consolas"/>
              </a:rPr>
              <a:t>ST_DWithin(</a:t>
            </a:r>
            <a:endParaRPr sz="2200" b="1">
              <a:solidFill>
                <a:srgbClr val="006E1D"/>
              </a:solidFill>
              <a:latin typeface="Consolas"/>
              <a:ea typeface="Consolas"/>
              <a:cs typeface="Consolas"/>
              <a:sym typeface="Consolas"/>
            </a:endParaRPr>
          </a:p>
          <a:p>
            <a:pPr marL="0" lvl="0" indent="457200" algn="l" rtl="0">
              <a:lnSpc>
                <a:spcPct val="100000"/>
              </a:lnSpc>
              <a:spcBef>
                <a:spcPts val="0"/>
              </a:spcBef>
              <a:spcAft>
                <a:spcPts val="0"/>
              </a:spcAft>
              <a:buNone/>
            </a:pPr>
            <a:r>
              <a:rPr lang="en" sz="2200" b="1">
                <a:solidFill>
                  <a:schemeClr val="dk1"/>
                </a:solidFill>
                <a:latin typeface="Consolas"/>
                <a:ea typeface="Consolas"/>
                <a:cs typeface="Consolas"/>
                <a:sym typeface="Consolas"/>
              </a:rPr>
              <a:t>    census.geom,</a:t>
            </a:r>
            <a:endParaRPr sz="2200" b="1">
              <a:solidFill>
                <a:schemeClr val="dk1"/>
              </a:solidFill>
              <a:latin typeface="Consolas"/>
              <a:ea typeface="Consolas"/>
              <a:cs typeface="Consolas"/>
              <a:sym typeface="Consolas"/>
            </a:endParaRPr>
          </a:p>
          <a:p>
            <a:pPr marL="0" lvl="0" indent="457200" algn="l" rtl="0">
              <a:lnSpc>
                <a:spcPct val="100000"/>
              </a:lnSpc>
              <a:spcBef>
                <a:spcPts val="0"/>
              </a:spcBef>
              <a:spcAft>
                <a:spcPts val="0"/>
              </a:spcAft>
              <a:buNone/>
            </a:pPr>
            <a:r>
              <a:rPr lang="en" sz="2200" b="1">
                <a:solidFill>
                  <a:schemeClr val="dk1"/>
                </a:solidFill>
                <a:latin typeface="Consolas"/>
                <a:ea typeface="Consolas"/>
                <a:cs typeface="Consolas"/>
                <a:sym typeface="Consolas"/>
              </a:rPr>
              <a:t>    subway.geom,</a:t>
            </a:r>
            <a:endParaRPr sz="2200" b="1">
              <a:solidFill>
                <a:schemeClr val="dk1"/>
              </a:solidFill>
              <a:latin typeface="Consolas"/>
              <a:ea typeface="Consolas"/>
              <a:cs typeface="Consolas"/>
              <a:sym typeface="Consolas"/>
            </a:endParaRPr>
          </a:p>
          <a:p>
            <a:pPr marL="0" lvl="0" indent="457200" algn="l" rtl="0">
              <a:lnSpc>
                <a:spcPct val="100000"/>
              </a:lnSpc>
              <a:spcBef>
                <a:spcPts val="0"/>
              </a:spcBef>
              <a:spcAft>
                <a:spcPts val="0"/>
              </a:spcAft>
              <a:buNone/>
            </a:pPr>
            <a:r>
              <a:rPr lang="en" sz="2200" b="1">
                <a:solidFill>
                  <a:schemeClr val="dk1"/>
                </a:solidFill>
                <a:latin typeface="Consolas"/>
                <a:ea typeface="Consolas"/>
                <a:cs typeface="Consolas"/>
                <a:sym typeface="Consolas"/>
              </a:rPr>
              <a:t>    </a:t>
            </a:r>
            <a:r>
              <a:rPr lang="en" sz="2200" b="1">
                <a:solidFill>
                  <a:srgbClr val="B45F06"/>
                </a:solidFill>
                <a:latin typeface="Consolas"/>
                <a:ea typeface="Consolas"/>
                <a:cs typeface="Consolas"/>
                <a:sym typeface="Consolas"/>
              </a:rPr>
              <a:t>500</a:t>
            </a:r>
            <a:endParaRPr sz="2200" b="1">
              <a:solidFill>
                <a:srgbClr val="B45F06"/>
              </a:solidFill>
              <a:latin typeface="Consolas"/>
              <a:ea typeface="Consolas"/>
              <a:cs typeface="Consolas"/>
              <a:sym typeface="Consolas"/>
            </a:endParaRPr>
          </a:p>
          <a:p>
            <a:pPr marL="0" lvl="0" indent="457200" algn="l" rtl="0">
              <a:lnSpc>
                <a:spcPct val="100000"/>
              </a:lnSpc>
              <a:spcBef>
                <a:spcPts val="0"/>
              </a:spcBef>
              <a:spcAft>
                <a:spcPts val="0"/>
              </a:spcAft>
              <a:buNone/>
            </a:pPr>
            <a:r>
              <a:rPr lang="en" sz="2200" b="1">
                <a:solidFill>
                  <a:srgbClr val="006E1D"/>
                </a:solidFill>
                <a:latin typeface="Consolas"/>
                <a:ea typeface="Consolas"/>
                <a:cs typeface="Consolas"/>
                <a:sym typeface="Consolas"/>
              </a:rPr>
              <a:t>  )</a:t>
            </a:r>
            <a:r>
              <a:rPr lang="en" sz="2200" b="1">
                <a:solidFill>
                  <a:schemeClr val="dk1"/>
                </a:solidFill>
                <a:latin typeface="Consolas"/>
                <a:ea typeface="Consolas"/>
                <a:cs typeface="Consolas"/>
                <a:sym typeface="Consolas"/>
              </a:rPr>
              <a:t>;</a:t>
            </a:r>
            <a:endParaRPr sz="2200" b="1">
              <a:solidFill>
                <a:schemeClr val="dk1"/>
              </a:solidFill>
              <a:latin typeface="Consolas"/>
              <a:ea typeface="Consolas"/>
              <a:cs typeface="Consolas"/>
              <a:sym typeface="Consolas"/>
            </a:endParaRPr>
          </a:p>
        </p:txBody>
      </p:sp>
      <p:sp>
        <p:nvSpPr>
          <p:cNvPr id="2113" name="Google Shape;2113;p268"/>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ST_Centroid</a:t>
            </a:r>
            <a:endParaRPr/>
          </a:p>
        </p:txBody>
      </p:sp>
      <p:sp>
        <p:nvSpPr>
          <p:cNvPr id="2114" name="Google Shape;2114;p26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269"/>
          <p:cNvSpPr txBox="1">
            <a:spLocks noGrp="1"/>
          </p:cNvSpPr>
          <p:nvPr>
            <p:ph type="body" idx="1"/>
          </p:nvPr>
        </p:nvSpPr>
        <p:spPr>
          <a:xfrm>
            <a:off x="311700" y="1228675"/>
            <a:ext cx="8520600" cy="404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latin typeface="Arial"/>
                <a:ea typeface="Arial"/>
                <a:cs typeface="Arial"/>
                <a:sym typeface="Arial"/>
              </a:rPr>
              <a:t>How many people in New York?</a:t>
            </a:r>
            <a:endParaRPr b="1">
              <a:latin typeface="Arial"/>
              <a:ea typeface="Arial"/>
              <a:cs typeface="Arial"/>
              <a:sym typeface="Arial"/>
            </a:endParaRPr>
          </a:p>
          <a:p>
            <a:pPr marL="0" lvl="0" indent="0" algn="l" rtl="0">
              <a:lnSpc>
                <a:spcPct val="100000"/>
              </a:lnSpc>
              <a:spcBef>
                <a:spcPts val="0"/>
              </a:spcBef>
              <a:spcAft>
                <a:spcPts val="0"/>
              </a:spcAft>
              <a:buNone/>
            </a:pPr>
            <a:endParaRPr b="1">
              <a:latin typeface="Arial"/>
              <a:ea typeface="Arial"/>
              <a:cs typeface="Arial"/>
              <a:sym typeface="Arial"/>
            </a:endParaRPr>
          </a:p>
          <a:p>
            <a:pPr marL="0" lvl="0" indent="457200" algn="l" rtl="0">
              <a:lnSpc>
                <a:spcPct val="100000"/>
              </a:lnSpc>
              <a:spcBef>
                <a:spcPts val="0"/>
              </a:spcBef>
              <a:spcAft>
                <a:spcPts val="0"/>
              </a:spcAft>
              <a:buNone/>
            </a:pPr>
            <a:r>
              <a:rPr lang="en" b="1" i="1">
                <a:latin typeface="Arial"/>
                <a:ea typeface="Arial"/>
                <a:cs typeface="Arial"/>
                <a:sym typeface="Arial"/>
              </a:rPr>
              <a:t>8,175,032</a:t>
            </a:r>
            <a:endParaRPr b="1" i="1">
              <a:latin typeface="Arial"/>
              <a:ea typeface="Arial"/>
              <a:cs typeface="Arial"/>
              <a:sym typeface="Arial"/>
            </a:endParaRPr>
          </a:p>
          <a:p>
            <a:pPr marL="0" lvl="0" indent="0" algn="l" rtl="0">
              <a:lnSpc>
                <a:spcPct val="100000"/>
              </a:lnSpc>
              <a:spcBef>
                <a:spcPts val="0"/>
              </a:spcBef>
              <a:spcAft>
                <a:spcPts val="0"/>
              </a:spcAft>
              <a:buNone/>
            </a:pPr>
            <a:endParaRPr b="1">
              <a:latin typeface="Arial"/>
              <a:ea typeface="Arial"/>
              <a:cs typeface="Arial"/>
              <a:sym typeface="Arial"/>
            </a:endParaRPr>
          </a:p>
          <a:p>
            <a:pPr marL="0" lvl="0" indent="0" algn="l" rtl="0">
              <a:lnSpc>
                <a:spcPct val="100000"/>
              </a:lnSpc>
              <a:spcBef>
                <a:spcPts val="0"/>
              </a:spcBef>
              <a:spcAft>
                <a:spcPts val="0"/>
              </a:spcAft>
              <a:buNone/>
            </a:pPr>
            <a:r>
              <a:rPr lang="en" b="1">
                <a:latin typeface="Arial"/>
                <a:ea typeface="Arial"/>
                <a:cs typeface="Arial"/>
                <a:sym typeface="Arial"/>
              </a:rPr>
              <a:t>How many people 500m from a subway station?</a:t>
            </a:r>
            <a:endParaRPr b="1">
              <a:latin typeface="Arial"/>
              <a:ea typeface="Arial"/>
              <a:cs typeface="Arial"/>
              <a:sym typeface="Arial"/>
            </a:endParaRPr>
          </a:p>
          <a:p>
            <a:pPr marL="0" lvl="0" indent="0" algn="l" rtl="0">
              <a:lnSpc>
                <a:spcPct val="100000"/>
              </a:lnSpc>
              <a:spcBef>
                <a:spcPts val="0"/>
              </a:spcBef>
              <a:spcAft>
                <a:spcPts val="0"/>
              </a:spcAft>
              <a:buNone/>
            </a:pPr>
            <a:endParaRPr b="1">
              <a:latin typeface="Arial"/>
              <a:ea typeface="Arial"/>
              <a:cs typeface="Arial"/>
              <a:sym typeface="Arial"/>
            </a:endParaRPr>
          </a:p>
          <a:p>
            <a:pPr marL="0" lvl="0" indent="457200" algn="l" rtl="0">
              <a:lnSpc>
                <a:spcPct val="100000"/>
              </a:lnSpc>
              <a:spcBef>
                <a:spcPts val="0"/>
              </a:spcBef>
              <a:spcAft>
                <a:spcPts val="0"/>
              </a:spcAft>
              <a:buNone/>
            </a:pPr>
            <a:r>
              <a:rPr lang="en" b="1" i="1">
                <a:solidFill>
                  <a:srgbClr val="FF0000"/>
                </a:solidFill>
                <a:latin typeface="Arial"/>
                <a:ea typeface="Arial"/>
                <a:cs typeface="Arial"/>
                <a:sym typeface="Arial"/>
              </a:rPr>
              <a:t>10,855,873 ?!?!!?</a:t>
            </a:r>
            <a:endParaRPr sz="2400" b="1">
              <a:solidFill>
                <a:srgbClr val="FF0000"/>
              </a:solidFill>
              <a:latin typeface="Consolas"/>
              <a:ea typeface="Consolas"/>
              <a:cs typeface="Consolas"/>
              <a:sym typeface="Consolas"/>
            </a:endParaRPr>
          </a:p>
        </p:txBody>
      </p:sp>
      <p:sp>
        <p:nvSpPr>
          <p:cNvPr id="2120" name="Google Shape;2120;p269"/>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ST_Centroid</a:t>
            </a:r>
            <a:endParaRPr/>
          </a:p>
        </p:txBody>
      </p:sp>
      <p:sp>
        <p:nvSpPr>
          <p:cNvPr id="2121" name="Google Shape;2121;p26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27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pic>
        <p:nvPicPr>
          <p:cNvPr id="2127" name="Google Shape;2127;p270"/>
          <p:cNvPicPr preferRelativeResize="0"/>
          <p:nvPr/>
        </p:nvPicPr>
        <p:blipFill rotWithShape="1">
          <a:blip r:embed="rId3">
            <a:alphaModFix/>
          </a:blip>
          <a:srcRect r="665"/>
          <a:stretch/>
        </p:blipFill>
        <p:spPr>
          <a:xfrm>
            <a:off x="9525" y="399050"/>
            <a:ext cx="9143999" cy="4734925"/>
          </a:xfrm>
          <a:prstGeom prst="rect">
            <a:avLst/>
          </a:prstGeom>
          <a:noFill/>
          <a:ln>
            <a:noFill/>
          </a:ln>
        </p:spPr>
      </p:pic>
      <p:sp>
        <p:nvSpPr>
          <p:cNvPr id="2128" name="Google Shape;2128;p270"/>
          <p:cNvSpPr txBox="1">
            <a:spLocks noGrp="1"/>
          </p:cNvSpPr>
          <p:nvPr>
            <p:ph type="title"/>
          </p:nvPr>
        </p:nvSpPr>
        <p:spPr>
          <a:xfrm>
            <a:off x="159300" y="521225"/>
            <a:ext cx="8520600" cy="572700"/>
          </a:xfrm>
          <a:prstGeom prst="rect">
            <a:avLst/>
          </a:prstGeom>
          <a:effectLst>
            <a:outerShdw blurRad="57150" dist="19050" dir="5400000" algn="bl" rotWithShape="0">
              <a:schemeClr val="lt1">
                <a:alpha val="50000"/>
              </a:scheme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a:t>Overlapping query areas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271"/>
          <p:cNvSpPr/>
          <p:nvPr/>
        </p:nvSpPr>
        <p:spPr>
          <a:xfrm>
            <a:off x="1428750" y="2066925"/>
            <a:ext cx="2524200" cy="3333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1"/>
          <p:cNvSpPr txBox="1">
            <a:spLocks noGrp="1"/>
          </p:cNvSpPr>
          <p:nvPr>
            <p:ph type="body" idx="1"/>
          </p:nvPr>
        </p:nvSpPr>
        <p:spPr>
          <a:xfrm>
            <a:off x="311700" y="1076275"/>
            <a:ext cx="8520600" cy="404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b="1">
                <a:solidFill>
                  <a:schemeClr val="dk1"/>
                </a:solidFill>
                <a:latin typeface="Arial"/>
                <a:ea typeface="Arial"/>
                <a:cs typeface="Arial"/>
                <a:sym typeface="Arial"/>
              </a:rPr>
              <a:t>How many people 500m from a subway station?</a:t>
            </a:r>
            <a:endParaRPr sz="2100" b="1">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21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None/>
            </a:pPr>
            <a:r>
              <a:rPr lang="en" sz="1800" b="1">
                <a:solidFill>
                  <a:srgbClr val="0000FF"/>
                </a:solidFill>
                <a:latin typeface="Consolas"/>
                <a:ea typeface="Consolas"/>
                <a:cs typeface="Consolas"/>
                <a:sym typeface="Consolas"/>
              </a:rPr>
              <a:t>WITH </a:t>
            </a:r>
            <a:r>
              <a:rPr lang="en" sz="1800" b="1">
                <a:solidFill>
                  <a:schemeClr val="dk1"/>
                </a:solidFill>
                <a:latin typeface="Consolas"/>
                <a:ea typeface="Consolas"/>
                <a:cs typeface="Consolas"/>
                <a:sym typeface="Consolas"/>
              </a:rPr>
              <a:t>distinct_blocks</a:t>
            </a:r>
            <a:r>
              <a:rPr lang="en" sz="1800" b="1">
                <a:solidFill>
                  <a:srgbClr val="0000FF"/>
                </a:solidFill>
                <a:latin typeface="Consolas"/>
                <a:ea typeface="Consolas"/>
                <a:cs typeface="Consolas"/>
                <a:sym typeface="Consolas"/>
              </a:rPr>
              <a:t> AS </a:t>
            </a:r>
            <a:r>
              <a:rPr lang="en" sz="1800" b="1">
                <a:solidFill>
                  <a:schemeClr val="dk1"/>
                </a:solidFill>
                <a:latin typeface="Consolas"/>
                <a:ea typeface="Consolas"/>
                <a:cs typeface="Consolas"/>
                <a:sym typeface="Consolas"/>
              </a:rPr>
              <a:t>(</a:t>
            </a:r>
            <a:endParaRPr sz="1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b="1">
                <a:solidFill>
                  <a:srgbClr val="0000FF"/>
                </a:solidFill>
                <a:latin typeface="Consolas"/>
                <a:ea typeface="Consolas"/>
                <a:cs typeface="Consolas"/>
                <a:sym typeface="Consolas"/>
              </a:rPr>
              <a:t>  SELECT DISTINCT ON </a:t>
            </a:r>
            <a:r>
              <a:rPr lang="en" sz="1800" b="1">
                <a:solidFill>
                  <a:schemeClr val="dk1"/>
                </a:solidFill>
                <a:latin typeface="Consolas"/>
                <a:ea typeface="Consolas"/>
                <a:cs typeface="Consolas"/>
                <a:sym typeface="Consolas"/>
              </a:rPr>
              <a:t>(blkid)</a:t>
            </a:r>
            <a:r>
              <a:rPr lang="en" sz="1800" b="1">
                <a:solidFill>
                  <a:srgbClr val="0000FF"/>
                </a:solidFill>
                <a:latin typeface="Consolas"/>
                <a:ea typeface="Consolas"/>
                <a:cs typeface="Consolas"/>
                <a:sym typeface="Consolas"/>
              </a:rPr>
              <a:t> </a:t>
            </a:r>
            <a:r>
              <a:rPr lang="en" sz="1800" b="1">
                <a:solidFill>
                  <a:schemeClr val="dk1"/>
                </a:solidFill>
                <a:latin typeface="Consolas"/>
                <a:ea typeface="Consolas"/>
                <a:cs typeface="Consolas"/>
                <a:sym typeface="Consolas"/>
              </a:rPr>
              <a:t>popn_total</a:t>
            </a:r>
            <a:endParaRPr sz="1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b="1">
                <a:solidFill>
                  <a:srgbClr val="0000FF"/>
                </a:solidFill>
                <a:latin typeface="Consolas"/>
                <a:ea typeface="Consolas"/>
                <a:cs typeface="Consolas"/>
                <a:sym typeface="Consolas"/>
              </a:rPr>
              <a:t>  FROM </a:t>
            </a:r>
            <a:r>
              <a:rPr lang="en" sz="1800" b="1">
                <a:solidFill>
                  <a:schemeClr val="dk1"/>
                </a:solidFill>
                <a:latin typeface="Consolas"/>
                <a:ea typeface="Consolas"/>
                <a:cs typeface="Consolas"/>
                <a:sym typeface="Consolas"/>
              </a:rPr>
              <a:t>nyc_census_blocks census</a:t>
            </a:r>
            <a:endParaRPr sz="1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b="1">
                <a:solidFill>
                  <a:srgbClr val="0000FF"/>
                </a:solidFill>
                <a:latin typeface="Consolas"/>
                <a:ea typeface="Consolas"/>
                <a:cs typeface="Consolas"/>
                <a:sym typeface="Consolas"/>
              </a:rPr>
              <a:t>  JOIN</a:t>
            </a:r>
            <a:r>
              <a:rPr lang="en" sz="1800" b="1">
                <a:solidFill>
                  <a:schemeClr val="dk1"/>
                </a:solidFill>
                <a:latin typeface="Consolas"/>
                <a:ea typeface="Consolas"/>
                <a:cs typeface="Consolas"/>
                <a:sym typeface="Consolas"/>
              </a:rPr>
              <a:t> nyc_subway_stations subway</a:t>
            </a:r>
            <a:endParaRPr sz="1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b="1">
                <a:solidFill>
                  <a:srgbClr val="0000FF"/>
                </a:solidFill>
                <a:latin typeface="Consolas"/>
                <a:ea typeface="Consolas"/>
                <a:cs typeface="Consolas"/>
                <a:sym typeface="Consolas"/>
              </a:rPr>
              <a:t>  ON</a:t>
            </a:r>
            <a:r>
              <a:rPr lang="en" sz="1800" b="1">
                <a:solidFill>
                  <a:srgbClr val="006E1D"/>
                </a:solidFill>
                <a:latin typeface="Consolas"/>
                <a:ea typeface="Consolas"/>
                <a:cs typeface="Consolas"/>
                <a:sym typeface="Consolas"/>
              </a:rPr>
              <a:t> ST_DWithin(</a:t>
            </a:r>
            <a:endParaRPr sz="1800" b="1">
              <a:solidFill>
                <a:srgbClr val="006E1D"/>
              </a:solidFill>
              <a:latin typeface="Consolas"/>
              <a:ea typeface="Consolas"/>
              <a:cs typeface="Consolas"/>
              <a:sym typeface="Consolas"/>
            </a:endParaRPr>
          </a:p>
          <a:p>
            <a:pPr marL="0" lvl="0" indent="457200" algn="l" rtl="0">
              <a:lnSpc>
                <a:spcPct val="100000"/>
              </a:lnSpc>
              <a:spcBef>
                <a:spcPts val="0"/>
              </a:spcBef>
              <a:spcAft>
                <a:spcPts val="0"/>
              </a:spcAft>
              <a:buNone/>
            </a:pPr>
            <a:r>
              <a:rPr lang="en" sz="1800" b="1">
                <a:solidFill>
                  <a:schemeClr val="dk1"/>
                </a:solidFill>
                <a:latin typeface="Consolas"/>
                <a:ea typeface="Consolas"/>
                <a:cs typeface="Consolas"/>
                <a:sym typeface="Consolas"/>
              </a:rPr>
              <a:t>    census.geom,</a:t>
            </a:r>
            <a:endParaRPr sz="1800" b="1">
              <a:solidFill>
                <a:schemeClr val="dk1"/>
              </a:solidFill>
              <a:latin typeface="Consolas"/>
              <a:ea typeface="Consolas"/>
              <a:cs typeface="Consolas"/>
              <a:sym typeface="Consolas"/>
            </a:endParaRPr>
          </a:p>
          <a:p>
            <a:pPr marL="0" lvl="0" indent="457200" algn="l" rtl="0">
              <a:lnSpc>
                <a:spcPct val="100000"/>
              </a:lnSpc>
              <a:spcBef>
                <a:spcPts val="0"/>
              </a:spcBef>
              <a:spcAft>
                <a:spcPts val="0"/>
              </a:spcAft>
              <a:buNone/>
            </a:pPr>
            <a:r>
              <a:rPr lang="en" sz="1800" b="1">
                <a:solidFill>
                  <a:schemeClr val="dk1"/>
                </a:solidFill>
                <a:latin typeface="Consolas"/>
                <a:ea typeface="Consolas"/>
                <a:cs typeface="Consolas"/>
                <a:sym typeface="Consolas"/>
              </a:rPr>
              <a:t>    subway.geom,</a:t>
            </a:r>
            <a:endParaRPr sz="1800" b="1">
              <a:solidFill>
                <a:schemeClr val="dk1"/>
              </a:solidFill>
              <a:latin typeface="Consolas"/>
              <a:ea typeface="Consolas"/>
              <a:cs typeface="Consolas"/>
              <a:sym typeface="Consolas"/>
            </a:endParaRPr>
          </a:p>
          <a:p>
            <a:pPr marL="0" lvl="0" indent="457200" algn="l" rtl="0">
              <a:lnSpc>
                <a:spcPct val="100000"/>
              </a:lnSpc>
              <a:spcBef>
                <a:spcPts val="0"/>
              </a:spcBef>
              <a:spcAft>
                <a:spcPts val="0"/>
              </a:spcAft>
              <a:buNone/>
            </a:pPr>
            <a:r>
              <a:rPr lang="en" sz="1800" b="1">
                <a:solidFill>
                  <a:schemeClr val="dk1"/>
                </a:solidFill>
                <a:latin typeface="Consolas"/>
                <a:ea typeface="Consolas"/>
                <a:cs typeface="Consolas"/>
                <a:sym typeface="Consolas"/>
              </a:rPr>
              <a:t>    </a:t>
            </a:r>
            <a:r>
              <a:rPr lang="en" sz="1800" b="1">
                <a:solidFill>
                  <a:srgbClr val="B45F06"/>
                </a:solidFill>
                <a:latin typeface="Consolas"/>
                <a:ea typeface="Consolas"/>
                <a:cs typeface="Consolas"/>
                <a:sym typeface="Consolas"/>
              </a:rPr>
              <a:t>500</a:t>
            </a:r>
            <a:r>
              <a:rPr lang="en" sz="1800" b="1">
                <a:solidFill>
                  <a:srgbClr val="006E1D"/>
                </a:solidFill>
                <a:latin typeface="Consolas"/>
                <a:ea typeface="Consolas"/>
                <a:cs typeface="Consolas"/>
                <a:sym typeface="Consolas"/>
              </a:rPr>
              <a:t>)</a:t>
            </a:r>
            <a:endParaRPr sz="18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1800" b="1">
                <a:solidFill>
                  <a:schemeClr val="dk1"/>
                </a:solidFill>
                <a:latin typeface="Consolas"/>
                <a:ea typeface="Consolas"/>
                <a:cs typeface="Consolas"/>
                <a:sym typeface="Consolas"/>
              </a:rPr>
              <a:t>)</a:t>
            </a:r>
            <a:endParaRPr sz="1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b="1">
                <a:solidFill>
                  <a:srgbClr val="0000FF"/>
                </a:solidFill>
                <a:latin typeface="Consolas"/>
                <a:ea typeface="Consolas"/>
                <a:cs typeface="Consolas"/>
                <a:sym typeface="Consolas"/>
              </a:rPr>
              <a:t>SELECT</a:t>
            </a:r>
            <a:r>
              <a:rPr lang="en" sz="1800" b="1">
                <a:solidFill>
                  <a:srgbClr val="B45F06"/>
                </a:solidFill>
                <a:latin typeface="Consolas"/>
                <a:ea typeface="Consolas"/>
                <a:cs typeface="Consolas"/>
                <a:sym typeface="Consolas"/>
              </a:rPr>
              <a:t> </a:t>
            </a:r>
            <a:r>
              <a:rPr lang="en" sz="1800" b="1">
                <a:solidFill>
                  <a:srgbClr val="006E1D"/>
                </a:solidFill>
                <a:latin typeface="Consolas"/>
                <a:ea typeface="Consolas"/>
                <a:cs typeface="Consolas"/>
                <a:sym typeface="Consolas"/>
              </a:rPr>
              <a:t>Sum(</a:t>
            </a:r>
            <a:r>
              <a:rPr lang="en" sz="1800" b="1">
                <a:solidFill>
                  <a:schemeClr val="dk1"/>
                </a:solidFill>
                <a:latin typeface="Consolas"/>
                <a:ea typeface="Consolas"/>
                <a:cs typeface="Consolas"/>
                <a:sym typeface="Consolas"/>
              </a:rPr>
              <a:t>popn_total</a:t>
            </a:r>
            <a:r>
              <a:rPr lang="en" sz="1800" b="1">
                <a:solidFill>
                  <a:srgbClr val="006E1D"/>
                </a:solidFill>
                <a:latin typeface="Consolas"/>
                <a:ea typeface="Consolas"/>
                <a:cs typeface="Consolas"/>
                <a:sym typeface="Consolas"/>
              </a:rPr>
              <a:t>)</a:t>
            </a:r>
            <a:endParaRPr sz="18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1800" b="1">
                <a:solidFill>
                  <a:srgbClr val="0000FF"/>
                </a:solidFill>
                <a:latin typeface="Consolas"/>
                <a:ea typeface="Consolas"/>
                <a:cs typeface="Consolas"/>
                <a:sym typeface="Consolas"/>
              </a:rPr>
              <a:t>FROM</a:t>
            </a:r>
            <a:r>
              <a:rPr lang="en" sz="1800" b="1">
                <a:solidFill>
                  <a:srgbClr val="B45F06"/>
                </a:solidFill>
                <a:latin typeface="Consolas"/>
                <a:ea typeface="Consolas"/>
                <a:cs typeface="Consolas"/>
                <a:sym typeface="Consolas"/>
              </a:rPr>
              <a:t> </a:t>
            </a:r>
            <a:r>
              <a:rPr lang="en" sz="1800" b="1">
                <a:solidFill>
                  <a:schemeClr val="dk1"/>
                </a:solidFill>
                <a:latin typeface="Consolas"/>
                <a:ea typeface="Consolas"/>
                <a:cs typeface="Consolas"/>
                <a:sym typeface="Consolas"/>
              </a:rPr>
              <a:t>distinct_blocks;</a:t>
            </a:r>
            <a:endParaRPr sz="1800" b="1">
              <a:solidFill>
                <a:schemeClr val="dk1"/>
              </a:solidFill>
              <a:latin typeface="Consolas"/>
              <a:ea typeface="Consolas"/>
              <a:cs typeface="Consolas"/>
              <a:sym typeface="Consolas"/>
            </a:endParaRPr>
          </a:p>
        </p:txBody>
      </p:sp>
      <p:sp>
        <p:nvSpPr>
          <p:cNvPr id="2135" name="Google Shape;2135;p27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b="1">
                <a:solidFill>
                  <a:schemeClr val="lt1"/>
                </a:solidFill>
                <a:latin typeface="Calibri"/>
                <a:ea typeface="Calibri"/>
                <a:cs typeface="Calibri"/>
                <a:sym typeface="Calibri"/>
              </a:rPr>
              <a:t>Section 22 - More Spatial Joins</a:t>
            </a:r>
            <a:endParaRPr sz="1500" b="1">
              <a:solidFill>
                <a:srgbClr val="FFFFFF"/>
              </a:solidFill>
              <a:latin typeface="Calibri"/>
              <a:ea typeface="Calibri"/>
              <a:cs typeface="Calibri"/>
              <a:sym typeface="Calibri"/>
            </a:endParaRPr>
          </a:p>
        </p:txBody>
      </p:sp>
      <p:sp>
        <p:nvSpPr>
          <p:cNvPr id="2136" name="Google Shape;2136;p271"/>
          <p:cNvSpPr txBox="1">
            <a:spLocks noGrp="1"/>
          </p:cNvSpPr>
          <p:nvPr>
            <p:ph type="title"/>
          </p:nvPr>
        </p:nvSpPr>
        <p:spPr>
          <a:xfrm>
            <a:off x="235500" y="521225"/>
            <a:ext cx="8520600" cy="572700"/>
          </a:xfrm>
          <a:prstGeom prst="rect">
            <a:avLst/>
          </a:prstGeom>
          <a:effectLst>
            <a:outerShdw blurRad="57150" dist="19050" dir="5400000" algn="bl" rotWithShape="0">
              <a:schemeClr val="lt1">
                <a:alpha val="50000"/>
              </a:scheme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
              <a:t>Overlapping query areas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Metadata functions</a:t>
            </a:r>
            <a:endParaRPr/>
          </a:p>
        </p:txBody>
      </p:sp>
      <p:sp>
        <p:nvSpPr>
          <p:cNvPr id="705" name="Google Shape;705;p8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706" name="Google Shape;706;p88"/>
          <p:cNvSpPr txBox="1"/>
          <p:nvPr/>
        </p:nvSpPr>
        <p:spPr>
          <a:xfrm>
            <a:off x="308750" y="1465175"/>
            <a:ext cx="8520600" cy="280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400"/>
              </a:spcBef>
              <a:spcAft>
                <a:spcPts val="0"/>
              </a:spcAft>
              <a:buNone/>
            </a:pPr>
            <a:r>
              <a:rPr lang="en" sz="1900" b="1">
                <a:solidFill>
                  <a:schemeClr val="dk1"/>
                </a:solidFill>
                <a:latin typeface="Consolas"/>
                <a:ea typeface="Consolas"/>
                <a:cs typeface="Consolas"/>
                <a:sym typeface="Consolas"/>
              </a:rPr>
              <a:t>      name       |    st_geometrytype    | st_ndims | st_srid </a:t>
            </a:r>
            <a:endParaRPr sz="1900" b="1">
              <a:solidFill>
                <a:schemeClr val="dk1"/>
              </a:solidFill>
              <a:latin typeface="Consolas"/>
              <a:ea typeface="Consolas"/>
              <a:cs typeface="Consolas"/>
              <a:sym typeface="Consolas"/>
            </a:endParaRPr>
          </a:p>
          <a:p>
            <a:pPr marL="0" lvl="0" indent="0" algn="l" rtl="0">
              <a:lnSpc>
                <a:spcPct val="115000"/>
              </a:lnSpc>
              <a:spcBef>
                <a:spcPts val="400"/>
              </a:spcBef>
              <a:spcAft>
                <a:spcPts val="0"/>
              </a:spcAft>
              <a:buNone/>
            </a:pPr>
            <a:r>
              <a:rPr lang="en" sz="1900" b="1">
                <a:solidFill>
                  <a:schemeClr val="dk1"/>
                </a:solidFill>
                <a:latin typeface="Consolas"/>
                <a:ea typeface="Consolas"/>
                <a:cs typeface="Consolas"/>
                <a:sym typeface="Consolas"/>
              </a:rPr>
              <a:t>-----------------+-----------------------+----------+---------</a:t>
            </a:r>
            <a:endParaRPr sz="1900" b="1">
              <a:solidFill>
                <a:schemeClr val="dk1"/>
              </a:solidFill>
              <a:latin typeface="Consolas"/>
              <a:ea typeface="Consolas"/>
              <a:cs typeface="Consolas"/>
              <a:sym typeface="Consolas"/>
            </a:endParaRPr>
          </a:p>
          <a:p>
            <a:pPr marL="0" lvl="0" indent="0" algn="l" rtl="0">
              <a:lnSpc>
                <a:spcPct val="115000"/>
              </a:lnSpc>
              <a:spcBef>
                <a:spcPts val="400"/>
              </a:spcBef>
              <a:spcAft>
                <a:spcPts val="0"/>
              </a:spcAft>
              <a:buNone/>
            </a:pPr>
            <a:r>
              <a:rPr lang="en" sz="1900" b="1">
                <a:solidFill>
                  <a:schemeClr val="dk1"/>
                </a:solidFill>
                <a:latin typeface="Consolas"/>
                <a:ea typeface="Consolas"/>
                <a:cs typeface="Consolas"/>
                <a:sym typeface="Consolas"/>
              </a:rPr>
              <a:t> Point           | ST_Point              |        2 |       0</a:t>
            </a:r>
            <a:endParaRPr sz="1900" b="1">
              <a:solidFill>
                <a:schemeClr val="dk1"/>
              </a:solidFill>
              <a:latin typeface="Consolas"/>
              <a:ea typeface="Consolas"/>
              <a:cs typeface="Consolas"/>
              <a:sym typeface="Consolas"/>
            </a:endParaRPr>
          </a:p>
          <a:p>
            <a:pPr marL="0" lvl="0" indent="0" algn="l" rtl="0">
              <a:lnSpc>
                <a:spcPct val="115000"/>
              </a:lnSpc>
              <a:spcBef>
                <a:spcPts val="400"/>
              </a:spcBef>
              <a:spcAft>
                <a:spcPts val="0"/>
              </a:spcAft>
              <a:buNone/>
            </a:pPr>
            <a:r>
              <a:rPr lang="en" sz="1900" b="1">
                <a:solidFill>
                  <a:schemeClr val="dk1"/>
                </a:solidFill>
                <a:latin typeface="Consolas"/>
                <a:ea typeface="Consolas"/>
                <a:cs typeface="Consolas"/>
                <a:sym typeface="Consolas"/>
              </a:rPr>
              <a:t> Linestring      | ST_LineString         |        2 |       0</a:t>
            </a:r>
            <a:endParaRPr sz="1900" b="1">
              <a:solidFill>
                <a:schemeClr val="dk1"/>
              </a:solidFill>
              <a:latin typeface="Consolas"/>
              <a:ea typeface="Consolas"/>
              <a:cs typeface="Consolas"/>
              <a:sym typeface="Consolas"/>
            </a:endParaRPr>
          </a:p>
          <a:p>
            <a:pPr marL="0" lvl="0" indent="0" algn="l" rtl="0">
              <a:lnSpc>
                <a:spcPct val="115000"/>
              </a:lnSpc>
              <a:spcBef>
                <a:spcPts val="400"/>
              </a:spcBef>
              <a:spcAft>
                <a:spcPts val="0"/>
              </a:spcAft>
              <a:buNone/>
            </a:pPr>
            <a:r>
              <a:rPr lang="en" sz="1900" b="1">
                <a:solidFill>
                  <a:schemeClr val="dk1"/>
                </a:solidFill>
                <a:latin typeface="Consolas"/>
                <a:ea typeface="Consolas"/>
                <a:cs typeface="Consolas"/>
                <a:sym typeface="Consolas"/>
              </a:rPr>
              <a:t> Polygon         | ST_Polygon            |        2 |       0</a:t>
            </a:r>
            <a:endParaRPr sz="1900" b="1">
              <a:solidFill>
                <a:schemeClr val="dk1"/>
              </a:solidFill>
              <a:latin typeface="Consolas"/>
              <a:ea typeface="Consolas"/>
              <a:cs typeface="Consolas"/>
              <a:sym typeface="Consolas"/>
            </a:endParaRPr>
          </a:p>
          <a:p>
            <a:pPr marL="0" lvl="0" indent="0" algn="l" rtl="0">
              <a:lnSpc>
                <a:spcPct val="115000"/>
              </a:lnSpc>
              <a:spcBef>
                <a:spcPts val="400"/>
              </a:spcBef>
              <a:spcAft>
                <a:spcPts val="0"/>
              </a:spcAft>
              <a:buNone/>
            </a:pPr>
            <a:r>
              <a:rPr lang="en" sz="1900" b="1">
                <a:solidFill>
                  <a:schemeClr val="dk1"/>
                </a:solidFill>
                <a:latin typeface="Consolas"/>
                <a:ea typeface="Consolas"/>
                <a:cs typeface="Consolas"/>
                <a:sym typeface="Consolas"/>
              </a:rPr>
              <a:t> PolygonWithHole | ST_Polygon            |        2 |       0</a:t>
            </a:r>
            <a:endParaRPr sz="1900" b="1">
              <a:solidFill>
                <a:schemeClr val="dk1"/>
              </a:solidFill>
              <a:latin typeface="Consolas"/>
              <a:ea typeface="Consolas"/>
              <a:cs typeface="Consolas"/>
              <a:sym typeface="Consolas"/>
            </a:endParaRPr>
          </a:p>
          <a:p>
            <a:pPr marL="0" lvl="0" indent="0" algn="l" rtl="0">
              <a:lnSpc>
                <a:spcPct val="115000"/>
              </a:lnSpc>
              <a:spcBef>
                <a:spcPts val="400"/>
              </a:spcBef>
              <a:spcAft>
                <a:spcPts val="0"/>
              </a:spcAft>
              <a:buNone/>
            </a:pPr>
            <a:r>
              <a:rPr lang="en" sz="1900" b="1">
                <a:solidFill>
                  <a:schemeClr val="dk1"/>
                </a:solidFill>
                <a:latin typeface="Consolas"/>
                <a:ea typeface="Consolas"/>
                <a:cs typeface="Consolas"/>
                <a:sym typeface="Consolas"/>
              </a:rPr>
              <a:t> Collection      | ST_GeometryCollection |        2 |       0</a:t>
            </a:r>
            <a:endParaRPr sz="1900" b="1">
              <a:solidFill>
                <a:schemeClr val="dk1"/>
              </a:solidFill>
              <a:latin typeface="Consolas"/>
              <a:ea typeface="Consolas"/>
              <a:cs typeface="Consolas"/>
              <a:sym typeface="Consolas"/>
            </a:endParaRPr>
          </a:p>
        </p:txBody>
      </p:sp>
      <p:cxnSp>
        <p:nvCxnSpPr>
          <p:cNvPr id="707" name="Google Shape;707;p88"/>
          <p:cNvCxnSpPr/>
          <p:nvPr/>
        </p:nvCxnSpPr>
        <p:spPr>
          <a:xfrm>
            <a:off x="474400" y="2102275"/>
            <a:ext cx="8120700" cy="0"/>
          </a:xfrm>
          <a:prstGeom prst="straightConnector1">
            <a:avLst/>
          </a:prstGeom>
          <a:noFill/>
          <a:ln w="38100" cap="flat" cmpd="sng">
            <a:solidFill>
              <a:schemeClr val="dk2"/>
            </a:solidFill>
            <a:prstDash val="solid"/>
            <a:round/>
            <a:headEnd type="none" w="med" len="med"/>
            <a:tailEnd type="none" w="med" len="med"/>
          </a:ln>
        </p:spPr>
      </p:cxnSp>
      <p:cxnSp>
        <p:nvCxnSpPr>
          <p:cNvPr id="708" name="Google Shape;708;p88"/>
          <p:cNvCxnSpPr/>
          <p:nvPr/>
        </p:nvCxnSpPr>
        <p:spPr>
          <a:xfrm>
            <a:off x="2725525" y="1618575"/>
            <a:ext cx="0" cy="2502300"/>
          </a:xfrm>
          <a:prstGeom prst="straightConnector1">
            <a:avLst/>
          </a:prstGeom>
          <a:noFill/>
          <a:ln w="38100" cap="flat" cmpd="sng">
            <a:solidFill>
              <a:schemeClr val="dk2"/>
            </a:solidFill>
            <a:prstDash val="solid"/>
            <a:round/>
            <a:headEnd type="none" w="med" len="med"/>
            <a:tailEnd type="none" w="med" len="med"/>
          </a:ln>
        </p:spPr>
      </p:cxnSp>
      <p:cxnSp>
        <p:nvCxnSpPr>
          <p:cNvPr id="709" name="Google Shape;709;p88"/>
          <p:cNvCxnSpPr/>
          <p:nvPr/>
        </p:nvCxnSpPr>
        <p:spPr>
          <a:xfrm>
            <a:off x="5901125" y="1615475"/>
            <a:ext cx="0" cy="2502300"/>
          </a:xfrm>
          <a:prstGeom prst="straightConnector1">
            <a:avLst/>
          </a:prstGeom>
          <a:noFill/>
          <a:ln w="38100" cap="flat" cmpd="sng">
            <a:solidFill>
              <a:schemeClr val="dk2"/>
            </a:solidFill>
            <a:prstDash val="solid"/>
            <a:round/>
            <a:headEnd type="none" w="med" len="med"/>
            <a:tailEnd type="none" w="med" len="med"/>
          </a:ln>
        </p:spPr>
      </p:cxnSp>
      <p:cxnSp>
        <p:nvCxnSpPr>
          <p:cNvPr id="710" name="Google Shape;710;p88"/>
          <p:cNvCxnSpPr/>
          <p:nvPr/>
        </p:nvCxnSpPr>
        <p:spPr>
          <a:xfrm>
            <a:off x="7365125" y="1572525"/>
            <a:ext cx="0" cy="25761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72"/>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a:t>Section 23 - Validity</a:t>
            </a:r>
            <a:endParaRPr sz="3140"/>
          </a:p>
        </p:txBody>
      </p:sp>
      <p:sp>
        <p:nvSpPr>
          <p:cNvPr id="2142" name="Google Shape;2142;p27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23 - Validity</a:t>
            </a:r>
            <a:endParaRPr sz="1500" b="1">
              <a:solidFill>
                <a:srgbClr val="FFFFFF"/>
              </a:solidFill>
              <a:latin typeface="Calibri"/>
              <a:ea typeface="Calibri"/>
              <a:cs typeface="Calibri"/>
              <a:sym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27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POLYGON((0 0, 0 1, 2 1, 2 2, 1 2, 1 0, 0 0))</a:t>
            </a:r>
            <a:endParaRPr/>
          </a:p>
        </p:txBody>
      </p:sp>
      <p:pic>
        <p:nvPicPr>
          <p:cNvPr id="2148" name="Google Shape;2148;p273"/>
          <p:cNvPicPr preferRelativeResize="0"/>
          <p:nvPr/>
        </p:nvPicPr>
        <p:blipFill>
          <a:blip r:embed="rId3">
            <a:alphaModFix/>
          </a:blip>
          <a:stretch>
            <a:fillRect/>
          </a:stretch>
        </p:blipFill>
        <p:spPr>
          <a:xfrm>
            <a:off x="2909888" y="1450575"/>
            <a:ext cx="3324225" cy="3105150"/>
          </a:xfrm>
          <a:prstGeom prst="rect">
            <a:avLst/>
          </a:prstGeom>
          <a:noFill/>
          <a:ln>
            <a:noFill/>
          </a:ln>
        </p:spPr>
      </p:pic>
      <p:sp>
        <p:nvSpPr>
          <p:cNvPr id="2149" name="Google Shape;2149;p27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23 - Validity</a:t>
            </a:r>
            <a:endParaRPr sz="1500" b="1">
              <a:solidFill>
                <a:srgbClr val="FFFFFF"/>
              </a:solidFill>
              <a:latin typeface="Calibri"/>
              <a:ea typeface="Calibri"/>
              <a:cs typeface="Calibri"/>
              <a:sym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274"/>
          <p:cNvSpPr txBox="1">
            <a:spLocks noGrp="1"/>
          </p:cNvSpPr>
          <p:nvPr>
            <p:ph type="body" idx="4294967295"/>
          </p:nvPr>
        </p:nvSpPr>
        <p:spPr>
          <a:xfrm>
            <a:off x="311700" y="2371675"/>
            <a:ext cx="4048200" cy="220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b="1">
                <a:solidFill>
                  <a:srgbClr val="0000FF"/>
                </a:solidFill>
                <a:latin typeface="Consolas"/>
                <a:ea typeface="Consolas"/>
                <a:cs typeface="Consolas"/>
                <a:sym typeface="Consolas"/>
              </a:rPr>
              <a:t>SELECT</a:t>
            </a:r>
            <a:r>
              <a:rPr lang="en" sz="1500" b="1">
                <a:solidFill>
                  <a:schemeClr val="dk1"/>
                </a:solidFill>
                <a:latin typeface="Consolas"/>
                <a:ea typeface="Consolas"/>
                <a:cs typeface="Consolas"/>
                <a:sym typeface="Consolas"/>
              </a:rPr>
              <a:t> </a:t>
            </a:r>
            <a:r>
              <a:rPr lang="en" sz="1500" b="1">
                <a:solidFill>
                  <a:srgbClr val="006E1D"/>
                </a:solidFill>
                <a:latin typeface="Consolas"/>
                <a:ea typeface="Consolas"/>
                <a:cs typeface="Consolas"/>
                <a:sym typeface="Consolas"/>
              </a:rPr>
              <a:t>ST_Area(ST_GeomFromText(</a:t>
            </a:r>
            <a:endParaRPr sz="15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1500" b="1">
                <a:solidFill>
                  <a:srgbClr val="B45F06"/>
                </a:solidFill>
                <a:latin typeface="Consolas"/>
                <a:ea typeface="Consolas"/>
                <a:cs typeface="Consolas"/>
                <a:sym typeface="Consolas"/>
              </a:rPr>
              <a:t>  'POLYGON((0 0, 0 1, 1 1, </a:t>
            </a:r>
            <a:br>
              <a:rPr lang="en" sz="1500" b="1">
                <a:solidFill>
                  <a:srgbClr val="B45F06"/>
                </a:solidFill>
                <a:latin typeface="Consolas"/>
                <a:ea typeface="Consolas"/>
                <a:cs typeface="Consolas"/>
                <a:sym typeface="Consolas"/>
              </a:rPr>
            </a:br>
            <a:r>
              <a:rPr lang="en" sz="1500" b="1">
                <a:solidFill>
                  <a:srgbClr val="B45F06"/>
                </a:solidFill>
                <a:latin typeface="Consolas"/>
                <a:ea typeface="Consolas"/>
                <a:cs typeface="Consolas"/>
                <a:sym typeface="Consolas"/>
              </a:rPr>
              <a:t>            2 1, 2 2, 1 2, </a:t>
            </a:r>
            <a:br>
              <a:rPr lang="en" sz="1500" b="1">
                <a:solidFill>
                  <a:srgbClr val="B45F06"/>
                </a:solidFill>
                <a:latin typeface="Consolas"/>
                <a:ea typeface="Consolas"/>
                <a:cs typeface="Consolas"/>
                <a:sym typeface="Consolas"/>
              </a:rPr>
            </a:br>
            <a:r>
              <a:rPr lang="en" sz="1500" b="1">
                <a:solidFill>
                  <a:srgbClr val="B45F06"/>
                </a:solidFill>
                <a:latin typeface="Consolas"/>
                <a:ea typeface="Consolas"/>
                <a:cs typeface="Consolas"/>
                <a:sym typeface="Consolas"/>
              </a:rPr>
              <a:t>            1 1, 1 0, 0 0))'</a:t>
            </a:r>
            <a:endParaRPr sz="1500" b="1">
              <a:solidFill>
                <a:srgbClr val="B45F06"/>
              </a:solidFill>
              <a:latin typeface="Consolas"/>
              <a:ea typeface="Consolas"/>
              <a:cs typeface="Consolas"/>
              <a:sym typeface="Consolas"/>
            </a:endParaRPr>
          </a:p>
          <a:p>
            <a:pPr marL="0" lvl="0" indent="0" algn="l" rtl="0">
              <a:lnSpc>
                <a:spcPct val="100000"/>
              </a:lnSpc>
              <a:spcBef>
                <a:spcPts val="0"/>
              </a:spcBef>
              <a:spcAft>
                <a:spcPts val="0"/>
              </a:spcAft>
              <a:buNone/>
            </a:pPr>
            <a:r>
              <a:rPr lang="en" sz="1500" b="1">
                <a:solidFill>
                  <a:srgbClr val="006E1D"/>
                </a:solidFill>
                <a:latin typeface="Consolas"/>
                <a:ea typeface="Consolas"/>
                <a:cs typeface="Consolas"/>
                <a:sym typeface="Consolas"/>
              </a:rPr>
              <a:t>))</a:t>
            </a:r>
            <a:r>
              <a:rPr lang="en" sz="1500" b="1">
                <a:solidFill>
                  <a:schemeClr val="dk1"/>
                </a:solidFill>
                <a:latin typeface="Consolas"/>
                <a:ea typeface="Consolas"/>
                <a:cs typeface="Consolas"/>
                <a:sym typeface="Consolas"/>
              </a:rPr>
              <a:t>;</a:t>
            </a:r>
            <a:endParaRPr sz="15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5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br>
              <a:rPr lang="en" sz="1500" b="1">
                <a:solidFill>
                  <a:schemeClr val="dk1"/>
                </a:solidFill>
                <a:latin typeface="Consolas"/>
                <a:ea typeface="Consolas"/>
                <a:cs typeface="Consolas"/>
                <a:sym typeface="Consolas"/>
              </a:rPr>
            </a:br>
            <a:r>
              <a:rPr lang="en" sz="1500" b="1">
                <a:solidFill>
                  <a:schemeClr val="dk1"/>
                </a:solidFill>
                <a:latin typeface="Consolas"/>
                <a:ea typeface="Consolas"/>
                <a:cs typeface="Consolas"/>
                <a:sym typeface="Consolas"/>
              </a:rPr>
              <a:t>  0</a:t>
            </a:r>
            <a:endParaRPr sz="1500" b="1">
              <a:solidFill>
                <a:schemeClr val="dk1"/>
              </a:solidFill>
              <a:latin typeface="Consolas"/>
              <a:ea typeface="Consolas"/>
              <a:cs typeface="Consolas"/>
              <a:sym typeface="Consolas"/>
            </a:endParaRPr>
          </a:p>
        </p:txBody>
      </p:sp>
      <p:sp>
        <p:nvSpPr>
          <p:cNvPr id="2155" name="Google Shape;2155;p27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does validity matter?</a:t>
            </a:r>
            <a:endParaRPr/>
          </a:p>
        </p:txBody>
      </p:sp>
      <p:cxnSp>
        <p:nvCxnSpPr>
          <p:cNvPr id="2156" name="Google Shape;2156;p274"/>
          <p:cNvCxnSpPr/>
          <p:nvPr/>
        </p:nvCxnSpPr>
        <p:spPr>
          <a:xfrm>
            <a:off x="4572000" y="1170125"/>
            <a:ext cx="0" cy="3648600"/>
          </a:xfrm>
          <a:prstGeom prst="straightConnector1">
            <a:avLst/>
          </a:prstGeom>
          <a:noFill/>
          <a:ln w="9525" cap="flat" cmpd="sng">
            <a:solidFill>
              <a:schemeClr val="dk2"/>
            </a:solidFill>
            <a:prstDash val="solid"/>
            <a:round/>
            <a:headEnd type="none" w="med" len="med"/>
            <a:tailEnd type="none" w="med" len="med"/>
          </a:ln>
        </p:spPr>
      </p:cxnSp>
      <p:cxnSp>
        <p:nvCxnSpPr>
          <p:cNvPr id="2157" name="Google Shape;2157;p274"/>
          <p:cNvCxnSpPr/>
          <p:nvPr/>
        </p:nvCxnSpPr>
        <p:spPr>
          <a:xfrm>
            <a:off x="353700" y="3862190"/>
            <a:ext cx="4218300" cy="12000"/>
          </a:xfrm>
          <a:prstGeom prst="straightConnector1">
            <a:avLst/>
          </a:prstGeom>
          <a:noFill/>
          <a:ln w="9525" cap="flat" cmpd="sng">
            <a:solidFill>
              <a:schemeClr val="dk2"/>
            </a:solidFill>
            <a:prstDash val="solid"/>
            <a:round/>
            <a:headEnd type="none" w="med" len="med"/>
            <a:tailEnd type="none" w="med" len="med"/>
          </a:ln>
        </p:spPr>
      </p:cxnSp>
      <p:pic>
        <p:nvPicPr>
          <p:cNvPr id="2158" name="Google Shape;2158;p274"/>
          <p:cNvPicPr preferRelativeResize="0"/>
          <p:nvPr/>
        </p:nvPicPr>
        <p:blipFill>
          <a:blip r:embed="rId3">
            <a:alphaModFix/>
          </a:blip>
          <a:stretch>
            <a:fillRect/>
          </a:stretch>
        </p:blipFill>
        <p:spPr>
          <a:xfrm>
            <a:off x="5401675" y="1597000"/>
            <a:ext cx="2715425" cy="2538325"/>
          </a:xfrm>
          <a:prstGeom prst="rect">
            <a:avLst/>
          </a:prstGeom>
          <a:noFill/>
          <a:ln>
            <a:noFill/>
          </a:ln>
        </p:spPr>
      </p:pic>
      <p:sp>
        <p:nvSpPr>
          <p:cNvPr id="2159" name="Google Shape;2159;p274"/>
          <p:cNvSpPr txBox="1"/>
          <p:nvPr/>
        </p:nvSpPr>
        <p:spPr>
          <a:xfrm>
            <a:off x="6859700" y="2102375"/>
            <a:ext cx="835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p:txBody>
      </p:sp>
      <p:sp>
        <p:nvSpPr>
          <p:cNvPr id="2160" name="Google Shape;2160;p274"/>
          <p:cNvSpPr txBox="1"/>
          <p:nvPr/>
        </p:nvSpPr>
        <p:spPr>
          <a:xfrm>
            <a:off x="5799175" y="3227350"/>
            <a:ext cx="835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p:txBody>
      </p:sp>
      <p:sp>
        <p:nvSpPr>
          <p:cNvPr id="2161" name="Google Shape;2161;p274"/>
          <p:cNvSpPr txBox="1"/>
          <p:nvPr/>
        </p:nvSpPr>
        <p:spPr>
          <a:xfrm>
            <a:off x="395100" y="1206200"/>
            <a:ext cx="3881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Geometry algorithms rely on properties enforced by validity: ring orientation, self-crossing, self-touching. All can confuse different algorithms.</a:t>
            </a:r>
            <a:endParaRPr>
              <a:latin typeface="Calibri"/>
              <a:ea typeface="Calibri"/>
              <a:cs typeface="Calibri"/>
              <a:sym typeface="Calibri"/>
            </a:endParaRPr>
          </a:p>
        </p:txBody>
      </p:sp>
      <p:sp>
        <p:nvSpPr>
          <p:cNvPr id="2162" name="Google Shape;2162;p27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23 - Validity</a:t>
            </a:r>
            <a:endParaRPr sz="1500" b="1">
              <a:solidFill>
                <a:srgbClr val="FFFFFF"/>
              </a:solidFill>
              <a:latin typeface="Calibri"/>
              <a:ea typeface="Calibri"/>
              <a:cs typeface="Calibri"/>
              <a:sym typeface="Calibri"/>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275"/>
          <p:cNvSpPr txBox="1">
            <a:spLocks noGrp="1"/>
          </p:cNvSpPr>
          <p:nvPr>
            <p:ph type="body" idx="4294967295"/>
          </p:nvPr>
        </p:nvSpPr>
        <p:spPr>
          <a:xfrm>
            <a:off x="311700" y="2371675"/>
            <a:ext cx="4189500" cy="220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b="1">
                <a:solidFill>
                  <a:srgbClr val="0000FF"/>
                </a:solidFill>
                <a:latin typeface="Consolas"/>
                <a:ea typeface="Consolas"/>
                <a:cs typeface="Consolas"/>
                <a:sym typeface="Consolas"/>
              </a:rPr>
              <a:t>SELECT</a:t>
            </a:r>
            <a:r>
              <a:rPr lang="en" sz="1500" b="1">
                <a:solidFill>
                  <a:schemeClr val="dk1"/>
                </a:solidFill>
                <a:latin typeface="Consolas"/>
                <a:ea typeface="Consolas"/>
                <a:cs typeface="Consolas"/>
                <a:sym typeface="Consolas"/>
              </a:rPr>
              <a:t> </a:t>
            </a:r>
            <a:r>
              <a:rPr lang="en" sz="1500" b="1">
                <a:solidFill>
                  <a:srgbClr val="006E1D"/>
                </a:solidFill>
                <a:latin typeface="Consolas"/>
                <a:ea typeface="Consolas"/>
                <a:cs typeface="Consolas"/>
                <a:sym typeface="Consolas"/>
              </a:rPr>
              <a:t>ST_IsValid(ST_GeomFromText(</a:t>
            </a:r>
            <a:endParaRPr sz="15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1500" b="1">
                <a:solidFill>
                  <a:srgbClr val="B45F06"/>
                </a:solidFill>
                <a:latin typeface="Consolas"/>
                <a:ea typeface="Consolas"/>
                <a:cs typeface="Consolas"/>
                <a:sym typeface="Consolas"/>
              </a:rPr>
              <a:t>  'POLYGON((0 0, 0 1, 1 1, </a:t>
            </a:r>
            <a:br>
              <a:rPr lang="en" sz="1500" b="1">
                <a:solidFill>
                  <a:srgbClr val="B45F06"/>
                </a:solidFill>
                <a:latin typeface="Consolas"/>
                <a:ea typeface="Consolas"/>
                <a:cs typeface="Consolas"/>
                <a:sym typeface="Consolas"/>
              </a:rPr>
            </a:br>
            <a:r>
              <a:rPr lang="en" sz="1500" b="1">
                <a:solidFill>
                  <a:srgbClr val="B45F06"/>
                </a:solidFill>
                <a:latin typeface="Consolas"/>
                <a:ea typeface="Consolas"/>
                <a:cs typeface="Consolas"/>
                <a:sym typeface="Consolas"/>
              </a:rPr>
              <a:t>            2 1, 2 2, 1 2, </a:t>
            </a:r>
            <a:br>
              <a:rPr lang="en" sz="1500" b="1">
                <a:solidFill>
                  <a:srgbClr val="B45F06"/>
                </a:solidFill>
                <a:latin typeface="Consolas"/>
                <a:ea typeface="Consolas"/>
                <a:cs typeface="Consolas"/>
                <a:sym typeface="Consolas"/>
              </a:rPr>
            </a:br>
            <a:r>
              <a:rPr lang="en" sz="1500" b="1">
                <a:solidFill>
                  <a:srgbClr val="B45F06"/>
                </a:solidFill>
                <a:latin typeface="Consolas"/>
                <a:ea typeface="Consolas"/>
                <a:cs typeface="Consolas"/>
                <a:sym typeface="Consolas"/>
              </a:rPr>
              <a:t>            1 1, 1 0, 0 0))'</a:t>
            </a:r>
            <a:endParaRPr sz="1500" b="1">
              <a:solidFill>
                <a:srgbClr val="B45F06"/>
              </a:solidFill>
              <a:latin typeface="Consolas"/>
              <a:ea typeface="Consolas"/>
              <a:cs typeface="Consolas"/>
              <a:sym typeface="Consolas"/>
            </a:endParaRPr>
          </a:p>
          <a:p>
            <a:pPr marL="0" lvl="0" indent="0" algn="l" rtl="0">
              <a:lnSpc>
                <a:spcPct val="100000"/>
              </a:lnSpc>
              <a:spcBef>
                <a:spcPts val="0"/>
              </a:spcBef>
              <a:spcAft>
                <a:spcPts val="0"/>
              </a:spcAft>
              <a:buNone/>
            </a:pPr>
            <a:r>
              <a:rPr lang="en" sz="1500" b="1">
                <a:solidFill>
                  <a:srgbClr val="006E1D"/>
                </a:solidFill>
                <a:latin typeface="Consolas"/>
                <a:ea typeface="Consolas"/>
                <a:cs typeface="Consolas"/>
                <a:sym typeface="Consolas"/>
              </a:rPr>
              <a:t>))</a:t>
            </a:r>
            <a:r>
              <a:rPr lang="en" sz="1500" b="1">
                <a:solidFill>
                  <a:schemeClr val="dk1"/>
                </a:solidFill>
                <a:latin typeface="Consolas"/>
                <a:ea typeface="Consolas"/>
                <a:cs typeface="Consolas"/>
                <a:sym typeface="Consolas"/>
              </a:rPr>
              <a:t>;</a:t>
            </a:r>
            <a:endParaRPr sz="15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5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br>
              <a:rPr lang="en" sz="1500" b="1">
                <a:solidFill>
                  <a:schemeClr val="dk1"/>
                </a:solidFill>
                <a:latin typeface="Consolas"/>
                <a:ea typeface="Consolas"/>
                <a:cs typeface="Consolas"/>
                <a:sym typeface="Consolas"/>
              </a:rPr>
            </a:br>
            <a:r>
              <a:rPr lang="en" sz="1500" b="1">
                <a:solidFill>
                  <a:schemeClr val="dk1"/>
                </a:solidFill>
                <a:latin typeface="Consolas"/>
                <a:ea typeface="Consolas"/>
                <a:cs typeface="Consolas"/>
                <a:sym typeface="Consolas"/>
              </a:rPr>
              <a:t>  false</a:t>
            </a:r>
            <a:endParaRPr sz="1500" b="1">
              <a:solidFill>
                <a:schemeClr val="dk1"/>
              </a:solidFill>
              <a:latin typeface="Consolas"/>
              <a:ea typeface="Consolas"/>
              <a:cs typeface="Consolas"/>
              <a:sym typeface="Consolas"/>
            </a:endParaRPr>
          </a:p>
        </p:txBody>
      </p:sp>
      <p:sp>
        <p:nvSpPr>
          <p:cNvPr id="2168" name="Google Shape;2168;p27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Can we test validity?</a:t>
            </a:r>
            <a:endParaRPr/>
          </a:p>
        </p:txBody>
      </p:sp>
      <p:cxnSp>
        <p:nvCxnSpPr>
          <p:cNvPr id="2169" name="Google Shape;2169;p275"/>
          <p:cNvCxnSpPr/>
          <p:nvPr/>
        </p:nvCxnSpPr>
        <p:spPr>
          <a:xfrm>
            <a:off x="4572000" y="1170125"/>
            <a:ext cx="0" cy="3648600"/>
          </a:xfrm>
          <a:prstGeom prst="straightConnector1">
            <a:avLst/>
          </a:prstGeom>
          <a:noFill/>
          <a:ln w="9525" cap="flat" cmpd="sng">
            <a:solidFill>
              <a:schemeClr val="dk2"/>
            </a:solidFill>
            <a:prstDash val="solid"/>
            <a:round/>
            <a:headEnd type="none" w="med" len="med"/>
            <a:tailEnd type="none" w="med" len="med"/>
          </a:ln>
        </p:spPr>
      </p:cxnSp>
      <p:cxnSp>
        <p:nvCxnSpPr>
          <p:cNvPr id="2170" name="Google Shape;2170;p275"/>
          <p:cNvCxnSpPr/>
          <p:nvPr/>
        </p:nvCxnSpPr>
        <p:spPr>
          <a:xfrm>
            <a:off x="353700" y="3882415"/>
            <a:ext cx="4218300" cy="12000"/>
          </a:xfrm>
          <a:prstGeom prst="straightConnector1">
            <a:avLst/>
          </a:prstGeom>
          <a:noFill/>
          <a:ln w="9525" cap="flat" cmpd="sng">
            <a:solidFill>
              <a:schemeClr val="dk2"/>
            </a:solidFill>
            <a:prstDash val="solid"/>
            <a:round/>
            <a:headEnd type="none" w="med" len="med"/>
            <a:tailEnd type="none" w="med" len="med"/>
          </a:ln>
        </p:spPr>
      </p:cxnSp>
      <p:pic>
        <p:nvPicPr>
          <p:cNvPr id="2171" name="Google Shape;2171;p275"/>
          <p:cNvPicPr preferRelativeResize="0"/>
          <p:nvPr/>
        </p:nvPicPr>
        <p:blipFill>
          <a:blip r:embed="rId3">
            <a:alphaModFix/>
          </a:blip>
          <a:stretch>
            <a:fillRect/>
          </a:stretch>
        </p:blipFill>
        <p:spPr>
          <a:xfrm>
            <a:off x="5401675" y="1597000"/>
            <a:ext cx="2715425" cy="2538325"/>
          </a:xfrm>
          <a:prstGeom prst="rect">
            <a:avLst/>
          </a:prstGeom>
          <a:noFill/>
          <a:ln>
            <a:noFill/>
          </a:ln>
        </p:spPr>
      </p:pic>
      <p:sp>
        <p:nvSpPr>
          <p:cNvPr id="2172" name="Google Shape;2172;p275"/>
          <p:cNvSpPr txBox="1"/>
          <p:nvPr/>
        </p:nvSpPr>
        <p:spPr>
          <a:xfrm>
            <a:off x="395100" y="1206200"/>
            <a:ext cx="3881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ST_IsValid() returns a boolean for validity, and ST_IsValidReason() returns a coordinate of where the error is, and a textual reason.</a:t>
            </a:r>
            <a:endParaRPr>
              <a:latin typeface="Calibri"/>
              <a:ea typeface="Calibri"/>
              <a:cs typeface="Calibri"/>
              <a:sym typeface="Calibri"/>
            </a:endParaRPr>
          </a:p>
        </p:txBody>
      </p:sp>
      <p:sp>
        <p:nvSpPr>
          <p:cNvPr id="2173" name="Google Shape;2173;p275"/>
          <p:cNvSpPr txBox="1"/>
          <p:nvPr/>
        </p:nvSpPr>
        <p:spPr>
          <a:xfrm>
            <a:off x="4818705" y="1055575"/>
            <a:ext cx="2115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FF0000"/>
                </a:solidFill>
                <a:latin typeface="Calibri"/>
                <a:ea typeface="Calibri"/>
                <a:cs typeface="Calibri"/>
                <a:sym typeface="Calibri"/>
              </a:rPr>
              <a:t>Self-intersection[1 1]</a:t>
            </a:r>
            <a:endParaRPr sz="1800">
              <a:solidFill>
                <a:srgbClr val="FF0000"/>
              </a:solidFill>
              <a:latin typeface="Calibri"/>
              <a:ea typeface="Calibri"/>
              <a:cs typeface="Calibri"/>
              <a:sym typeface="Calibri"/>
            </a:endParaRPr>
          </a:p>
        </p:txBody>
      </p:sp>
      <p:cxnSp>
        <p:nvCxnSpPr>
          <p:cNvPr id="2174" name="Google Shape;2174;p275"/>
          <p:cNvCxnSpPr>
            <a:stCxn id="2173" idx="2"/>
          </p:cNvCxnSpPr>
          <p:nvPr/>
        </p:nvCxnSpPr>
        <p:spPr>
          <a:xfrm>
            <a:off x="5876205" y="1517275"/>
            <a:ext cx="774600" cy="1272300"/>
          </a:xfrm>
          <a:prstGeom prst="straightConnector1">
            <a:avLst/>
          </a:prstGeom>
          <a:noFill/>
          <a:ln w="28575" cap="flat" cmpd="sng">
            <a:solidFill>
              <a:srgbClr val="FF0000"/>
            </a:solidFill>
            <a:prstDash val="solid"/>
            <a:round/>
            <a:headEnd type="none" w="med" len="med"/>
            <a:tailEnd type="triangle" w="med" len="med"/>
          </a:ln>
        </p:spPr>
      </p:cxnSp>
      <p:sp>
        <p:nvSpPr>
          <p:cNvPr id="2175" name="Google Shape;2175;p27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23 - Validity</a:t>
            </a:r>
            <a:endParaRPr sz="1500" b="1">
              <a:solidFill>
                <a:srgbClr val="FFFFFF"/>
              </a:solidFill>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276"/>
          <p:cNvSpPr txBox="1">
            <a:spLocks noGrp="1"/>
          </p:cNvSpPr>
          <p:nvPr>
            <p:ph type="body" idx="4294967295"/>
          </p:nvPr>
        </p:nvSpPr>
        <p:spPr>
          <a:xfrm>
            <a:off x="426250" y="1196075"/>
            <a:ext cx="8468400" cy="354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b="1">
                <a:solidFill>
                  <a:srgbClr val="0000FF"/>
                </a:solidFill>
                <a:latin typeface="Consolas"/>
                <a:ea typeface="Consolas"/>
                <a:cs typeface="Consolas"/>
                <a:sym typeface="Consolas"/>
              </a:rPr>
              <a:t>SELECT</a:t>
            </a:r>
            <a:r>
              <a:rPr lang="en" sz="1900" b="1">
                <a:solidFill>
                  <a:schemeClr val="dk1"/>
                </a:solidFill>
                <a:latin typeface="Consolas"/>
                <a:ea typeface="Consolas"/>
                <a:cs typeface="Consolas"/>
                <a:sym typeface="Consolas"/>
              </a:rPr>
              <a:t> name, boroname, </a:t>
            </a:r>
            <a:endParaRPr sz="19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900" b="1">
                <a:solidFill>
                  <a:schemeClr val="dk1"/>
                </a:solidFill>
                <a:latin typeface="Consolas"/>
                <a:ea typeface="Consolas"/>
                <a:cs typeface="Consolas"/>
                <a:sym typeface="Consolas"/>
              </a:rPr>
              <a:t>  </a:t>
            </a:r>
            <a:r>
              <a:rPr lang="en" sz="1900" b="1">
                <a:solidFill>
                  <a:srgbClr val="006E1D"/>
                </a:solidFill>
                <a:latin typeface="Consolas"/>
                <a:ea typeface="Consolas"/>
                <a:cs typeface="Consolas"/>
                <a:sym typeface="Consolas"/>
              </a:rPr>
              <a:t>ST_IsValidReason(</a:t>
            </a:r>
            <a:r>
              <a:rPr lang="en" sz="1900" b="1">
                <a:solidFill>
                  <a:schemeClr val="dk1"/>
                </a:solidFill>
                <a:latin typeface="Consolas"/>
                <a:ea typeface="Consolas"/>
                <a:cs typeface="Consolas"/>
                <a:sym typeface="Consolas"/>
              </a:rPr>
              <a:t>geom</a:t>
            </a:r>
            <a:r>
              <a:rPr lang="en" sz="1900" b="1">
                <a:solidFill>
                  <a:srgbClr val="006E1D"/>
                </a:solidFill>
                <a:latin typeface="Consolas"/>
                <a:ea typeface="Consolas"/>
                <a:cs typeface="Consolas"/>
                <a:sym typeface="Consolas"/>
              </a:rPr>
              <a:t>)</a:t>
            </a:r>
            <a:endParaRPr sz="19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1900" b="1">
                <a:solidFill>
                  <a:srgbClr val="0000FF"/>
                </a:solidFill>
                <a:latin typeface="Consolas"/>
                <a:ea typeface="Consolas"/>
                <a:cs typeface="Consolas"/>
                <a:sym typeface="Consolas"/>
              </a:rPr>
              <a:t>FROM</a:t>
            </a:r>
            <a:r>
              <a:rPr lang="en" sz="1900" b="1">
                <a:solidFill>
                  <a:schemeClr val="dk1"/>
                </a:solidFill>
                <a:latin typeface="Consolas"/>
                <a:ea typeface="Consolas"/>
                <a:cs typeface="Consolas"/>
                <a:sym typeface="Consolas"/>
              </a:rPr>
              <a:t> nyc_neighborhoods</a:t>
            </a:r>
            <a:endParaRPr sz="19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900" b="1">
                <a:solidFill>
                  <a:srgbClr val="0000FF"/>
                </a:solidFill>
                <a:latin typeface="Consolas"/>
                <a:ea typeface="Consolas"/>
                <a:cs typeface="Consolas"/>
                <a:sym typeface="Consolas"/>
              </a:rPr>
              <a:t>WHERE</a:t>
            </a:r>
            <a:r>
              <a:rPr lang="en" sz="1900" b="1">
                <a:solidFill>
                  <a:schemeClr val="dk1"/>
                </a:solidFill>
                <a:latin typeface="Consolas"/>
                <a:ea typeface="Consolas"/>
                <a:cs typeface="Consolas"/>
                <a:sym typeface="Consolas"/>
              </a:rPr>
              <a:t> </a:t>
            </a:r>
            <a:r>
              <a:rPr lang="en" sz="1900" b="1">
                <a:solidFill>
                  <a:srgbClr val="0000FF"/>
                </a:solidFill>
                <a:latin typeface="Consolas"/>
                <a:ea typeface="Consolas"/>
                <a:cs typeface="Consolas"/>
                <a:sym typeface="Consolas"/>
              </a:rPr>
              <a:t>NOT</a:t>
            </a:r>
            <a:r>
              <a:rPr lang="en" sz="1900" b="1">
                <a:solidFill>
                  <a:schemeClr val="dk1"/>
                </a:solidFill>
                <a:latin typeface="Consolas"/>
                <a:ea typeface="Consolas"/>
                <a:cs typeface="Consolas"/>
                <a:sym typeface="Consolas"/>
              </a:rPr>
              <a:t> </a:t>
            </a:r>
            <a:r>
              <a:rPr lang="en" sz="1900" b="1">
                <a:solidFill>
                  <a:srgbClr val="006E1D"/>
                </a:solidFill>
                <a:latin typeface="Consolas"/>
                <a:ea typeface="Consolas"/>
                <a:cs typeface="Consolas"/>
                <a:sym typeface="Consolas"/>
              </a:rPr>
              <a:t>ST_IsValid(</a:t>
            </a:r>
            <a:r>
              <a:rPr lang="en" sz="1900" b="1">
                <a:solidFill>
                  <a:schemeClr val="dk1"/>
                </a:solidFill>
                <a:latin typeface="Consolas"/>
                <a:ea typeface="Consolas"/>
                <a:cs typeface="Consolas"/>
                <a:sym typeface="Consolas"/>
              </a:rPr>
              <a:t>geom</a:t>
            </a:r>
            <a:r>
              <a:rPr lang="en" sz="1900" b="1">
                <a:solidFill>
                  <a:srgbClr val="006E1D"/>
                </a:solidFill>
                <a:latin typeface="Consolas"/>
                <a:ea typeface="Consolas"/>
                <a:cs typeface="Consolas"/>
                <a:sym typeface="Consolas"/>
              </a:rPr>
              <a:t>)</a:t>
            </a:r>
            <a:r>
              <a:rPr lang="en" sz="1900" b="1">
                <a:solidFill>
                  <a:schemeClr val="dk1"/>
                </a:solidFill>
                <a:latin typeface="Consolas"/>
                <a:ea typeface="Consolas"/>
                <a:cs typeface="Consolas"/>
                <a:sym typeface="Consolas"/>
              </a:rPr>
              <a:t>;</a:t>
            </a:r>
            <a:br>
              <a:rPr lang="en" sz="1900" b="1">
                <a:solidFill>
                  <a:schemeClr val="dk1"/>
                </a:solidFill>
                <a:latin typeface="Consolas"/>
                <a:ea typeface="Consolas"/>
                <a:cs typeface="Consolas"/>
                <a:sym typeface="Consolas"/>
              </a:rPr>
            </a:br>
            <a:br>
              <a:rPr lang="en" sz="1900" b="1">
                <a:solidFill>
                  <a:schemeClr val="dk1"/>
                </a:solidFill>
                <a:latin typeface="Consolas"/>
                <a:ea typeface="Consolas"/>
                <a:cs typeface="Consolas"/>
                <a:sym typeface="Consolas"/>
              </a:rPr>
            </a:br>
            <a:br>
              <a:rPr lang="en" sz="1900" b="1">
                <a:solidFill>
                  <a:schemeClr val="dk1"/>
                </a:solidFill>
                <a:latin typeface="Consolas"/>
                <a:ea typeface="Consolas"/>
                <a:cs typeface="Consolas"/>
                <a:sym typeface="Consolas"/>
              </a:rPr>
            </a:br>
            <a:r>
              <a:rPr lang="en" sz="1900" b="1">
                <a:solidFill>
                  <a:schemeClr val="dk1"/>
                </a:solidFill>
                <a:latin typeface="Consolas"/>
                <a:ea typeface="Consolas"/>
                <a:cs typeface="Consolas"/>
                <a:sym typeface="Consolas"/>
              </a:rPr>
              <a:t> Howard Beach | Queens   | Self-intersection[596394 4500899]</a:t>
            </a:r>
            <a:endParaRPr sz="19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900" b="1">
                <a:solidFill>
                  <a:schemeClr val="dk1"/>
                </a:solidFill>
                <a:latin typeface="Consolas"/>
                <a:ea typeface="Consolas"/>
                <a:cs typeface="Consolas"/>
                <a:sym typeface="Consolas"/>
              </a:rPr>
              <a:t> Corona       | Queens   | Self-intersection[595483 4513817]</a:t>
            </a:r>
            <a:endParaRPr sz="19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900" b="1">
                <a:solidFill>
                  <a:schemeClr val="dk1"/>
                </a:solidFill>
                <a:latin typeface="Consolas"/>
                <a:ea typeface="Consolas"/>
                <a:cs typeface="Consolas"/>
                <a:sym typeface="Consolas"/>
              </a:rPr>
              <a:t> Red Hook     | Brooklyn | Self-intersection[582655 4500908]</a:t>
            </a:r>
            <a:endParaRPr sz="19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900" b="1">
                <a:solidFill>
                  <a:schemeClr val="dk1"/>
                </a:solidFill>
                <a:latin typeface="Consolas"/>
                <a:ea typeface="Consolas"/>
                <a:cs typeface="Consolas"/>
                <a:sym typeface="Consolas"/>
              </a:rPr>
              <a:t> Steinway     | Queens   | Self-intersection[593198 4515125]</a:t>
            </a:r>
            <a:endParaRPr sz="19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9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900" b="1">
              <a:solidFill>
                <a:schemeClr val="dk1"/>
              </a:solidFill>
              <a:latin typeface="Consolas"/>
              <a:ea typeface="Consolas"/>
              <a:cs typeface="Consolas"/>
              <a:sym typeface="Consolas"/>
            </a:endParaRPr>
          </a:p>
        </p:txBody>
      </p:sp>
      <p:sp>
        <p:nvSpPr>
          <p:cNvPr id="2181" name="Google Shape;2181;p27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Can we test validity in bulk?</a:t>
            </a:r>
            <a:endParaRPr/>
          </a:p>
        </p:txBody>
      </p:sp>
      <p:cxnSp>
        <p:nvCxnSpPr>
          <p:cNvPr id="2182" name="Google Shape;2182;p276"/>
          <p:cNvCxnSpPr/>
          <p:nvPr/>
        </p:nvCxnSpPr>
        <p:spPr>
          <a:xfrm>
            <a:off x="412650" y="2743073"/>
            <a:ext cx="8318700" cy="0"/>
          </a:xfrm>
          <a:prstGeom prst="straightConnector1">
            <a:avLst/>
          </a:prstGeom>
          <a:noFill/>
          <a:ln w="9525" cap="flat" cmpd="sng">
            <a:solidFill>
              <a:schemeClr val="dk2"/>
            </a:solidFill>
            <a:prstDash val="solid"/>
            <a:round/>
            <a:headEnd type="none" w="med" len="med"/>
            <a:tailEnd type="none" w="med" len="med"/>
          </a:ln>
        </p:spPr>
      </p:cxnSp>
      <p:sp>
        <p:nvSpPr>
          <p:cNvPr id="2183" name="Google Shape;2183;p27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23 - Validity</a:t>
            </a:r>
            <a:endParaRPr sz="1500" b="1">
              <a:solidFill>
                <a:srgbClr val="FFFFFF"/>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27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Can we fix validity in bulk?</a:t>
            </a:r>
            <a:endParaRPr/>
          </a:p>
        </p:txBody>
      </p:sp>
      <p:pic>
        <p:nvPicPr>
          <p:cNvPr id="2189" name="Google Shape;2189;p277"/>
          <p:cNvPicPr preferRelativeResize="0"/>
          <p:nvPr/>
        </p:nvPicPr>
        <p:blipFill>
          <a:blip r:embed="rId3">
            <a:alphaModFix/>
          </a:blip>
          <a:stretch>
            <a:fillRect/>
          </a:stretch>
        </p:blipFill>
        <p:spPr>
          <a:xfrm>
            <a:off x="7360775" y="597425"/>
            <a:ext cx="1589825" cy="1521466"/>
          </a:xfrm>
          <a:prstGeom prst="rect">
            <a:avLst/>
          </a:prstGeom>
          <a:noFill/>
          <a:ln>
            <a:noFill/>
          </a:ln>
        </p:spPr>
      </p:pic>
      <p:sp>
        <p:nvSpPr>
          <p:cNvPr id="2190" name="Google Shape;2190;p277"/>
          <p:cNvSpPr txBox="1"/>
          <p:nvPr/>
        </p:nvSpPr>
        <p:spPr>
          <a:xfrm>
            <a:off x="412650" y="1278050"/>
            <a:ext cx="6188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alibri"/>
                <a:ea typeface="Calibri"/>
                <a:cs typeface="Calibri"/>
                <a:sym typeface="Calibri"/>
              </a:rPr>
              <a:t>The “banana polygon” is a polygon with a hole, formed by a ring that touches itself at a single point.</a:t>
            </a:r>
            <a:endParaRPr sz="1700">
              <a:latin typeface="Calibri"/>
              <a:ea typeface="Calibri"/>
              <a:cs typeface="Calibri"/>
              <a:sym typeface="Calibri"/>
            </a:endParaRPr>
          </a:p>
        </p:txBody>
      </p:sp>
      <p:sp>
        <p:nvSpPr>
          <p:cNvPr id="2191" name="Google Shape;2191;p277"/>
          <p:cNvSpPr txBox="1"/>
          <p:nvPr/>
        </p:nvSpPr>
        <p:spPr>
          <a:xfrm>
            <a:off x="412650" y="3847100"/>
            <a:ext cx="6937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Consolas"/>
                <a:ea typeface="Consolas"/>
                <a:cs typeface="Consolas"/>
                <a:sym typeface="Consolas"/>
              </a:rPr>
              <a:t>POLYGON((0 0,0 4,4 4,4 0,2 0,0 0),(3 1,2 2,1 1,2 0,3 1))</a:t>
            </a:r>
            <a:endParaRPr sz="1500">
              <a:latin typeface="Consolas"/>
              <a:ea typeface="Consolas"/>
              <a:cs typeface="Consolas"/>
              <a:sym typeface="Consolas"/>
            </a:endParaRPr>
          </a:p>
        </p:txBody>
      </p:sp>
      <p:sp>
        <p:nvSpPr>
          <p:cNvPr id="2192" name="Google Shape;2192;p277"/>
          <p:cNvSpPr txBox="1"/>
          <p:nvPr/>
        </p:nvSpPr>
        <p:spPr>
          <a:xfrm>
            <a:off x="412650" y="2720600"/>
            <a:ext cx="61884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alibri"/>
                <a:ea typeface="Calibri"/>
                <a:cs typeface="Calibri"/>
                <a:sym typeface="Calibri"/>
              </a:rPr>
              <a:t>ST_MakeValid() juggles the components of an invalid polygon to form a “best guess” valid interpretation of the rings. The “banana polygon” gets turns into a traditional exterior/interior ring polygon.</a:t>
            </a:r>
            <a:endParaRPr sz="1700">
              <a:latin typeface="Calibri"/>
              <a:ea typeface="Calibri"/>
              <a:cs typeface="Calibri"/>
              <a:sym typeface="Calibri"/>
            </a:endParaRPr>
          </a:p>
        </p:txBody>
      </p:sp>
      <p:sp>
        <p:nvSpPr>
          <p:cNvPr id="2193" name="Google Shape;2193;p277"/>
          <p:cNvSpPr txBox="1"/>
          <p:nvPr/>
        </p:nvSpPr>
        <p:spPr>
          <a:xfrm>
            <a:off x="412650" y="2040250"/>
            <a:ext cx="7466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0000FF"/>
                </a:solidFill>
                <a:latin typeface="Consolas"/>
                <a:ea typeface="Consolas"/>
                <a:cs typeface="Consolas"/>
                <a:sym typeface="Consolas"/>
              </a:rPr>
              <a:t>SELECT</a:t>
            </a:r>
            <a:r>
              <a:rPr lang="en" sz="1500" b="1">
                <a:latin typeface="Consolas"/>
                <a:ea typeface="Consolas"/>
                <a:cs typeface="Consolas"/>
                <a:sym typeface="Consolas"/>
              </a:rPr>
              <a:t> </a:t>
            </a:r>
            <a:r>
              <a:rPr lang="en" sz="1500" b="1">
                <a:solidFill>
                  <a:srgbClr val="006E1D"/>
                </a:solidFill>
                <a:latin typeface="Consolas"/>
                <a:ea typeface="Consolas"/>
                <a:cs typeface="Consolas"/>
                <a:sym typeface="Consolas"/>
              </a:rPr>
              <a:t>ST_AsText(ST_MakeValid(</a:t>
            </a:r>
            <a:br>
              <a:rPr lang="en" sz="1500" b="1">
                <a:latin typeface="Consolas"/>
                <a:ea typeface="Consolas"/>
                <a:cs typeface="Consolas"/>
                <a:sym typeface="Consolas"/>
              </a:rPr>
            </a:br>
            <a:r>
              <a:rPr lang="en" sz="1500" b="1">
                <a:latin typeface="Consolas"/>
                <a:ea typeface="Consolas"/>
                <a:cs typeface="Consolas"/>
                <a:sym typeface="Consolas"/>
              </a:rPr>
              <a:t>  </a:t>
            </a:r>
            <a:r>
              <a:rPr lang="en" sz="1500" b="1">
                <a:solidFill>
                  <a:srgbClr val="B45F06"/>
                </a:solidFill>
                <a:latin typeface="Consolas"/>
                <a:ea typeface="Consolas"/>
                <a:cs typeface="Consolas"/>
                <a:sym typeface="Consolas"/>
              </a:rPr>
              <a:t>'POLYGON((0 0, 2 0, 1 1, 2 2, 3 1, 2 0, 4 0, 4 4, 0 4, 0 0))'</a:t>
            </a:r>
            <a:r>
              <a:rPr lang="en" sz="1500" b="1">
                <a:solidFill>
                  <a:srgbClr val="006E1D"/>
                </a:solidFill>
                <a:latin typeface="Consolas"/>
                <a:ea typeface="Consolas"/>
                <a:cs typeface="Consolas"/>
                <a:sym typeface="Consolas"/>
              </a:rPr>
              <a:t>))</a:t>
            </a:r>
            <a:endParaRPr sz="1500" b="1">
              <a:solidFill>
                <a:srgbClr val="006E1D"/>
              </a:solidFill>
              <a:latin typeface="Consolas"/>
              <a:ea typeface="Consolas"/>
              <a:cs typeface="Consolas"/>
              <a:sym typeface="Consolas"/>
            </a:endParaRPr>
          </a:p>
        </p:txBody>
      </p:sp>
      <p:sp>
        <p:nvSpPr>
          <p:cNvPr id="2194" name="Google Shape;2194;p27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23 - Validity</a:t>
            </a:r>
            <a:endParaRPr sz="1500" b="1">
              <a:solidFill>
                <a:srgbClr val="FFFFFF"/>
              </a:solidFill>
              <a:latin typeface="Calibri"/>
              <a:ea typeface="Calibri"/>
              <a:cs typeface="Calibri"/>
              <a:sym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278"/>
          <p:cNvSpPr txBox="1">
            <a:spLocks noGrp="1"/>
          </p:cNvSpPr>
          <p:nvPr>
            <p:ph type="title"/>
          </p:nvPr>
        </p:nvSpPr>
        <p:spPr>
          <a:xfrm>
            <a:off x="3879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Can we fix validity in bulk?</a:t>
            </a:r>
            <a:endParaRPr/>
          </a:p>
        </p:txBody>
      </p:sp>
      <p:sp>
        <p:nvSpPr>
          <p:cNvPr id="2200" name="Google Shape;2200;p278"/>
          <p:cNvSpPr txBox="1"/>
          <p:nvPr/>
        </p:nvSpPr>
        <p:spPr>
          <a:xfrm>
            <a:off x="359950" y="1216775"/>
            <a:ext cx="7466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0000FF"/>
                </a:solidFill>
                <a:latin typeface="Consolas"/>
                <a:ea typeface="Consolas"/>
                <a:cs typeface="Consolas"/>
                <a:sym typeface="Consolas"/>
              </a:rPr>
              <a:t>UPDATE</a:t>
            </a:r>
            <a:r>
              <a:rPr lang="en" sz="1800" b="1">
                <a:latin typeface="Consolas"/>
                <a:ea typeface="Consolas"/>
                <a:cs typeface="Consolas"/>
                <a:sym typeface="Consolas"/>
              </a:rPr>
              <a:t> nyc_neighborhoods</a:t>
            </a:r>
            <a:br>
              <a:rPr lang="en" sz="1800" b="1">
                <a:latin typeface="Consolas"/>
                <a:ea typeface="Consolas"/>
                <a:cs typeface="Consolas"/>
                <a:sym typeface="Consolas"/>
              </a:rPr>
            </a:br>
            <a:r>
              <a:rPr lang="en" sz="1800" b="1">
                <a:solidFill>
                  <a:srgbClr val="0000FF"/>
                </a:solidFill>
                <a:latin typeface="Consolas"/>
                <a:ea typeface="Consolas"/>
                <a:cs typeface="Consolas"/>
                <a:sym typeface="Consolas"/>
              </a:rPr>
              <a:t>SET</a:t>
            </a:r>
            <a:r>
              <a:rPr lang="en" sz="1800" b="1">
                <a:latin typeface="Consolas"/>
                <a:ea typeface="Consolas"/>
                <a:cs typeface="Consolas"/>
                <a:sym typeface="Consolas"/>
              </a:rPr>
              <a:t> geom = </a:t>
            </a:r>
            <a:r>
              <a:rPr lang="en" sz="1800" b="1">
                <a:solidFill>
                  <a:srgbClr val="006E1D"/>
                </a:solidFill>
                <a:latin typeface="Consolas"/>
                <a:ea typeface="Consolas"/>
                <a:cs typeface="Consolas"/>
                <a:sym typeface="Consolas"/>
              </a:rPr>
              <a:t>ST_MakeValid(</a:t>
            </a:r>
            <a:r>
              <a:rPr lang="en" sz="1800" b="1">
                <a:latin typeface="Consolas"/>
                <a:ea typeface="Consolas"/>
                <a:cs typeface="Consolas"/>
                <a:sym typeface="Consolas"/>
              </a:rPr>
              <a:t>geom</a:t>
            </a:r>
            <a:r>
              <a:rPr lang="en" sz="1800" b="1">
                <a:solidFill>
                  <a:srgbClr val="006E1D"/>
                </a:solidFill>
                <a:latin typeface="Consolas"/>
                <a:ea typeface="Consolas"/>
                <a:cs typeface="Consolas"/>
                <a:sym typeface="Consolas"/>
              </a:rPr>
              <a:t>)</a:t>
            </a:r>
            <a:endParaRPr sz="1800" b="1">
              <a:solidFill>
                <a:srgbClr val="006E1D"/>
              </a:solidFill>
              <a:latin typeface="Consolas"/>
              <a:ea typeface="Consolas"/>
              <a:cs typeface="Consolas"/>
              <a:sym typeface="Consolas"/>
            </a:endParaRPr>
          </a:p>
          <a:p>
            <a:pPr marL="0" lvl="0" indent="0" algn="l" rtl="0">
              <a:spcBef>
                <a:spcPts val="0"/>
              </a:spcBef>
              <a:spcAft>
                <a:spcPts val="0"/>
              </a:spcAft>
              <a:buNone/>
            </a:pPr>
            <a:r>
              <a:rPr lang="en" sz="1800" b="1">
                <a:solidFill>
                  <a:srgbClr val="0000FF"/>
                </a:solidFill>
                <a:latin typeface="Consolas"/>
                <a:ea typeface="Consolas"/>
                <a:cs typeface="Consolas"/>
                <a:sym typeface="Consolas"/>
              </a:rPr>
              <a:t>WHERE NOT</a:t>
            </a:r>
            <a:r>
              <a:rPr lang="en" sz="1800" b="1">
                <a:solidFill>
                  <a:srgbClr val="006E1D"/>
                </a:solidFill>
                <a:latin typeface="Consolas"/>
                <a:ea typeface="Consolas"/>
                <a:cs typeface="Consolas"/>
                <a:sym typeface="Consolas"/>
              </a:rPr>
              <a:t> ST_IsValid(</a:t>
            </a:r>
            <a:r>
              <a:rPr lang="en" sz="1800" b="1">
                <a:solidFill>
                  <a:schemeClr val="dk1"/>
                </a:solidFill>
                <a:latin typeface="Consolas"/>
                <a:ea typeface="Consolas"/>
                <a:cs typeface="Consolas"/>
                <a:sym typeface="Consolas"/>
              </a:rPr>
              <a:t>geom</a:t>
            </a:r>
            <a:r>
              <a:rPr lang="en" sz="1800" b="1">
                <a:solidFill>
                  <a:srgbClr val="006E1D"/>
                </a:solidFill>
                <a:latin typeface="Consolas"/>
                <a:ea typeface="Consolas"/>
                <a:cs typeface="Consolas"/>
                <a:sym typeface="Consolas"/>
              </a:rPr>
              <a:t>);</a:t>
            </a:r>
            <a:endParaRPr sz="1800" b="1">
              <a:solidFill>
                <a:srgbClr val="006E1D"/>
              </a:solidFill>
              <a:latin typeface="Consolas"/>
              <a:ea typeface="Consolas"/>
              <a:cs typeface="Consolas"/>
              <a:sym typeface="Consolas"/>
            </a:endParaRPr>
          </a:p>
        </p:txBody>
      </p:sp>
      <p:cxnSp>
        <p:nvCxnSpPr>
          <p:cNvPr id="2201" name="Google Shape;2201;p278"/>
          <p:cNvCxnSpPr/>
          <p:nvPr/>
        </p:nvCxnSpPr>
        <p:spPr>
          <a:xfrm>
            <a:off x="413000" y="2565740"/>
            <a:ext cx="8355600" cy="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278"/>
          <p:cNvSpPr txBox="1">
            <a:spLocks noGrp="1"/>
          </p:cNvSpPr>
          <p:nvPr>
            <p:ph type="title"/>
          </p:nvPr>
        </p:nvSpPr>
        <p:spPr>
          <a:xfrm>
            <a:off x="413000" y="2805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ST_MakeValid(geom, options)</a:t>
            </a:r>
            <a:endParaRPr/>
          </a:p>
        </p:txBody>
      </p:sp>
      <p:sp>
        <p:nvSpPr>
          <p:cNvPr id="2203" name="Google Shape;2203;p278"/>
          <p:cNvSpPr txBox="1"/>
          <p:nvPr/>
        </p:nvSpPr>
        <p:spPr>
          <a:xfrm>
            <a:off x="744425" y="3801225"/>
            <a:ext cx="449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nsolas"/>
                <a:ea typeface="Consolas"/>
                <a:cs typeface="Consolas"/>
                <a:sym typeface="Consolas"/>
              </a:rPr>
              <a:t>'method=linework</a:t>
            </a:r>
            <a:r>
              <a:rPr lang="en">
                <a:solidFill>
                  <a:schemeClr val="dk1"/>
                </a:solidFill>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a:t>
            </a:r>
            <a:r>
              <a:rPr lang="en">
                <a:latin typeface="Consolas"/>
                <a:ea typeface="Consolas"/>
                <a:cs typeface="Consolas"/>
                <a:sym typeface="Consolas"/>
              </a:rPr>
              <a:t>method=structure keepcollapsed=false</a:t>
            </a:r>
            <a:r>
              <a:rPr lang="en">
                <a:solidFill>
                  <a:schemeClr val="dk1"/>
                </a:solidFill>
                <a:latin typeface="Consolas"/>
                <a:ea typeface="Consolas"/>
                <a:cs typeface="Consolas"/>
                <a:sym typeface="Consolas"/>
              </a:rPr>
              <a:t>'</a:t>
            </a:r>
            <a:endParaRPr>
              <a:latin typeface="Consolas"/>
              <a:ea typeface="Consolas"/>
              <a:cs typeface="Consolas"/>
              <a:sym typeface="Consolas"/>
            </a:endParaRPr>
          </a:p>
        </p:txBody>
      </p:sp>
      <p:sp>
        <p:nvSpPr>
          <p:cNvPr id="2204" name="Google Shape;2204;p278"/>
          <p:cNvSpPr txBox="1"/>
          <p:nvPr/>
        </p:nvSpPr>
        <p:spPr>
          <a:xfrm>
            <a:off x="468625" y="3389488"/>
            <a:ext cx="703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PostGIS 3.2+ includes text options to change the repair algorithm. </a:t>
            </a:r>
            <a:endParaRPr>
              <a:latin typeface="Calibri"/>
              <a:ea typeface="Calibri"/>
              <a:cs typeface="Calibri"/>
              <a:sym typeface="Calibri"/>
            </a:endParaRPr>
          </a:p>
        </p:txBody>
      </p:sp>
      <p:sp>
        <p:nvSpPr>
          <p:cNvPr id="2205" name="Google Shape;2205;p27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23 - Validity</a:t>
            </a:r>
            <a:endParaRPr sz="1500" b="1">
              <a:solidFill>
                <a:srgbClr val="FFFFFF"/>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sp>
        <p:nvSpPr>
          <p:cNvPr id="2210" name="Google Shape;2210;p279"/>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a:t>Section 24 - Equality</a:t>
            </a:r>
            <a:endParaRPr sz="3140"/>
          </a:p>
        </p:txBody>
      </p:sp>
      <p:sp>
        <p:nvSpPr>
          <p:cNvPr id="2211" name="Google Shape;2211;p27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24 - Equality</a:t>
            </a:r>
            <a:endParaRPr sz="1500" b="1">
              <a:solidFill>
                <a:srgbClr val="FFFFFF"/>
              </a:solidFill>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280"/>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168</a:t>
            </a:fld>
            <a:endParaRPr/>
          </a:p>
        </p:txBody>
      </p:sp>
      <p:pic>
        <p:nvPicPr>
          <p:cNvPr id="2217" name="Google Shape;2217;p280"/>
          <p:cNvPicPr preferRelativeResize="0"/>
          <p:nvPr/>
        </p:nvPicPr>
        <p:blipFill>
          <a:blip r:embed="rId3">
            <a:alphaModFix/>
          </a:blip>
          <a:stretch>
            <a:fillRect/>
          </a:stretch>
        </p:blipFill>
        <p:spPr>
          <a:xfrm>
            <a:off x="2191750" y="1045062"/>
            <a:ext cx="4760525" cy="3290525"/>
          </a:xfrm>
          <a:prstGeom prst="rect">
            <a:avLst/>
          </a:prstGeom>
          <a:noFill/>
          <a:ln>
            <a:noFill/>
          </a:ln>
        </p:spPr>
      </p:pic>
      <p:sp>
        <p:nvSpPr>
          <p:cNvPr id="2218" name="Google Shape;2218;p28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24 - Equality</a:t>
            </a:r>
            <a:endParaRPr sz="1500" b="1">
              <a:solidFill>
                <a:srgbClr val="FFFFFF"/>
              </a:solidFill>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281"/>
          <p:cNvSpPr txBox="1">
            <a:spLocks noGrp="1"/>
          </p:cNvSpPr>
          <p:nvPr>
            <p:ph type="title" idx="2"/>
          </p:nvPr>
        </p:nvSpPr>
        <p:spPr>
          <a:xfrm>
            <a:off x="390525" y="1264825"/>
            <a:ext cx="8520600" cy="34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1610" b="1">
                <a:solidFill>
                  <a:srgbClr val="0000FF"/>
                </a:solidFill>
              </a:rPr>
              <a:t>CREATE TABLE</a:t>
            </a:r>
            <a:r>
              <a:rPr lang="en" sz="1610" b="1"/>
              <a:t> polygons (id integer, name varchar, poly geometry);</a:t>
            </a:r>
            <a:endParaRPr sz="1610" b="1"/>
          </a:p>
          <a:p>
            <a:pPr marL="0" lvl="0" indent="0" algn="l" rtl="0">
              <a:spcBef>
                <a:spcPts val="0"/>
              </a:spcBef>
              <a:spcAft>
                <a:spcPts val="0"/>
              </a:spcAft>
              <a:buClr>
                <a:schemeClr val="dk1"/>
              </a:buClr>
              <a:buSzPts val="990"/>
              <a:buFont typeface="Arial"/>
              <a:buNone/>
            </a:pPr>
            <a:r>
              <a:rPr lang="en" sz="1610" b="1"/>
              <a:t>  </a:t>
            </a:r>
            <a:endParaRPr sz="1610" b="1"/>
          </a:p>
          <a:p>
            <a:pPr marL="0" lvl="0" indent="0" algn="l" rtl="0">
              <a:spcBef>
                <a:spcPts val="0"/>
              </a:spcBef>
              <a:spcAft>
                <a:spcPts val="0"/>
              </a:spcAft>
              <a:buClr>
                <a:schemeClr val="dk1"/>
              </a:buClr>
              <a:buSzPts val="990"/>
              <a:buFont typeface="Arial"/>
              <a:buNone/>
            </a:pPr>
            <a:r>
              <a:rPr lang="en" sz="1610" b="1">
                <a:solidFill>
                  <a:srgbClr val="0000FF"/>
                </a:solidFill>
              </a:rPr>
              <a:t>INSERT INTO</a:t>
            </a:r>
            <a:r>
              <a:rPr lang="en" sz="1610" b="1"/>
              <a:t> polygons </a:t>
            </a:r>
            <a:r>
              <a:rPr lang="en" sz="1610" b="1">
                <a:solidFill>
                  <a:srgbClr val="0000FF"/>
                </a:solidFill>
              </a:rPr>
              <a:t>VALUES</a:t>
            </a:r>
            <a:r>
              <a:rPr lang="en" sz="1610" b="1"/>
              <a:t> </a:t>
            </a:r>
            <a:endParaRPr sz="1610" b="1"/>
          </a:p>
          <a:p>
            <a:pPr marL="0" lvl="0" indent="0" algn="l" rtl="0">
              <a:spcBef>
                <a:spcPts val="0"/>
              </a:spcBef>
              <a:spcAft>
                <a:spcPts val="0"/>
              </a:spcAft>
              <a:buClr>
                <a:schemeClr val="dk1"/>
              </a:buClr>
              <a:buSzPts val="990"/>
              <a:buFont typeface="Arial"/>
              <a:buNone/>
            </a:pPr>
            <a:r>
              <a:rPr lang="en" sz="1610" b="1"/>
              <a:t>    (1, 'Polygon 1', 'POLYGON((-1 1.732,1 1.732,2 0,1 -1.732,</a:t>
            </a:r>
            <a:endParaRPr sz="1610" b="1"/>
          </a:p>
          <a:p>
            <a:pPr marL="0" lvl="0" indent="0" algn="l" rtl="0">
              <a:spcBef>
                <a:spcPts val="0"/>
              </a:spcBef>
              <a:spcAft>
                <a:spcPts val="0"/>
              </a:spcAft>
              <a:buClr>
                <a:schemeClr val="dk1"/>
              </a:buClr>
              <a:buSzPts val="990"/>
              <a:buFont typeface="Arial"/>
              <a:buNone/>
            </a:pPr>
            <a:r>
              <a:rPr lang="en" sz="1610" b="1"/>
              <a:t>        -1 -1.732,-2 0,-1 1.732))'),</a:t>
            </a:r>
            <a:endParaRPr sz="1610" b="1"/>
          </a:p>
          <a:p>
            <a:pPr marL="0" lvl="0" indent="0" algn="l" rtl="0">
              <a:spcBef>
                <a:spcPts val="0"/>
              </a:spcBef>
              <a:spcAft>
                <a:spcPts val="0"/>
              </a:spcAft>
              <a:buClr>
                <a:schemeClr val="dk1"/>
              </a:buClr>
              <a:buSzPts val="990"/>
              <a:buFont typeface="Arial"/>
              <a:buNone/>
            </a:pPr>
            <a:r>
              <a:rPr lang="en" sz="1610" b="1"/>
              <a:t>    (2, 'Polygon 2', 'POLYGON((-1 1.732,-2 0,-1 -1.732,1 -1.732,</a:t>
            </a:r>
            <a:endParaRPr sz="1610" b="1"/>
          </a:p>
          <a:p>
            <a:pPr marL="0" lvl="0" indent="0" algn="l" rtl="0">
              <a:spcBef>
                <a:spcPts val="0"/>
              </a:spcBef>
              <a:spcAft>
                <a:spcPts val="0"/>
              </a:spcAft>
              <a:buClr>
                <a:schemeClr val="dk1"/>
              </a:buClr>
              <a:buSzPts val="990"/>
              <a:buFont typeface="Arial"/>
              <a:buNone/>
            </a:pPr>
            <a:r>
              <a:rPr lang="en" sz="1610" b="1"/>
              <a:t>        2 0,1 1.732,-1 1.732))'),</a:t>
            </a:r>
            <a:endParaRPr sz="1610" b="1"/>
          </a:p>
          <a:p>
            <a:pPr marL="0" lvl="0" indent="0" algn="l" rtl="0">
              <a:spcBef>
                <a:spcPts val="0"/>
              </a:spcBef>
              <a:spcAft>
                <a:spcPts val="0"/>
              </a:spcAft>
              <a:buClr>
                <a:schemeClr val="dk1"/>
              </a:buClr>
              <a:buSzPts val="990"/>
              <a:buFont typeface="Arial"/>
              <a:buNone/>
            </a:pPr>
            <a:r>
              <a:rPr lang="en" sz="1610" b="1"/>
              <a:t>    (3, 'Polygon 3', 'POLYGON((1 -1.732,2 0,1 1.732,-1 1.732,</a:t>
            </a:r>
            <a:endParaRPr sz="1610" b="1"/>
          </a:p>
          <a:p>
            <a:pPr marL="0" lvl="0" indent="0" algn="l" rtl="0">
              <a:spcBef>
                <a:spcPts val="0"/>
              </a:spcBef>
              <a:spcAft>
                <a:spcPts val="0"/>
              </a:spcAft>
              <a:buClr>
                <a:schemeClr val="dk1"/>
              </a:buClr>
              <a:buSzPts val="990"/>
              <a:buFont typeface="Arial"/>
              <a:buNone/>
            </a:pPr>
            <a:r>
              <a:rPr lang="en" sz="1610" b="1"/>
              <a:t>        -2 0,-1 -1.732,1 -1.732))'),</a:t>
            </a:r>
            <a:endParaRPr sz="1610" b="1"/>
          </a:p>
          <a:p>
            <a:pPr marL="0" lvl="0" indent="0" algn="l" rtl="0">
              <a:spcBef>
                <a:spcPts val="0"/>
              </a:spcBef>
              <a:spcAft>
                <a:spcPts val="0"/>
              </a:spcAft>
              <a:buClr>
                <a:schemeClr val="dk1"/>
              </a:buClr>
              <a:buSzPts val="990"/>
              <a:buFont typeface="Arial"/>
              <a:buNone/>
            </a:pPr>
            <a:r>
              <a:rPr lang="en" sz="1610" b="1"/>
              <a:t>    (4, 'Polygon 4', 'POLYGON((-1 1.732,0 1.732, 1 1.732,1.5 0.866,</a:t>
            </a:r>
            <a:endParaRPr sz="1610" b="1"/>
          </a:p>
          <a:p>
            <a:pPr marL="0" lvl="0" indent="0" algn="l" rtl="0">
              <a:spcBef>
                <a:spcPts val="0"/>
              </a:spcBef>
              <a:spcAft>
                <a:spcPts val="0"/>
              </a:spcAft>
              <a:buClr>
                <a:schemeClr val="dk1"/>
              </a:buClr>
              <a:buSzPts val="990"/>
              <a:buFont typeface="Arial"/>
              <a:buNone/>
            </a:pPr>
            <a:r>
              <a:rPr lang="en" sz="1610" b="1"/>
              <a:t>        2 0,1.5 -0.866,1 -1.732,0 -1.732,-1 -1.732,-1.5 -0.866,</a:t>
            </a:r>
            <a:endParaRPr sz="1610" b="1"/>
          </a:p>
          <a:p>
            <a:pPr marL="0" lvl="0" indent="0" algn="l" rtl="0">
              <a:spcBef>
                <a:spcPts val="0"/>
              </a:spcBef>
              <a:spcAft>
                <a:spcPts val="0"/>
              </a:spcAft>
              <a:buClr>
                <a:schemeClr val="dk1"/>
              </a:buClr>
              <a:buSzPts val="990"/>
              <a:buFont typeface="Arial"/>
              <a:buNone/>
            </a:pPr>
            <a:r>
              <a:rPr lang="en" sz="1610" b="1"/>
              <a:t>        -2 0,-1.5 0.866,-1 1.732))'),</a:t>
            </a:r>
            <a:endParaRPr sz="1610" b="1"/>
          </a:p>
          <a:p>
            <a:pPr marL="0" lvl="0" indent="0" algn="l" rtl="0">
              <a:spcBef>
                <a:spcPts val="0"/>
              </a:spcBef>
              <a:spcAft>
                <a:spcPts val="0"/>
              </a:spcAft>
              <a:buClr>
                <a:schemeClr val="dk1"/>
              </a:buClr>
              <a:buSzPts val="990"/>
              <a:buFont typeface="Arial"/>
              <a:buNone/>
            </a:pPr>
            <a:r>
              <a:rPr lang="en" sz="1610" b="1"/>
              <a:t>    (5, 'Polygon 5', 'POLYGON((-2 -1.732,2 -1.732,2 1.732, </a:t>
            </a:r>
            <a:endParaRPr sz="1610" b="1"/>
          </a:p>
          <a:p>
            <a:pPr marL="0" lvl="0" indent="0" algn="l" rtl="0">
              <a:spcBef>
                <a:spcPts val="0"/>
              </a:spcBef>
              <a:spcAft>
                <a:spcPts val="0"/>
              </a:spcAft>
              <a:buSzPts val="990"/>
              <a:buNone/>
            </a:pPr>
            <a:r>
              <a:rPr lang="en" sz="1610" b="1"/>
              <a:t>        -2 1.732,-2 -1.732))');</a:t>
            </a:r>
            <a:endParaRPr sz="1610" b="1"/>
          </a:p>
        </p:txBody>
      </p:sp>
      <p:sp>
        <p:nvSpPr>
          <p:cNvPr id="2224" name="Google Shape;2224;p28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Create the test polygons</a:t>
            </a:r>
            <a:endParaRPr/>
          </a:p>
        </p:txBody>
      </p:sp>
      <p:sp>
        <p:nvSpPr>
          <p:cNvPr id="2225" name="Google Shape;2225;p28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24 - Equality</a:t>
            </a:r>
            <a:endParaRPr sz="1500" b="1">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Points</a:t>
            </a:r>
            <a:endParaRPr/>
          </a:p>
        </p:txBody>
      </p:sp>
      <p:sp>
        <p:nvSpPr>
          <p:cNvPr id="716" name="Google Shape;716;p8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pic>
        <p:nvPicPr>
          <p:cNvPr id="717" name="Google Shape;717;p89"/>
          <p:cNvPicPr preferRelativeResize="0"/>
          <p:nvPr/>
        </p:nvPicPr>
        <p:blipFill>
          <a:blip r:embed="rId3">
            <a:alphaModFix/>
          </a:blip>
          <a:stretch>
            <a:fillRect/>
          </a:stretch>
        </p:blipFill>
        <p:spPr>
          <a:xfrm>
            <a:off x="3249213" y="408575"/>
            <a:ext cx="5873587" cy="4734925"/>
          </a:xfrm>
          <a:prstGeom prst="rect">
            <a:avLst/>
          </a:prstGeom>
          <a:noFill/>
          <a:ln>
            <a:noFill/>
          </a:ln>
        </p:spPr>
      </p:pic>
      <p:sp>
        <p:nvSpPr>
          <p:cNvPr id="718" name="Google Shape;718;p89"/>
          <p:cNvSpPr txBox="1"/>
          <p:nvPr/>
        </p:nvSpPr>
        <p:spPr>
          <a:xfrm>
            <a:off x="399975" y="1237200"/>
            <a:ext cx="23814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Calibri"/>
                <a:ea typeface="Calibri"/>
                <a:cs typeface="Calibri"/>
                <a:sym typeface="Calibri"/>
              </a:rPr>
              <a:t>“Point” or “MultiPoint”, representing one or more 0-dimensional locations.</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New York city subway stations, stop signs, man holes, address points, current locations of vehicles, might all use a “Point” geometry type.</a:t>
            </a:r>
            <a:endParaRPr sz="1500">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28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Ways of testing equality!</a:t>
            </a:r>
            <a:endParaRPr/>
          </a:p>
        </p:txBody>
      </p:sp>
      <p:sp>
        <p:nvSpPr>
          <p:cNvPr id="2231" name="Google Shape;2231;p282"/>
          <p:cNvSpPr txBox="1">
            <a:spLocks noGrp="1"/>
          </p:cNvSpPr>
          <p:nvPr>
            <p:ph type="body" idx="1"/>
          </p:nvPr>
        </p:nvSpPr>
        <p:spPr>
          <a:xfrm>
            <a:off x="311700" y="1587675"/>
            <a:ext cx="8520600" cy="2981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700"/>
              <a:t>ST_OrderingEquals(A, B)</a:t>
            </a:r>
            <a:endParaRPr sz="2700"/>
          </a:p>
          <a:p>
            <a:pPr marL="0" lvl="0" indent="0" algn="ctr" rtl="0">
              <a:spcBef>
                <a:spcPts val="1200"/>
              </a:spcBef>
              <a:spcAft>
                <a:spcPts val="0"/>
              </a:spcAft>
              <a:buClr>
                <a:schemeClr val="dk1"/>
              </a:buClr>
              <a:buSzPts val="1100"/>
              <a:buFont typeface="Arial"/>
              <a:buNone/>
            </a:pPr>
            <a:r>
              <a:rPr lang="en" sz="2700"/>
              <a:t>ST_Equals(A, B)</a:t>
            </a:r>
            <a:endParaRPr sz="2700"/>
          </a:p>
          <a:p>
            <a:pPr marL="0" lvl="0" indent="0" algn="ctr" rtl="0">
              <a:spcBef>
                <a:spcPts val="1200"/>
              </a:spcBef>
              <a:spcAft>
                <a:spcPts val="0"/>
              </a:spcAft>
              <a:buClr>
                <a:schemeClr val="dk1"/>
              </a:buClr>
              <a:buSzPts val="1100"/>
              <a:buFont typeface="Arial"/>
              <a:buNone/>
            </a:pPr>
            <a:r>
              <a:rPr lang="en" sz="2700"/>
              <a:t>A = B</a:t>
            </a:r>
            <a:endParaRPr sz="2700"/>
          </a:p>
          <a:p>
            <a:pPr marL="0" lvl="0" indent="0" algn="ctr" rtl="0">
              <a:spcBef>
                <a:spcPts val="1200"/>
              </a:spcBef>
              <a:spcAft>
                <a:spcPts val="1200"/>
              </a:spcAft>
              <a:buNone/>
            </a:pPr>
            <a:r>
              <a:rPr lang="en" sz="2700"/>
              <a:t>A ~= B</a:t>
            </a:r>
            <a:endParaRPr sz="2700"/>
          </a:p>
        </p:txBody>
      </p:sp>
      <p:sp>
        <p:nvSpPr>
          <p:cNvPr id="2232" name="Google Shape;2232;p28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24 - Equality</a:t>
            </a:r>
            <a:endParaRPr sz="1500" b="1">
              <a:solidFill>
                <a:srgbClr val="FFFFFF"/>
              </a:solidFill>
              <a:latin typeface="Calibri"/>
              <a:ea typeface="Calibri"/>
              <a:cs typeface="Calibri"/>
              <a:sym typeface="Calibri"/>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283"/>
          <p:cNvSpPr txBox="1"/>
          <p:nvPr/>
        </p:nvSpPr>
        <p:spPr>
          <a:xfrm>
            <a:off x="234775" y="604100"/>
            <a:ext cx="47787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700" b="1">
                <a:solidFill>
                  <a:srgbClr val="0000FF"/>
                </a:solidFill>
                <a:latin typeface="Consolas"/>
                <a:ea typeface="Consolas"/>
                <a:cs typeface="Consolas"/>
                <a:sym typeface="Consolas"/>
              </a:rPr>
              <a:t>SELECT</a:t>
            </a:r>
            <a:r>
              <a:rPr lang="en" sz="1700" b="1">
                <a:solidFill>
                  <a:schemeClr val="dk1"/>
                </a:solidFill>
                <a:latin typeface="Consolas"/>
                <a:ea typeface="Consolas"/>
                <a:cs typeface="Consolas"/>
                <a:sym typeface="Consolas"/>
              </a:rPr>
              <a:t> a.name, b.name,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CASE</a:t>
            </a: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WHEN</a:t>
            </a:r>
            <a:r>
              <a:rPr lang="en" sz="1700" b="1">
                <a:solidFill>
                  <a:schemeClr val="dk1"/>
                </a:solidFill>
                <a:latin typeface="Consolas"/>
                <a:ea typeface="Consolas"/>
                <a:cs typeface="Consolas"/>
                <a:sym typeface="Consolas"/>
              </a:rPr>
              <a:t>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6E1D"/>
                </a:solidFill>
                <a:latin typeface="Consolas"/>
                <a:ea typeface="Consolas"/>
                <a:cs typeface="Consolas"/>
                <a:sym typeface="Consolas"/>
              </a:rPr>
              <a:t>ST_OrderingEquals(</a:t>
            </a:r>
            <a:r>
              <a:rPr lang="en" sz="1700" b="1">
                <a:solidFill>
                  <a:schemeClr val="dk1"/>
                </a:solidFill>
                <a:latin typeface="Consolas"/>
                <a:ea typeface="Consolas"/>
                <a:cs typeface="Consolas"/>
                <a:sym typeface="Consolas"/>
              </a:rPr>
              <a:t>a.poly, b.poly</a:t>
            </a:r>
            <a:r>
              <a:rPr lang="en" sz="1700" b="1">
                <a:solidFill>
                  <a:srgbClr val="006E1D"/>
                </a:solidFill>
                <a:latin typeface="Consolas"/>
                <a:ea typeface="Consolas"/>
                <a:cs typeface="Consolas"/>
                <a:sym typeface="Consolas"/>
              </a:rPr>
              <a:t>)</a:t>
            </a:r>
            <a:r>
              <a:rPr lang="en" sz="1700" b="1">
                <a:solidFill>
                  <a:schemeClr val="dk1"/>
                </a:solidFill>
                <a:latin typeface="Consolas"/>
                <a:ea typeface="Consolas"/>
                <a:cs typeface="Consolas"/>
                <a:sym typeface="Consolas"/>
              </a:rPr>
              <a:t>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THEN</a:t>
            </a:r>
            <a:r>
              <a:rPr lang="en" sz="1700" b="1">
                <a:solidFill>
                  <a:schemeClr val="dk1"/>
                </a:solidFill>
                <a:latin typeface="Consolas"/>
                <a:ea typeface="Consolas"/>
                <a:cs typeface="Consolas"/>
                <a:sym typeface="Consolas"/>
              </a:rPr>
              <a:t> </a:t>
            </a:r>
            <a:r>
              <a:rPr lang="en" sz="1700" b="1">
                <a:solidFill>
                  <a:srgbClr val="B45F06"/>
                </a:solidFill>
                <a:latin typeface="Consolas"/>
                <a:ea typeface="Consolas"/>
                <a:cs typeface="Consolas"/>
                <a:sym typeface="Consolas"/>
              </a:rPr>
              <a:t>'Exactly Equal'</a:t>
            </a:r>
            <a:r>
              <a:rPr lang="en" sz="1700" b="1">
                <a:solidFill>
                  <a:schemeClr val="dk1"/>
                </a:solidFill>
                <a:latin typeface="Consolas"/>
                <a:ea typeface="Consolas"/>
                <a:cs typeface="Consolas"/>
                <a:sym typeface="Consolas"/>
              </a:rPr>
              <a:t>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ELSE</a:t>
            </a:r>
            <a:r>
              <a:rPr lang="en" sz="1700" b="1">
                <a:solidFill>
                  <a:schemeClr val="dk1"/>
                </a:solidFill>
                <a:latin typeface="Consolas"/>
                <a:ea typeface="Consolas"/>
                <a:cs typeface="Consolas"/>
                <a:sym typeface="Consolas"/>
              </a:rPr>
              <a:t> </a:t>
            </a:r>
            <a:r>
              <a:rPr lang="en" sz="1700" b="1">
                <a:solidFill>
                  <a:srgbClr val="B45F06"/>
                </a:solidFill>
                <a:latin typeface="Consolas"/>
                <a:ea typeface="Consolas"/>
                <a:cs typeface="Consolas"/>
                <a:sym typeface="Consolas"/>
              </a:rPr>
              <a:t>'Not Exactly Equal'</a:t>
            </a: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END</a:t>
            </a:r>
            <a:endParaRPr sz="1700" b="1">
              <a:solidFill>
                <a:srgbClr val="0000FF"/>
              </a:solidFill>
              <a:latin typeface="Consolas"/>
              <a:ea typeface="Consolas"/>
              <a:cs typeface="Consolas"/>
              <a:sym typeface="Consolas"/>
            </a:endParaRPr>
          </a:p>
          <a:p>
            <a:pPr marL="0" lvl="0" indent="0" algn="l" rtl="0">
              <a:spcBef>
                <a:spcPts val="0"/>
              </a:spcBef>
              <a:spcAft>
                <a:spcPts val="0"/>
              </a:spcAft>
              <a:buNone/>
            </a:pPr>
            <a:r>
              <a:rPr lang="en" sz="1700" b="1">
                <a:solidFill>
                  <a:srgbClr val="0000FF"/>
                </a:solidFill>
                <a:latin typeface="Consolas"/>
                <a:ea typeface="Consolas"/>
                <a:cs typeface="Consolas"/>
                <a:sym typeface="Consolas"/>
              </a:rPr>
              <a:t>FROM</a:t>
            </a:r>
            <a:r>
              <a:rPr lang="en" sz="1700" b="1">
                <a:solidFill>
                  <a:schemeClr val="dk1"/>
                </a:solidFill>
                <a:latin typeface="Consolas"/>
                <a:ea typeface="Consolas"/>
                <a:cs typeface="Consolas"/>
                <a:sym typeface="Consolas"/>
              </a:rPr>
              <a:t> polygons </a:t>
            </a:r>
            <a:r>
              <a:rPr lang="en" sz="1700" b="1">
                <a:solidFill>
                  <a:srgbClr val="0000FF"/>
                </a:solidFill>
                <a:latin typeface="Consolas"/>
                <a:ea typeface="Consolas"/>
                <a:cs typeface="Consolas"/>
                <a:sym typeface="Consolas"/>
              </a:rPr>
              <a:t>AS</a:t>
            </a:r>
            <a:r>
              <a:rPr lang="en" sz="1700" b="1">
                <a:solidFill>
                  <a:schemeClr val="dk1"/>
                </a:solidFill>
                <a:latin typeface="Consolas"/>
                <a:ea typeface="Consolas"/>
                <a:cs typeface="Consolas"/>
                <a:sym typeface="Consolas"/>
              </a:rPr>
              <a:t> a,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polygons </a:t>
            </a:r>
            <a:r>
              <a:rPr lang="en" sz="1700" b="1">
                <a:solidFill>
                  <a:srgbClr val="0000FF"/>
                </a:solidFill>
                <a:latin typeface="Consolas"/>
                <a:ea typeface="Consolas"/>
                <a:cs typeface="Consolas"/>
                <a:sym typeface="Consolas"/>
              </a:rPr>
              <a:t>AS</a:t>
            </a:r>
            <a:r>
              <a:rPr lang="en" sz="1700" b="1">
                <a:solidFill>
                  <a:schemeClr val="dk1"/>
                </a:solidFill>
                <a:latin typeface="Consolas"/>
                <a:ea typeface="Consolas"/>
                <a:cs typeface="Consolas"/>
                <a:sym typeface="Consolas"/>
              </a:rPr>
              <a:t> b;</a:t>
            </a:r>
            <a:endParaRPr sz="1700" b="1">
              <a:solidFill>
                <a:schemeClr val="dk1"/>
              </a:solidFill>
              <a:latin typeface="Consolas"/>
              <a:ea typeface="Consolas"/>
              <a:cs typeface="Consolas"/>
              <a:sym typeface="Consolas"/>
            </a:endParaRPr>
          </a:p>
        </p:txBody>
      </p:sp>
      <p:pic>
        <p:nvPicPr>
          <p:cNvPr id="2238" name="Google Shape;2238;p283"/>
          <p:cNvPicPr preferRelativeResize="0"/>
          <p:nvPr/>
        </p:nvPicPr>
        <p:blipFill>
          <a:blip r:embed="rId3">
            <a:alphaModFix/>
          </a:blip>
          <a:stretch>
            <a:fillRect/>
          </a:stretch>
        </p:blipFill>
        <p:spPr>
          <a:xfrm>
            <a:off x="728175" y="2753751"/>
            <a:ext cx="2593524" cy="1792650"/>
          </a:xfrm>
          <a:prstGeom prst="rect">
            <a:avLst/>
          </a:prstGeom>
          <a:noFill/>
          <a:ln>
            <a:noFill/>
          </a:ln>
        </p:spPr>
      </p:pic>
      <p:sp>
        <p:nvSpPr>
          <p:cNvPr id="2239" name="Google Shape;2239;p283"/>
          <p:cNvSpPr txBox="1"/>
          <p:nvPr/>
        </p:nvSpPr>
        <p:spPr>
          <a:xfrm>
            <a:off x="5573400" y="790550"/>
            <a:ext cx="3346800" cy="403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onsolas"/>
                <a:ea typeface="Consolas"/>
                <a:cs typeface="Consolas"/>
                <a:sym typeface="Consolas"/>
              </a:rPr>
              <a:t> Polygon 1 | Polygon 1 |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2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3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4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5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1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2 |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3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4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5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1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2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3 |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4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5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1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2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3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4 |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5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1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2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3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4 | Not Exactly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5 | Exactly Equal</a:t>
            </a:r>
            <a:endParaRPr sz="1000">
              <a:latin typeface="Consolas"/>
              <a:ea typeface="Consolas"/>
              <a:cs typeface="Consolas"/>
              <a:sym typeface="Consolas"/>
            </a:endParaRPr>
          </a:p>
        </p:txBody>
      </p:sp>
      <p:cxnSp>
        <p:nvCxnSpPr>
          <p:cNvPr id="2240" name="Google Shape;2240;p283"/>
          <p:cNvCxnSpPr/>
          <p:nvPr/>
        </p:nvCxnSpPr>
        <p:spPr>
          <a:xfrm>
            <a:off x="5321337" y="579275"/>
            <a:ext cx="0" cy="4361700"/>
          </a:xfrm>
          <a:prstGeom prst="straightConnector1">
            <a:avLst/>
          </a:prstGeom>
          <a:noFill/>
          <a:ln w="9525" cap="flat" cmpd="sng">
            <a:solidFill>
              <a:schemeClr val="dk2"/>
            </a:solidFill>
            <a:prstDash val="solid"/>
            <a:round/>
            <a:headEnd type="none" w="med" len="med"/>
            <a:tailEnd type="none" w="med" len="med"/>
          </a:ln>
        </p:spPr>
      </p:cxnSp>
      <p:sp>
        <p:nvSpPr>
          <p:cNvPr id="2241" name="Google Shape;2241;p28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24 - Equality</a:t>
            </a:r>
            <a:endParaRPr sz="1500" b="1">
              <a:solidFill>
                <a:srgbClr val="FFFFFF"/>
              </a:solidFill>
              <a:latin typeface="Calibri"/>
              <a:ea typeface="Calibri"/>
              <a:cs typeface="Calibri"/>
              <a:sym typeface="Calibri"/>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284"/>
          <p:cNvSpPr txBox="1"/>
          <p:nvPr/>
        </p:nvSpPr>
        <p:spPr>
          <a:xfrm>
            <a:off x="234775" y="604100"/>
            <a:ext cx="47787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0000FF"/>
                </a:solidFill>
                <a:latin typeface="Consolas"/>
                <a:ea typeface="Consolas"/>
                <a:cs typeface="Consolas"/>
                <a:sym typeface="Consolas"/>
              </a:rPr>
              <a:t>SELECT</a:t>
            </a:r>
            <a:r>
              <a:rPr lang="en" sz="1700" b="1">
                <a:solidFill>
                  <a:schemeClr val="dk1"/>
                </a:solidFill>
                <a:latin typeface="Consolas"/>
                <a:ea typeface="Consolas"/>
                <a:cs typeface="Consolas"/>
                <a:sym typeface="Consolas"/>
              </a:rPr>
              <a:t> a.name, b.name,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CASE</a:t>
            </a: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WHEN</a:t>
            </a:r>
            <a:r>
              <a:rPr lang="en" sz="1700" b="1">
                <a:solidFill>
                  <a:schemeClr val="dk1"/>
                </a:solidFill>
                <a:latin typeface="Consolas"/>
                <a:ea typeface="Consolas"/>
                <a:cs typeface="Consolas"/>
                <a:sym typeface="Consolas"/>
              </a:rPr>
              <a:t> </a:t>
            </a:r>
            <a:r>
              <a:rPr lang="en" sz="1700" b="1">
                <a:solidFill>
                  <a:srgbClr val="006E1D"/>
                </a:solidFill>
                <a:latin typeface="Consolas"/>
                <a:ea typeface="Consolas"/>
                <a:cs typeface="Consolas"/>
                <a:sym typeface="Consolas"/>
              </a:rPr>
              <a:t>ST_Equals(</a:t>
            </a:r>
            <a:r>
              <a:rPr lang="en" sz="1700" b="1">
                <a:solidFill>
                  <a:schemeClr val="dk1"/>
                </a:solidFill>
                <a:latin typeface="Consolas"/>
                <a:ea typeface="Consolas"/>
                <a:cs typeface="Consolas"/>
                <a:sym typeface="Consolas"/>
              </a:rPr>
              <a:t>a.poly, b.poly</a:t>
            </a:r>
            <a:r>
              <a:rPr lang="en" sz="1700" b="1">
                <a:solidFill>
                  <a:srgbClr val="006E1D"/>
                </a:solidFill>
                <a:latin typeface="Consolas"/>
                <a:ea typeface="Consolas"/>
                <a:cs typeface="Consolas"/>
                <a:sym typeface="Consolas"/>
              </a:rPr>
              <a:t>)</a:t>
            </a:r>
            <a:r>
              <a:rPr lang="en" sz="1700" b="1">
                <a:solidFill>
                  <a:schemeClr val="dk1"/>
                </a:solidFill>
                <a:latin typeface="Consolas"/>
                <a:ea typeface="Consolas"/>
                <a:cs typeface="Consolas"/>
                <a:sym typeface="Consolas"/>
              </a:rPr>
              <a:t>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THEN</a:t>
            </a:r>
            <a:r>
              <a:rPr lang="en" sz="1700" b="1">
                <a:solidFill>
                  <a:schemeClr val="dk1"/>
                </a:solidFill>
                <a:latin typeface="Consolas"/>
                <a:ea typeface="Consolas"/>
                <a:cs typeface="Consolas"/>
                <a:sym typeface="Consolas"/>
              </a:rPr>
              <a:t> </a:t>
            </a:r>
            <a:r>
              <a:rPr lang="en" sz="1700" b="1">
                <a:solidFill>
                  <a:srgbClr val="B45F06"/>
                </a:solidFill>
                <a:latin typeface="Consolas"/>
                <a:ea typeface="Consolas"/>
                <a:cs typeface="Consolas"/>
                <a:sym typeface="Consolas"/>
              </a:rPr>
              <a:t>'Spatially Equal'</a:t>
            </a:r>
            <a:r>
              <a:rPr lang="en" sz="1700" b="1">
                <a:solidFill>
                  <a:schemeClr val="dk1"/>
                </a:solidFill>
                <a:latin typeface="Consolas"/>
                <a:ea typeface="Consolas"/>
                <a:cs typeface="Consolas"/>
                <a:sym typeface="Consolas"/>
              </a:rPr>
              <a:t>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ELSE</a:t>
            </a:r>
            <a:r>
              <a:rPr lang="en" sz="1700" b="1">
                <a:solidFill>
                  <a:schemeClr val="dk1"/>
                </a:solidFill>
                <a:latin typeface="Consolas"/>
                <a:ea typeface="Consolas"/>
                <a:cs typeface="Consolas"/>
                <a:sym typeface="Consolas"/>
              </a:rPr>
              <a:t> </a:t>
            </a:r>
            <a:r>
              <a:rPr lang="en" sz="1700" b="1">
                <a:solidFill>
                  <a:srgbClr val="B45F06"/>
                </a:solidFill>
                <a:latin typeface="Consolas"/>
                <a:ea typeface="Consolas"/>
                <a:cs typeface="Consolas"/>
                <a:sym typeface="Consolas"/>
              </a:rPr>
              <a:t>'Not Equal'</a:t>
            </a: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END</a:t>
            </a:r>
            <a:endParaRPr sz="1700" b="1">
              <a:solidFill>
                <a:srgbClr val="0000FF"/>
              </a:solidFill>
              <a:latin typeface="Consolas"/>
              <a:ea typeface="Consolas"/>
              <a:cs typeface="Consolas"/>
              <a:sym typeface="Consolas"/>
            </a:endParaRPr>
          </a:p>
          <a:p>
            <a:pPr marL="0" lvl="0" indent="0" algn="l" rtl="0">
              <a:spcBef>
                <a:spcPts val="0"/>
              </a:spcBef>
              <a:spcAft>
                <a:spcPts val="0"/>
              </a:spcAft>
              <a:buNone/>
            </a:pPr>
            <a:r>
              <a:rPr lang="en" sz="1700" b="1">
                <a:solidFill>
                  <a:srgbClr val="0000FF"/>
                </a:solidFill>
                <a:latin typeface="Consolas"/>
                <a:ea typeface="Consolas"/>
                <a:cs typeface="Consolas"/>
                <a:sym typeface="Consolas"/>
              </a:rPr>
              <a:t>FROM</a:t>
            </a:r>
            <a:r>
              <a:rPr lang="en" sz="1700" b="1">
                <a:solidFill>
                  <a:schemeClr val="dk1"/>
                </a:solidFill>
                <a:latin typeface="Consolas"/>
                <a:ea typeface="Consolas"/>
                <a:cs typeface="Consolas"/>
                <a:sym typeface="Consolas"/>
              </a:rPr>
              <a:t> polygons </a:t>
            </a:r>
            <a:r>
              <a:rPr lang="en" sz="1700" b="1">
                <a:solidFill>
                  <a:srgbClr val="0000FF"/>
                </a:solidFill>
                <a:latin typeface="Consolas"/>
                <a:ea typeface="Consolas"/>
                <a:cs typeface="Consolas"/>
                <a:sym typeface="Consolas"/>
              </a:rPr>
              <a:t>AS</a:t>
            </a:r>
            <a:r>
              <a:rPr lang="en" sz="1700" b="1">
                <a:solidFill>
                  <a:schemeClr val="dk1"/>
                </a:solidFill>
                <a:latin typeface="Consolas"/>
                <a:ea typeface="Consolas"/>
                <a:cs typeface="Consolas"/>
                <a:sym typeface="Consolas"/>
              </a:rPr>
              <a:t> a,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polygons </a:t>
            </a:r>
            <a:r>
              <a:rPr lang="en" sz="1700" b="1">
                <a:solidFill>
                  <a:srgbClr val="0000FF"/>
                </a:solidFill>
                <a:latin typeface="Consolas"/>
                <a:ea typeface="Consolas"/>
                <a:cs typeface="Consolas"/>
                <a:sym typeface="Consolas"/>
              </a:rPr>
              <a:t>AS</a:t>
            </a:r>
            <a:r>
              <a:rPr lang="en" sz="1700" b="1">
                <a:solidFill>
                  <a:schemeClr val="dk1"/>
                </a:solidFill>
                <a:latin typeface="Consolas"/>
                <a:ea typeface="Consolas"/>
                <a:cs typeface="Consolas"/>
                <a:sym typeface="Consolas"/>
              </a:rPr>
              <a:t> b;</a:t>
            </a:r>
            <a:endParaRPr sz="1700" b="1">
              <a:solidFill>
                <a:schemeClr val="dk1"/>
              </a:solidFill>
              <a:latin typeface="Consolas"/>
              <a:ea typeface="Consolas"/>
              <a:cs typeface="Consolas"/>
              <a:sym typeface="Consolas"/>
            </a:endParaRPr>
          </a:p>
        </p:txBody>
      </p:sp>
      <p:pic>
        <p:nvPicPr>
          <p:cNvPr id="2247" name="Google Shape;2247;p284"/>
          <p:cNvPicPr preferRelativeResize="0"/>
          <p:nvPr/>
        </p:nvPicPr>
        <p:blipFill>
          <a:blip r:embed="rId3">
            <a:alphaModFix/>
          </a:blip>
          <a:stretch>
            <a:fillRect/>
          </a:stretch>
        </p:blipFill>
        <p:spPr>
          <a:xfrm>
            <a:off x="728175" y="2753751"/>
            <a:ext cx="2593524" cy="1792650"/>
          </a:xfrm>
          <a:prstGeom prst="rect">
            <a:avLst/>
          </a:prstGeom>
          <a:noFill/>
          <a:ln>
            <a:noFill/>
          </a:ln>
        </p:spPr>
      </p:pic>
      <p:sp>
        <p:nvSpPr>
          <p:cNvPr id="2248" name="Google Shape;2248;p284"/>
          <p:cNvSpPr txBox="1"/>
          <p:nvPr/>
        </p:nvSpPr>
        <p:spPr>
          <a:xfrm>
            <a:off x="5573400" y="790550"/>
            <a:ext cx="3346800" cy="403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onsolas"/>
                <a:ea typeface="Consolas"/>
                <a:cs typeface="Consolas"/>
                <a:sym typeface="Consolas"/>
              </a:rPr>
              <a:t> Polygon 1 | Polygon 1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2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3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4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5 | Not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1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2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3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4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5 | Not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1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2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3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4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5 | Not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1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2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3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4 | Spatially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5 | Not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1 | Not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2 | Not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3 | Not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4 | Not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5 | Spatially Equal</a:t>
            </a:r>
            <a:endParaRPr sz="1000">
              <a:latin typeface="Consolas"/>
              <a:ea typeface="Consolas"/>
              <a:cs typeface="Consolas"/>
              <a:sym typeface="Consolas"/>
            </a:endParaRPr>
          </a:p>
        </p:txBody>
      </p:sp>
      <p:cxnSp>
        <p:nvCxnSpPr>
          <p:cNvPr id="2249" name="Google Shape;2249;p284"/>
          <p:cNvCxnSpPr/>
          <p:nvPr/>
        </p:nvCxnSpPr>
        <p:spPr>
          <a:xfrm>
            <a:off x="5321337" y="579275"/>
            <a:ext cx="0" cy="4361700"/>
          </a:xfrm>
          <a:prstGeom prst="straightConnector1">
            <a:avLst/>
          </a:prstGeom>
          <a:noFill/>
          <a:ln w="9525" cap="flat" cmpd="sng">
            <a:solidFill>
              <a:schemeClr val="dk2"/>
            </a:solidFill>
            <a:prstDash val="solid"/>
            <a:round/>
            <a:headEnd type="none" w="med" len="med"/>
            <a:tailEnd type="none" w="med" len="med"/>
          </a:ln>
        </p:spPr>
      </p:cxnSp>
      <p:sp>
        <p:nvSpPr>
          <p:cNvPr id="2250" name="Google Shape;2250;p28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24 - Equality</a:t>
            </a:r>
            <a:endParaRPr sz="1500" b="1">
              <a:solidFill>
                <a:srgbClr val="FFFFFF"/>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285"/>
          <p:cNvSpPr txBox="1"/>
          <p:nvPr/>
        </p:nvSpPr>
        <p:spPr>
          <a:xfrm>
            <a:off x="234775" y="604100"/>
            <a:ext cx="47787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0000FF"/>
                </a:solidFill>
                <a:latin typeface="Consolas"/>
                <a:ea typeface="Consolas"/>
                <a:cs typeface="Consolas"/>
                <a:sym typeface="Consolas"/>
              </a:rPr>
              <a:t>SELECT</a:t>
            </a:r>
            <a:r>
              <a:rPr lang="en" sz="1700" b="1">
                <a:solidFill>
                  <a:schemeClr val="dk1"/>
                </a:solidFill>
                <a:latin typeface="Consolas"/>
                <a:ea typeface="Consolas"/>
                <a:cs typeface="Consolas"/>
                <a:sym typeface="Consolas"/>
              </a:rPr>
              <a:t> a.name, b.name,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CASE</a:t>
            </a: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WHEN</a:t>
            </a:r>
            <a:r>
              <a:rPr lang="en" sz="1700" b="1">
                <a:solidFill>
                  <a:schemeClr val="dk1"/>
                </a:solidFill>
                <a:latin typeface="Consolas"/>
                <a:ea typeface="Consolas"/>
                <a:cs typeface="Consolas"/>
                <a:sym typeface="Consolas"/>
              </a:rPr>
              <a:t> a.poly </a:t>
            </a:r>
            <a:r>
              <a:rPr lang="en" sz="1700" b="1">
                <a:solidFill>
                  <a:srgbClr val="006E1D"/>
                </a:solidFill>
                <a:latin typeface="Consolas"/>
                <a:ea typeface="Consolas"/>
                <a:cs typeface="Consolas"/>
                <a:sym typeface="Consolas"/>
              </a:rPr>
              <a:t>= </a:t>
            </a:r>
            <a:r>
              <a:rPr lang="en" sz="1700" b="1">
                <a:solidFill>
                  <a:schemeClr val="dk1"/>
                </a:solidFill>
                <a:latin typeface="Consolas"/>
                <a:ea typeface="Consolas"/>
                <a:cs typeface="Consolas"/>
                <a:sym typeface="Consolas"/>
              </a:rPr>
              <a:t>b.poly</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THEN</a:t>
            </a:r>
            <a:r>
              <a:rPr lang="en" sz="1700" b="1">
                <a:solidFill>
                  <a:schemeClr val="dk1"/>
                </a:solidFill>
                <a:latin typeface="Consolas"/>
                <a:ea typeface="Consolas"/>
                <a:cs typeface="Consolas"/>
                <a:sym typeface="Consolas"/>
              </a:rPr>
              <a:t> </a:t>
            </a:r>
            <a:r>
              <a:rPr lang="en" sz="1700" b="1">
                <a:solidFill>
                  <a:srgbClr val="B45F06"/>
                </a:solidFill>
                <a:latin typeface="Consolas"/>
                <a:ea typeface="Consolas"/>
                <a:cs typeface="Consolas"/>
                <a:sym typeface="Consolas"/>
              </a:rPr>
              <a:t>'Spatially ='</a:t>
            </a:r>
            <a:r>
              <a:rPr lang="en" sz="1700" b="1">
                <a:solidFill>
                  <a:schemeClr val="dk1"/>
                </a:solidFill>
                <a:latin typeface="Consolas"/>
                <a:ea typeface="Consolas"/>
                <a:cs typeface="Consolas"/>
                <a:sym typeface="Consolas"/>
              </a:rPr>
              <a:t>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ELSE</a:t>
            </a:r>
            <a:r>
              <a:rPr lang="en" sz="1700" b="1">
                <a:solidFill>
                  <a:schemeClr val="dk1"/>
                </a:solidFill>
                <a:latin typeface="Consolas"/>
                <a:ea typeface="Consolas"/>
                <a:cs typeface="Consolas"/>
                <a:sym typeface="Consolas"/>
              </a:rPr>
              <a:t> </a:t>
            </a:r>
            <a:r>
              <a:rPr lang="en" sz="1700" b="1">
                <a:solidFill>
                  <a:srgbClr val="B45F06"/>
                </a:solidFill>
                <a:latin typeface="Consolas"/>
                <a:ea typeface="Consolas"/>
                <a:cs typeface="Consolas"/>
                <a:sym typeface="Consolas"/>
              </a:rPr>
              <a:t>'Not ='</a:t>
            </a: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END</a:t>
            </a:r>
            <a:endParaRPr sz="1700" b="1">
              <a:solidFill>
                <a:srgbClr val="0000FF"/>
              </a:solidFill>
              <a:latin typeface="Consolas"/>
              <a:ea typeface="Consolas"/>
              <a:cs typeface="Consolas"/>
              <a:sym typeface="Consolas"/>
            </a:endParaRPr>
          </a:p>
          <a:p>
            <a:pPr marL="0" lvl="0" indent="0" algn="l" rtl="0">
              <a:spcBef>
                <a:spcPts val="0"/>
              </a:spcBef>
              <a:spcAft>
                <a:spcPts val="0"/>
              </a:spcAft>
              <a:buNone/>
            </a:pPr>
            <a:r>
              <a:rPr lang="en" sz="1700" b="1">
                <a:solidFill>
                  <a:srgbClr val="0000FF"/>
                </a:solidFill>
                <a:latin typeface="Consolas"/>
                <a:ea typeface="Consolas"/>
                <a:cs typeface="Consolas"/>
                <a:sym typeface="Consolas"/>
              </a:rPr>
              <a:t>FROM</a:t>
            </a:r>
            <a:r>
              <a:rPr lang="en" sz="1700" b="1">
                <a:solidFill>
                  <a:schemeClr val="dk1"/>
                </a:solidFill>
                <a:latin typeface="Consolas"/>
                <a:ea typeface="Consolas"/>
                <a:cs typeface="Consolas"/>
                <a:sym typeface="Consolas"/>
              </a:rPr>
              <a:t> polygons </a:t>
            </a:r>
            <a:r>
              <a:rPr lang="en" sz="1700" b="1">
                <a:solidFill>
                  <a:srgbClr val="0000FF"/>
                </a:solidFill>
                <a:latin typeface="Consolas"/>
                <a:ea typeface="Consolas"/>
                <a:cs typeface="Consolas"/>
                <a:sym typeface="Consolas"/>
              </a:rPr>
              <a:t>AS</a:t>
            </a:r>
            <a:r>
              <a:rPr lang="en" sz="1700" b="1">
                <a:solidFill>
                  <a:schemeClr val="dk1"/>
                </a:solidFill>
                <a:latin typeface="Consolas"/>
                <a:ea typeface="Consolas"/>
                <a:cs typeface="Consolas"/>
                <a:sym typeface="Consolas"/>
              </a:rPr>
              <a:t> a,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polygons </a:t>
            </a:r>
            <a:r>
              <a:rPr lang="en" sz="1700" b="1">
                <a:solidFill>
                  <a:srgbClr val="0000FF"/>
                </a:solidFill>
                <a:latin typeface="Consolas"/>
                <a:ea typeface="Consolas"/>
                <a:cs typeface="Consolas"/>
                <a:sym typeface="Consolas"/>
              </a:rPr>
              <a:t>AS</a:t>
            </a:r>
            <a:r>
              <a:rPr lang="en" sz="1700" b="1">
                <a:solidFill>
                  <a:schemeClr val="dk1"/>
                </a:solidFill>
                <a:latin typeface="Consolas"/>
                <a:ea typeface="Consolas"/>
                <a:cs typeface="Consolas"/>
                <a:sym typeface="Consolas"/>
              </a:rPr>
              <a:t> b;</a:t>
            </a:r>
            <a:endParaRPr sz="1700" b="1">
              <a:solidFill>
                <a:schemeClr val="dk1"/>
              </a:solidFill>
              <a:latin typeface="Consolas"/>
              <a:ea typeface="Consolas"/>
              <a:cs typeface="Consolas"/>
              <a:sym typeface="Consolas"/>
            </a:endParaRPr>
          </a:p>
        </p:txBody>
      </p:sp>
      <p:pic>
        <p:nvPicPr>
          <p:cNvPr id="2256" name="Google Shape;2256;p285"/>
          <p:cNvPicPr preferRelativeResize="0"/>
          <p:nvPr/>
        </p:nvPicPr>
        <p:blipFill>
          <a:blip r:embed="rId3">
            <a:alphaModFix/>
          </a:blip>
          <a:stretch>
            <a:fillRect/>
          </a:stretch>
        </p:blipFill>
        <p:spPr>
          <a:xfrm>
            <a:off x="728175" y="2753751"/>
            <a:ext cx="2593524" cy="1792650"/>
          </a:xfrm>
          <a:prstGeom prst="rect">
            <a:avLst/>
          </a:prstGeom>
          <a:noFill/>
          <a:ln>
            <a:noFill/>
          </a:ln>
        </p:spPr>
      </p:pic>
      <p:sp>
        <p:nvSpPr>
          <p:cNvPr id="2257" name="Google Shape;2257;p285"/>
          <p:cNvSpPr txBox="1"/>
          <p:nvPr/>
        </p:nvSpPr>
        <p:spPr>
          <a:xfrm>
            <a:off x="5573400" y="790550"/>
            <a:ext cx="3346800" cy="403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onsolas"/>
                <a:ea typeface="Consolas"/>
                <a:cs typeface="Consolas"/>
                <a:sym typeface="Consolas"/>
              </a:rPr>
              <a:t> Polygon 1 | Polygon 1 | Spatially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2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3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4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5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1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2 | Spatially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3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4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5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1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2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3 | Spatially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4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5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1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2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3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4 | Spatially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5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1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2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3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4 | Not =</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5 | Spatially =</a:t>
            </a:r>
            <a:endParaRPr sz="1000">
              <a:latin typeface="Consolas"/>
              <a:ea typeface="Consolas"/>
              <a:cs typeface="Consolas"/>
              <a:sym typeface="Consolas"/>
            </a:endParaRPr>
          </a:p>
        </p:txBody>
      </p:sp>
      <p:cxnSp>
        <p:nvCxnSpPr>
          <p:cNvPr id="2258" name="Google Shape;2258;p285"/>
          <p:cNvCxnSpPr/>
          <p:nvPr/>
        </p:nvCxnSpPr>
        <p:spPr>
          <a:xfrm>
            <a:off x="5321337" y="579275"/>
            <a:ext cx="0" cy="4361700"/>
          </a:xfrm>
          <a:prstGeom prst="straightConnector1">
            <a:avLst/>
          </a:prstGeom>
          <a:noFill/>
          <a:ln w="9525" cap="flat" cmpd="sng">
            <a:solidFill>
              <a:schemeClr val="dk2"/>
            </a:solidFill>
            <a:prstDash val="solid"/>
            <a:round/>
            <a:headEnd type="none" w="med" len="med"/>
            <a:tailEnd type="none" w="med" len="med"/>
          </a:ln>
        </p:spPr>
      </p:cxnSp>
      <p:sp>
        <p:nvSpPr>
          <p:cNvPr id="2259" name="Google Shape;2259;p28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24 - Equality</a:t>
            </a:r>
            <a:endParaRPr sz="1500" b="1">
              <a:solidFill>
                <a:srgbClr val="FFFFFF"/>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286"/>
          <p:cNvSpPr txBox="1"/>
          <p:nvPr/>
        </p:nvSpPr>
        <p:spPr>
          <a:xfrm>
            <a:off x="234775" y="604100"/>
            <a:ext cx="47787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0000FF"/>
                </a:solidFill>
                <a:latin typeface="Consolas"/>
                <a:ea typeface="Consolas"/>
                <a:cs typeface="Consolas"/>
                <a:sym typeface="Consolas"/>
              </a:rPr>
              <a:t>SELECT</a:t>
            </a:r>
            <a:r>
              <a:rPr lang="en" sz="1700" b="1">
                <a:solidFill>
                  <a:schemeClr val="dk1"/>
                </a:solidFill>
                <a:latin typeface="Consolas"/>
                <a:ea typeface="Consolas"/>
                <a:cs typeface="Consolas"/>
                <a:sym typeface="Consolas"/>
              </a:rPr>
              <a:t> a.name, b.name,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CASE</a:t>
            </a: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WHEN</a:t>
            </a:r>
            <a:r>
              <a:rPr lang="en" sz="1700" b="1">
                <a:solidFill>
                  <a:schemeClr val="dk1"/>
                </a:solidFill>
                <a:latin typeface="Consolas"/>
                <a:ea typeface="Consolas"/>
                <a:cs typeface="Consolas"/>
                <a:sym typeface="Consolas"/>
              </a:rPr>
              <a:t> a.poly </a:t>
            </a:r>
            <a:r>
              <a:rPr lang="en" sz="1700" b="1">
                <a:solidFill>
                  <a:srgbClr val="006E1D"/>
                </a:solidFill>
                <a:latin typeface="Consolas"/>
                <a:ea typeface="Consolas"/>
                <a:cs typeface="Consolas"/>
                <a:sym typeface="Consolas"/>
              </a:rPr>
              <a:t>~=</a:t>
            </a:r>
            <a:r>
              <a:rPr lang="en" sz="1700" b="1">
                <a:solidFill>
                  <a:schemeClr val="dk1"/>
                </a:solidFill>
                <a:latin typeface="Consolas"/>
                <a:ea typeface="Consolas"/>
                <a:cs typeface="Consolas"/>
                <a:sym typeface="Consolas"/>
              </a:rPr>
              <a:t> b.poly</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THEN</a:t>
            </a:r>
            <a:r>
              <a:rPr lang="en" sz="1700" b="1">
                <a:solidFill>
                  <a:schemeClr val="dk1"/>
                </a:solidFill>
                <a:latin typeface="Consolas"/>
                <a:ea typeface="Consolas"/>
                <a:cs typeface="Consolas"/>
                <a:sym typeface="Consolas"/>
              </a:rPr>
              <a:t> </a:t>
            </a:r>
            <a:r>
              <a:rPr lang="en" sz="1700" b="1">
                <a:solidFill>
                  <a:srgbClr val="B45F06"/>
                </a:solidFill>
                <a:latin typeface="Consolas"/>
                <a:ea typeface="Consolas"/>
                <a:cs typeface="Consolas"/>
                <a:sym typeface="Consolas"/>
              </a:rPr>
              <a:t>'Bounds Equal'</a:t>
            </a:r>
            <a:r>
              <a:rPr lang="en" sz="1700" b="1">
                <a:solidFill>
                  <a:schemeClr val="dk1"/>
                </a:solidFill>
                <a:latin typeface="Consolas"/>
                <a:ea typeface="Consolas"/>
                <a:cs typeface="Consolas"/>
                <a:sym typeface="Consolas"/>
              </a:rPr>
              <a:t>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ELSE</a:t>
            </a:r>
            <a:r>
              <a:rPr lang="en" sz="1700" b="1">
                <a:solidFill>
                  <a:schemeClr val="dk1"/>
                </a:solidFill>
                <a:latin typeface="Consolas"/>
                <a:ea typeface="Consolas"/>
                <a:cs typeface="Consolas"/>
                <a:sym typeface="Consolas"/>
              </a:rPr>
              <a:t> </a:t>
            </a:r>
            <a:r>
              <a:rPr lang="en" sz="1700" b="1">
                <a:solidFill>
                  <a:srgbClr val="B45F06"/>
                </a:solidFill>
                <a:latin typeface="Consolas"/>
                <a:ea typeface="Consolas"/>
                <a:cs typeface="Consolas"/>
                <a:sym typeface="Consolas"/>
              </a:rPr>
              <a:t>'Bounds Not Equal'</a:t>
            </a:r>
            <a:r>
              <a:rPr lang="en" sz="1700" b="1">
                <a:solidFill>
                  <a:schemeClr val="dk1"/>
                </a:solidFill>
                <a:latin typeface="Consolas"/>
                <a:ea typeface="Consolas"/>
                <a:cs typeface="Consolas"/>
                <a:sym typeface="Consolas"/>
              </a:rPr>
              <a:t> </a:t>
            </a:r>
            <a:r>
              <a:rPr lang="en" sz="1700" b="1">
                <a:solidFill>
                  <a:srgbClr val="0000FF"/>
                </a:solidFill>
                <a:latin typeface="Consolas"/>
                <a:ea typeface="Consolas"/>
                <a:cs typeface="Consolas"/>
                <a:sym typeface="Consolas"/>
              </a:rPr>
              <a:t>END</a:t>
            </a:r>
            <a:endParaRPr sz="1700" b="1">
              <a:solidFill>
                <a:srgbClr val="0000FF"/>
              </a:solidFill>
              <a:latin typeface="Consolas"/>
              <a:ea typeface="Consolas"/>
              <a:cs typeface="Consolas"/>
              <a:sym typeface="Consolas"/>
            </a:endParaRPr>
          </a:p>
          <a:p>
            <a:pPr marL="0" lvl="0" indent="0" algn="l" rtl="0">
              <a:spcBef>
                <a:spcPts val="0"/>
              </a:spcBef>
              <a:spcAft>
                <a:spcPts val="0"/>
              </a:spcAft>
              <a:buNone/>
            </a:pPr>
            <a:r>
              <a:rPr lang="en" sz="1700" b="1">
                <a:solidFill>
                  <a:srgbClr val="0000FF"/>
                </a:solidFill>
                <a:latin typeface="Consolas"/>
                <a:ea typeface="Consolas"/>
                <a:cs typeface="Consolas"/>
                <a:sym typeface="Consolas"/>
              </a:rPr>
              <a:t>FROM</a:t>
            </a:r>
            <a:r>
              <a:rPr lang="en" sz="1700" b="1">
                <a:solidFill>
                  <a:schemeClr val="dk1"/>
                </a:solidFill>
                <a:latin typeface="Consolas"/>
                <a:ea typeface="Consolas"/>
                <a:cs typeface="Consolas"/>
                <a:sym typeface="Consolas"/>
              </a:rPr>
              <a:t> polygons </a:t>
            </a:r>
            <a:r>
              <a:rPr lang="en" sz="1700" b="1">
                <a:solidFill>
                  <a:srgbClr val="0000FF"/>
                </a:solidFill>
                <a:latin typeface="Consolas"/>
                <a:ea typeface="Consolas"/>
                <a:cs typeface="Consolas"/>
                <a:sym typeface="Consolas"/>
              </a:rPr>
              <a:t>AS</a:t>
            </a:r>
            <a:r>
              <a:rPr lang="en" sz="1700" b="1">
                <a:solidFill>
                  <a:schemeClr val="dk1"/>
                </a:solidFill>
                <a:latin typeface="Consolas"/>
                <a:ea typeface="Consolas"/>
                <a:cs typeface="Consolas"/>
                <a:sym typeface="Consolas"/>
              </a:rPr>
              <a:t> a, </a:t>
            </a:r>
            <a:br>
              <a:rPr lang="en" sz="1700" b="1">
                <a:solidFill>
                  <a:schemeClr val="dk1"/>
                </a:solidFill>
                <a:latin typeface="Consolas"/>
                <a:ea typeface="Consolas"/>
                <a:cs typeface="Consolas"/>
                <a:sym typeface="Consolas"/>
              </a:rPr>
            </a:br>
            <a:r>
              <a:rPr lang="en" sz="1700" b="1">
                <a:solidFill>
                  <a:schemeClr val="dk1"/>
                </a:solidFill>
                <a:latin typeface="Consolas"/>
                <a:ea typeface="Consolas"/>
                <a:cs typeface="Consolas"/>
                <a:sym typeface="Consolas"/>
              </a:rPr>
              <a:t>     polygons </a:t>
            </a:r>
            <a:r>
              <a:rPr lang="en" sz="1700" b="1">
                <a:solidFill>
                  <a:srgbClr val="0000FF"/>
                </a:solidFill>
                <a:latin typeface="Consolas"/>
                <a:ea typeface="Consolas"/>
                <a:cs typeface="Consolas"/>
                <a:sym typeface="Consolas"/>
              </a:rPr>
              <a:t>AS</a:t>
            </a:r>
            <a:r>
              <a:rPr lang="en" sz="1700" b="1">
                <a:solidFill>
                  <a:schemeClr val="dk1"/>
                </a:solidFill>
                <a:latin typeface="Consolas"/>
                <a:ea typeface="Consolas"/>
                <a:cs typeface="Consolas"/>
                <a:sym typeface="Consolas"/>
              </a:rPr>
              <a:t> b;</a:t>
            </a:r>
            <a:endParaRPr sz="1700" b="1">
              <a:solidFill>
                <a:schemeClr val="dk1"/>
              </a:solidFill>
              <a:latin typeface="Consolas"/>
              <a:ea typeface="Consolas"/>
              <a:cs typeface="Consolas"/>
              <a:sym typeface="Consolas"/>
            </a:endParaRPr>
          </a:p>
        </p:txBody>
      </p:sp>
      <p:pic>
        <p:nvPicPr>
          <p:cNvPr id="2265" name="Google Shape;2265;p286"/>
          <p:cNvPicPr preferRelativeResize="0"/>
          <p:nvPr/>
        </p:nvPicPr>
        <p:blipFill>
          <a:blip r:embed="rId3">
            <a:alphaModFix/>
          </a:blip>
          <a:stretch>
            <a:fillRect/>
          </a:stretch>
        </p:blipFill>
        <p:spPr>
          <a:xfrm>
            <a:off x="728175" y="2753751"/>
            <a:ext cx="2593524" cy="1792650"/>
          </a:xfrm>
          <a:prstGeom prst="rect">
            <a:avLst/>
          </a:prstGeom>
          <a:noFill/>
          <a:ln>
            <a:noFill/>
          </a:ln>
        </p:spPr>
      </p:pic>
      <p:sp>
        <p:nvSpPr>
          <p:cNvPr id="2266" name="Google Shape;2266;p286"/>
          <p:cNvSpPr txBox="1"/>
          <p:nvPr/>
        </p:nvSpPr>
        <p:spPr>
          <a:xfrm>
            <a:off x="5573400" y="790550"/>
            <a:ext cx="3346800" cy="403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onsolas"/>
                <a:ea typeface="Consolas"/>
                <a:cs typeface="Consolas"/>
                <a:sym typeface="Consolas"/>
              </a:rPr>
              <a:t> Polygon 1 | Polygon 1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2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3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4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1 | Polygon 5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1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2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3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4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2 | Polygon 5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1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2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3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4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3 | Polygon 5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1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2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3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4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4 | Polygon 5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1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2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3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4 | Bounds Equal</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 Polygon 5 | Polygon 5 | Bounds Equal</a:t>
            </a:r>
            <a:endParaRPr sz="1000">
              <a:latin typeface="Consolas"/>
              <a:ea typeface="Consolas"/>
              <a:cs typeface="Consolas"/>
              <a:sym typeface="Consolas"/>
            </a:endParaRPr>
          </a:p>
        </p:txBody>
      </p:sp>
      <p:cxnSp>
        <p:nvCxnSpPr>
          <p:cNvPr id="2267" name="Google Shape;2267;p286"/>
          <p:cNvCxnSpPr/>
          <p:nvPr/>
        </p:nvCxnSpPr>
        <p:spPr>
          <a:xfrm>
            <a:off x="5321337" y="579275"/>
            <a:ext cx="0" cy="4361700"/>
          </a:xfrm>
          <a:prstGeom prst="straightConnector1">
            <a:avLst/>
          </a:prstGeom>
          <a:noFill/>
          <a:ln w="9525" cap="flat" cmpd="sng">
            <a:solidFill>
              <a:schemeClr val="dk2"/>
            </a:solidFill>
            <a:prstDash val="solid"/>
            <a:round/>
            <a:headEnd type="none" w="med" len="med"/>
            <a:tailEnd type="none" w="med" len="med"/>
          </a:ln>
        </p:spPr>
      </p:cxnSp>
      <p:sp>
        <p:nvSpPr>
          <p:cNvPr id="2268" name="Google Shape;2268;p28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24 - Equality</a:t>
            </a:r>
            <a:endParaRPr sz="1500" b="1">
              <a:solidFill>
                <a:srgbClr val="FFFFFF"/>
              </a:solidFill>
              <a:latin typeface="Calibri"/>
              <a:ea typeface="Calibri"/>
              <a:cs typeface="Calibri"/>
              <a:sym typeface="Calibri"/>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287"/>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a:t>Section 25 - Linear Referencing</a:t>
            </a:r>
            <a:endParaRPr sz="3140"/>
          </a:p>
        </p:txBody>
      </p:sp>
      <p:sp>
        <p:nvSpPr>
          <p:cNvPr id="2274" name="Google Shape;2274;p28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288"/>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176</a:t>
            </a:fld>
            <a:endParaRPr/>
          </a:p>
        </p:txBody>
      </p:sp>
      <p:pic>
        <p:nvPicPr>
          <p:cNvPr id="2280" name="Google Shape;2280;p288"/>
          <p:cNvPicPr preferRelativeResize="0"/>
          <p:nvPr/>
        </p:nvPicPr>
        <p:blipFill>
          <a:blip r:embed="rId3">
            <a:alphaModFix/>
          </a:blip>
          <a:stretch>
            <a:fillRect/>
          </a:stretch>
        </p:blipFill>
        <p:spPr>
          <a:xfrm>
            <a:off x="522949" y="791425"/>
            <a:ext cx="7686675" cy="3724275"/>
          </a:xfrm>
          <a:prstGeom prst="rect">
            <a:avLst/>
          </a:prstGeom>
          <a:noFill/>
          <a:ln>
            <a:noFill/>
          </a:ln>
        </p:spPr>
      </p:pic>
      <p:pic>
        <p:nvPicPr>
          <p:cNvPr id="2281" name="Google Shape;2281;p288"/>
          <p:cNvPicPr preferRelativeResize="0"/>
          <p:nvPr/>
        </p:nvPicPr>
        <p:blipFill>
          <a:blip r:embed="rId4">
            <a:alphaModFix/>
          </a:blip>
          <a:stretch>
            <a:fillRect/>
          </a:stretch>
        </p:blipFill>
        <p:spPr>
          <a:xfrm>
            <a:off x="3791775" y="2268000"/>
            <a:ext cx="190500" cy="190500"/>
          </a:xfrm>
          <a:prstGeom prst="rect">
            <a:avLst/>
          </a:prstGeom>
          <a:noFill/>
          <a:ln>
            <a:noFill/>
          </a:ln>
        </p:spPr>
      </p:pic>
      <p:pic>
        <p:nvPicPr>
          <p:cNvPr id="2282" name="Google Shape;2282;p288"/>
          <p:cNvPicPr preferRelativeResize="0"/>
          <p:nvPr/>
        </p:nvPicPr>
        <p:blipFill>
          <a:blip r:embed="rId5">
            <a:alphaModFix/>
          </a:blip>
          <a:stretch>
            <a:fillRect/>
          </a:stretch>
        </p:blipFill>
        <p:spPr>
          <a:xfrm>
            <a:off x="568199" y="857300"/>
            <a:ext cx="629576" cy="709269"/>
          </a:xfrm>
          <a:prstGeom prst="rect">
            <a:avLst/>
          </a:prstGeom>
          <a:noFill/>
          <a:ln>
            <a:noFill/>
          </a:ln>
        </p:spPr>
      </p:pic>
      <p:pic>
        <p:nvPicPr>
          <p:cNvPr id="2283" name="Google Shape;2283;p288"/>
          <p:cNvPicPr preferRelativeResize="0"/>
          <p:nvPr/>
        </p:nvPicPr>
        <p:blipFill>
          <a:blip r:embed="rId6">
            <a:alphaModFix/>
          </a:blip>
          <a:stretch>
            <a:fillRect/>
          </a:stretch>
        </p:blipFill>
        <p:spPr>
          <a:xfrm>
            <a:off x="3866224" y="2029225"/>
            <a:ext cx="629576" cy="747097"/>
          </a:xfrm>
          <a:prstGeom prst="rect">
            <a:avLst/>
          </a:prstGeom>
          <a:noFill/>
          <a:ln>
            <a:noFill/>
          </a:ln>
        </p:spPr>
      </p:pic>
      <p:sp>
        <p:nvSpPr>
          <p:cNvPr id="2284" name="Google Shape;2284;p288"/>
          <p:cNvSpPr txBox="1"/>
          <p:nvPr/>
        </p:nvSpPr>
        <p:spPr>
          <a:xfrm>
            <a:off x="1007950" y="3774875"/>
            <a:ext cx="37947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Calibri"/>
                <a:ea typeface="Calibri"/>
                <a:cs typeface="Calibri"/>
                <a:sym typeface="Calibri"/>
              </a:rPr>
              <a:t>“B is 40% of the way along A”</a:t>
            </a:r>
            <a:endParaRPr sz="2300">
              <a:latin typeface="Calibri"/>
              <a:ea typeface="Calibri"/>
              <a:cs typeface="Calibri"/>
              <a:sym typeface="Calibri"/>
            </a:endParaRPr>
          </a:p>
        </p:txBody>
      </p:sp>
      <p:cxnSp>
        <p:nvCxnSpPr>
          <p:cNvPr id="2285" name="Google Shape;2285;p288"/>
          <p:cNvCxnSpPr>
            <a:stCxn id="2284" idx="0"/>
          </p:cNvCxnSpPr>
          <p:nvPr/>
        </p:nvCxnSpPr>
        <p:spPr>
          <a:xfrm rot="10800000" flipH="1">
            <a:off x="2905300" y="2404475"/>
            <a:ext cx="810300" cy="1370400"/>
          </a:xfrm>
          <a:prstGeom prst="straightConnector1">
            <a:avLst/>
          </a:prstGeom>
          <a:noFill/>
          <a:ln w="38100" cap="flat" cmpd="sng">
            <a:solidFill>
              <a:schemeClr val="dk2"/>
            </a:solidFill>
            <a:prstDash val="solid"/>
            <a:round/>
            <a:headEnd type="none" w="med" len="med"/>
            <a:tailEnd type="triangle" w="med" len="med"/>
          </a:ln>
        </p:spPr>
      </p:cxnSp>
      <p:sp>
        <p:nvSpPr>
          <p:cNvPr id="2286" name="Google Shape;2286;p28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290"/>
        <p:cNvGrpSpPr/>
        <p:nvPr/>
      </p:nvGrpSpPr>
      <p:grpSpPr>
        <a:xfrm>
          <a:off x="0" y="0"/>
          <a:ext cx="0" cy="0"/>
          <a:chOff x="0" y="0"/>
          <a:chExt cx="0" cy="0"/>
        </a:xfrm>
      </p:grpSpPr>
      <p:sp>
        <p:nvSpPr>
          <p:cNvPr id="2291" name="Google Shape;2291;p289"/>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177</a:t>
            </a:fld>
            <a:endParaRPr/>
          </a:p>
        </p:txBody>
      </p:sp>
      <p:pic>
        <p:nvPicPr>
          <p:cNvPr id="2292" name="Google Shape;2292;p289"/>
          <p:cNvPicPr preferRelativeResize="0"/>
          <p:nvPr/>
        </p:nvPicPr>
        <p:blipFill>
          <a:blip r:embed="rId3">
            <a:alphaModFix/>
          </a:blip>
          <a:stretch>
            <a:fillRect/>
          </a:stretch>
        </p:blipFill>
        <p:spPr>
          <a:xfrm>
            <a:off x="522949" y="791425"/>
            <a:ext cx="7686675" cy="3724275"/>
          </a:xfrm>
          <a:prstGeom prst="rect">
            <a:avLst/>
          </a:prstGeom>
          <a:noFill/>
          <a:ln>
            <a:noFill/>
          </a:ln>
        </p:spPr>
      </p:pic>
      <p:pic>
        <p:nvPicPr>
          <p:cNvPr id="2293" name="Google Shape;2293;p289"/>
          <p:cNvPicPr preferRelativeResize="0"/>
          <p:nvPr/>
        </p:nvPicPr>
        <p:blipFill>
          <a:blip r:embed="rId4">
            <a:alphaModFix/>
          </a:blip>
          <a:stretch>
            <a:fillRect/>
          </a:stretch>
        </p:blipFill>
        <p:spPr>
          <a:xfrm>
            <a:off x="568199" y="857300"/>
            <a:ext cx="629576" cy="709269"/>
          </a:xfrm>
          <a:prstGeom prst="rect">
            <a:avLst/>
          </a:prstGeom>
          <a:noFill/>
          <a:ln>
            <a:noFill/>
          </a:ln>
        </p:spPr>
      </p:pic>
      <p:sp>
        <p:nvSpPr>
          <p:cNvPr id="2294" name="Google Shape;2294;p289"/>
          <p:cNvSpPr txBox="1"/>
          <p:nvPr/>
        </p:nvSpPr>
        <p:spPr>
          <a:xfrm>
            <a:off x="1007950" y="3774875"/>
            <a:ext cx="37947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Calibri"/>
                <a:ea typeface="Calibri"/>
                <a:cs typeface="Calibri"/>
                <a:sym typeface="Calibri"/>
              </a:rPr>
              <a:t>“The bridge is at mile 10.5 </a:t>
            </a:r>
            <a:br>
              <a:rPr lang="en" sz="2300">
                <a:latin typeface="Calibri"/>
                <a:ea typeface="Calibri"/>
                <a:cs typeface="Calibri"/>
                <a:sym typeface="Calibri"/>
              </a:rPr>
            </a:br>
            <a:r>
              <a:rPr lang="en" sz="2300">
                <a:latin typeface="Calibri"/>
                <a:ea typeface="Calibri"/>
                <a:cs typeface="Calibri"/>
                <a:sym typeface="Calibri"/>
              </a:rPr>
              <a:t>on Highway 12”</a:t>
            </a:r>
            <a:endParaRPr sz="2300">
              <a:latin typeface="Calibri"/>
              <a:ea typeface="Calibri"/>
              <a:cs typeface="Calibri"/>
              <a:sym typeface="Calibri"/>
            </a:endParaRPr>
          </a:p>
        </p:txBody>
      </p:sp>
      <p:cxnSp>
        <p:nvCxnSpPr>
          <p:cNvPr id="2295" name="Google Shape;2295;p289"/>
          <p:cNvCxnSpPr>
            <a:stCxn id="2294" idx="0"/>
          </p:cNvCxnSpPr>
          <p:nvPr/>
        </p:nvCxnSpPr>
        <p:spPr>
          <a:xfrm rot="10800000" flipH="1">
            <a:off x="2905300" y="2404475"/>
            <a:ext cx="810300" cy="1370400"/>
          </a:xfrm>
          <a:prstGeom prst="straightConnector1">
            <a:avLst/>
          </a:prstGeom>
          <a:noFill/>
          <a:ln w="38100" cap="flat" cmpd="sng">
            <a:solidFill>
              <a:schemeClr val="dk2"/>
            </a:solidFill>
            <a:prstDash val="solid"/>
            <a:round/>
            <a:headEnd type="none" w="med" len="med"/>
            <a:tailEnd type="triangle" w="med" len="med"/>
          </a:ln>
        </p:spPr>
      </p:cxnSp>
      <p:graphicFrame>
        <p:nvGraphicFramePr>
          <p:cNvPr id="2296" name="Google Shape;2296;p289"/>
          <p:cNvGraphicFramePr/>
          <p:nvPr/>
        </p:nvGraphicFramePr>
        <p:xfrm>
          <a:off x="6012025" y="726425"/>
          <a:ext cx="2858025" cy="837150"/>
        </p:xfrm>
        <a:graphic>
          <a:graphicData uri="http://schemas.openxmlformats.org/drawingml/2006/table">
            <a:tbl>
              <a:tblPr>
                <a:noFill/>
                <a:tableStyleId>{D6A4FA37-242E-430F-8BCB-D79F0546221A}</a:tableStyleId>
              </a:tblPr>
              <a:tblGrid>
                <a:gridCol w="952675">
                  <a:extLst>
                    <a:ext uri="{9D8B030D-6E8A-4147-A177-3AD203B41FA5}">
                      <a16:colId xmlns:a16="http://schemas.microsoft.com/office/drawing/2014/main" val="20000"/>
                    </a:ext>
                  </a:extLst>
                </a:gridCol>
                <a:gridCol w="952675">
                  <a:extLst>
                    <a:ext uri="{9D8B030D-6E8A-4147-A177-3AD203B41FA5}">
                      <a16:colId xmlns:a16="http://schemas.microsoft.com/office/drawing/2014/main" val="20001"/>
                    </a:ext>
                  </a:extLst>
                </a:gridCol>
                <a:gridCol w="952675">
                  <a:extLst>
                    <a:ext uri="{9D8B030D-6E8A-4147-A177-3AD203B41FA5}">
                      <a16:colId xmlns:a16="http://schemas.microsoft.com/office/drawing/2014/main" val="20002"/>
                    </a:ext>
                  </a:extLst>
                </a:gridCol>
              </a:tblGrid>
              <a:tr h="418575">
                <a:tc>
                  <a:txBody>
                    <a:bodyPr/>
                    <a:lstStyle/>
                    <a:p>
                      <a:pPr marL="0" lvl="0" indent="0" algn="l" rtl="0">
                        <a:spcBef>
                          <a:spcPts val="0"/>
                        </a:spcBef>
                        <a:spcAft>
                          <a:spcPts val="0"/>
                        </a:spcAft>
                        <a:buNone/>
                      </a:pPr>
                      <a:r>
                        <a:rPr lang="en" b="1"/>
                        <a:t>hyw</a:t>
                      </a:r>
                      <a:endParaRPr b="1"/>
                    </a:p>
                  </a:txBody>
                  <a:tcPr marL="91425" marR="91425" marT="91425" marB="91425"/>
                </a:tc>
                <a:tc>
                  <a:txBody>
                    <a:bodyPr/>
                    <a:lstStyle/>
                    <a:p>
                      <a:pPr marL="0" lvl="0" indent="0" algn="l" rtl="0">
                        <a:spcBef>
                          <a:spcPts val="0"/>
                        </a:spcBef>
                        <a:spcAft>
                          <a:spcPts val="0"/>
                        </a:spcAft>
                        <a:buNone/>
                      </a:pPr>
                      <a:r>
                        <a:rPr lang="en" b="1"/>
                        <a:t>brdg</a:t>
                      </a:r>
                      <a:endParaRPr b="1"/>
                    </a:p>
                  </a:txBody>
                  <a:tcPr marL="91425" marR="91425" marT="91425" marB="91425"/>
                </a:tc>
                <a:tc>
                  <a:txBody>
                    <a:bodyPr/>
                    <a:lstStyle/>
                    <a:p>
                      <a:pPr marL="0" lvl="0" indent="0" algn="l" rtl="0">
                        <a:spcBef>
                          <a:spcPts val="0"/>
                        </a:spcBef>
                        <a:spcAft>
                          <a:spcPts val="0"/>
                        </a:spcAft>
                        <a:buNone/>
                      </a:pPr>
                      <a:r>
                        <a:rPr lang="en" b="1"/>
                        <a:t>loc</a:t>
                      </a:r>
                      <a:endParaRPr b="1"/>
                    </a:p>
                  </a:txBody>
                  <a:tcPr marL="91425" marR="91425" marT="91425" marB="91425"/>
                </a:tc>
                <a:extLst>
                  <a:ext uri="{0D108BD9-81ED-4DB2-BD59-A6C34878D82A}">
                    <a16:rowId xmlns:a16="http://schemas.microsoft.com/office/drawing/2014/main" val="10000"/>
                  </a:ext>
                </a:extLst>
              </a:tr>
              <a:tr h="418575">
                <a:tc>
                  <a:txBody>
                    <a:bodyPr/>
                    <a:lstStyle/>
                    <a:p>
                      <a:pPr marL="0" lvl="0" indent="0" algn="l" rtl="0">
                        <a:spcBef>
                          <a:spcPts val="0"/>
                        </a:spcBef>
                        <a:spcAft>
                          <a:spcPts val="0"/>
                        </a:spcAft>
                        <a:buNone/>
                      </a:pPr>
                      <a:r>
                        <a:rPr lang="en"/>
                        <a:t>12</a:t>
                      </a:r>
                      <a:endParaRPr/>
                    </a:p>
                  </a:txBody>
                  <a:tcPr marL="91425" marR="91425" marT="91425" marB="91425"/>
                </a:tc>
                <a:tc>
                  <a:txBody>
                    <a:bodyPr/>
                    <a:lstStyle/>
                    <a:p>
                      <a:pPr marL="0" lvl="0" indent="0" algn="l" rtl="0">
                        <a:spcBef>
                          <a:spcPts val="0"/>
                        </a:spcBef>
                        <a:spcAft>
                          <a:spcPts val="0"/>
                        </a:spcAft>
                        <a:buNone/>
                      </a:pPr>
                      <a:r>
                        <a:rPr lang="en"/>
                        <a:t>101</a:t>
                      </a:r>
                      <a:endParaRPr/>
                    </a:p>
                  </a:txBody>
                  <a:tcPr marL="91425" marR="91425" marT="91425" marB="91425"/>
                </a:tc>
                <a:tc>
                  <a:txBody>
                    <a:bodyPr/>
                    <a:lstStyle/>
                    <a:p>
                      <a:pPr marL="0" lvl="0" indent="0" algn="l" rtl="0">
                        <a:spcBef>
                          <a:spcPts val="0"/>
                        </a:spcBef>
                        <a:spcAft>
                          <a:spcPts val="0"/>
                        </a:spcAft>
                        <a:buNone/>
                      </a:pPr>
                      <a:r>
                        <a:rPr lang="en"/>
                        <a:t>10.5</a:t>
                      </a:r>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2297" name="Google Shape;2297;p289"/>
          <p:cNvGraphicFramePr/>
          <p:nvPr/>
        </p:nvGraphicFramePr>
        <p:xfrm>
          <a:off x="6012025" y="1787950"/>
          <a:ext cx="1905350" cy="837150"/>
        </p:xfrm>
        <a:graphic>
          <a:graphicData uri="http://schemas.openxmlformats.org/drawingml/2006/table">
            <a:tbl>
              <a:tblPr>
                <a:noFill/>
                <a:tableStyleId>{D6A4FA37-242E-430F-8BCB-D79F0546221A}</a:tableStyleId>
              </a:tblPr>
              <a:tblGrid>
                <a:gridCol w="952675">
                  <a:extLst>
                    <a:ext uri="{9D8B030D-6E8A-4147-A177-3AD203B41FA5}">
                      <a16:colId xmlns:a16="http://schemas.microsoft.com/office/drawing/2014/main" val="20000"/>
                    </a:ext>
                  </a:extLst>
                </a:gridCol>
                <a:gridCol w="952675">
                  <a:extLst>
                    <a:ext uri="{9D8B030D-6E8A-4147-A177-3AD203B41FA5}">
                      <a16:colId xmlns:a16="http://schemas.microsoft.com/office/drawing/2014/main" val="20001"/>
                    </a:ext>
                  </a:extLst>
                </a:gridCol>
              </a:tblGrid>
              <a:tr h="418575">
                <a:tc>
                  <a:txBody>
                    <a:bodyPr/>
                    <a:lstStyle/>
                    <a:p>
                      <a:pPr marL="0" lvl="0" indent="0" algn="l" rtl="0">
                        <a:spcBef>
                          <a:spcPts val="0"/>
                        </a:spcBef>
                        <a:spcAft>
                          <a:spcPts val="0"/>
                        </a:spcAft>
                        <a:buNone/>
                      </a:pPr>
                      <a:r>
                        <a:rPr lang="en" b="1"/>
                        <a:t>hyw</a:t>
                      </a:r>
                      <a:endParaRPr b="1"/>
                    </a:p>
                  </a:txBody>
                  <a:tcPr marL="91425" marR="91425" marT="91425" marB="91425"/>
                </a:tc>
                <a:tc>
                  <a:txBody>
                    <a:bodyPr/>
                    <a:lstStyle/>
                    <a:p>
                      <a:pPr marL="0" lvl="0" indent="0" algn="l" rtl="0">
                        <a:spcBef>
                          <a:spcPts val="0"/>
                        </a:spcBef>
                        <a:spcAft>
                          <a:spcPts val="0"/>
                        </a:spcAft>
                        <a:buNone/>
                      </a:pPr>
                      <a:r>
                        <a:rPr lang="en" b="1"/>
                        <a:t>geom</a:t>
                      </a:r>
                      <a:endParaRPr b="1"/>
                    </a:p>
                  </a:txBody>
                  <a:tcPr marL="91425" marR="91425" marT="91425" marB="91425"/>
                </a:tc>
                <a:extLst>
                  <a:ext uri="{0D108BD9-81ED-4DB2-BD59-A6C34878D82A}">
                    <a16:rowId xmlns:a16="http://schemas.microsoft.com/office/drawing/2014/main" val="10000"/>
                  </a:ext>
                </a:extLst>
              </a:tr>
              <a:tr h="418575">
                <a:tc>
                  <a:txBody>
                    <a:bodyPr/>
                    <a:lstStyle/>
                    <a:p>
                      <a:pPr marL="0" lvl="0" indent="0" algn="l" rtl="0">
                        <a:spcBef>
                          <a:spcPts val="0"/>
                        </a:spcBef>
                        <a:spcAft>
                          <a:spcPts val="0"/>
                        </a:spcAft>
                        <a:buNone/>
                      </a:pPr>
                      <a:r>
                        <a:rPr lang="en"/>
                        <a:t>12</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2298" name="Google Shape;2298;p289"/>
          <p:cNvSpPr/>
          <p:nvPr/>
        </p:nvSpPr>
        <p:spPr>
          <a:xfrm>
            <a:off x="7217050" y="2268000"/>
            <a:ext cx="447975" cy="276700"/>
          </a:xfrm>
          <a:custGeom>
            <a:avLst/>
            <a:gdLst/>
            <a:ahLst/>
            <a:cxnLst/>
            <a:rect l="l" t="t" r="r" b="b"/>
            <a:pathLst>
              <a:path w="17919" h="11068" extrusionOk="0">
                <a:moveTo>
                  <a:pt x="0" y="0"/>
                </a:moveTo>
                <a:lnTo>
                  <a:pt x="6851" y="1582"/>
                </a:lnTo>
                <a:lnTo>
                  <a:pt x="10277" y="9223"/>
                </a:lnTo>
                <a:lnTo>
                  <a:pt x="17919" y="11068"/>
                </a:lnTo>
              </a:path>
            </a:pathLst>
          </a:custGeom>
          <a:noFill/>
          <a:ln w="19050" cap="flat" cmpd="sng">
            <a:solidFill>
              <a:schemeClr val="dk2"/>
            </a:solidFill>
            <a:prstDash val="solid"/>
            <a:round/>
            <a:headEnd type="oval" w="med" len="med"/>
            <a:tailEnd type="oval" w="med" len="med"/>
          </a:ln>
        </p:spPr>
      </p:sp>
      <p:pic>
        <p:nvPicPr>
          <p:cNvPr id="2299" name="Google Shape;2299;p289"/>
          <p:cNvPicPr preferRelativeResize="0"/>
          <p:nvPr/>
        </p:nvPicPr>
        <p:blipFill>
          <a:blip r:embed="rId5">
            <a:alphaModFix/>
          </a:blip>
          <a:stretch>
            <a:fillRect/>
          </a:stretch>
        </p:blipFill>
        <p:spPr>
          <a:xfrm>
            <a:off x="3791775" y="2268000"/>
            <a:ext cx="190500" cy="190500"/>
          </a:xfrm>
          <a:prstGeom prst="rect">
            <a:avLst/>
          </a:prstGeom>
          <a:noFill/>
          <a:ln>
            <a:noFill/>
          </a:ln>
        </p:spPr>
      </p:pic>
      <p:pic>
        <p:nvPicPr>
          <p:cNvPr id="2300" name="Google Shape;2300;p289"/>
          <p:cNvPicPr preferRelativeResize="0"/>
          <p:nvPr/>
        </p:nvPicPr>
        <p:blipFill>
          <a:blip r:embed="rId6">
            <a:alphaModFix/>
          </a:blip>
          <a:stretch>
            <a:fillRect/>
          </a:stretch>
        </p:blipFill>
        <p:spPr>
          <a:xfrm>
            <a:off x="3866224" y="2029225"/>
            <a:ext cx="629576" cy="747097"/>
          </a:xfrm>
          <a:prstGeom prst="rect">
            <a:avLst/>
          </a:prstGeom>
          <a:noFill/>
          <a:ln>
            <a:noFill/>
          </a:ln>
        </p:spPr>
      </p:pic>
      <p:sp>
        <p:nvSpPr>
          <p:cNvPr id="2301" name="Google Shape;2301;p28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290"/>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178</a:t>
            </a:fld>
            <a:endParaRPr/>
          </a:p>
        </p:txBody>
      </p:sp>
      <p:pic>
        <p:nvPicPr>
          <p:cNvPr id="2307" name="Google Shape;2307;p290"/>
          <p:cNvPicPr preferRelativeResize="0"/>
          <p:nvPr/>
        </p:nvPicPr>
        <p:blipFill>
          <a:blip r:embed="rId3">
            <a:alphaModFix/>
          </a:blip>
          <a:stretch>
            <a:fillRect/>
          </a:stretch>
        </p:blipFill>
        <p:spPr>
          <a:xfrm>
            <a:off x="522949" y="791425"/>
            <a:ext cx="7686675" cy="3724275"/>
          </a:xfrm>
          <a:prstGeom prst="rect">
            <a:avLst/>
          </a:prstGeom>
          <a:noFill/>
          <a:ln>
            <a:noFill/>
          </a:ln>
        </p:spPr>
      </p:pic>
      <p:pic>
        <p:nvPicPr>
          <p:cNvPr id="2308" name="Google Shape;2308;p290"/>
          <p:cNvPicPr preferRelativeResize="0"/>
          <p:nvPr/>
        </p:nvPicPr>
        <p:blipFill>
          <a:blip r:embed="rId4">
            <a:alphaModFix/>
          </a:blip>
          <a:stretch>
            <a:fillRect/>
          </a:stretch>
        </p:blipFill>
        <p:spPr>
          <a:xfrm>
            <a:off x="568199" y="857300"/>
            <a:ext cx="629576" cy="709269"/>
          </a:xfrm>
          <a:prstGeom prst="rect">
            <a:avLst/>
          </a:prstGeom>
          <a:noFill/>
          <a:ln>
            <a:noFill/>
          </a:ln>
        </p:spPr>
      </p:pic>
      <p:sp>
        <p:nvSpPr>
          <p:cNvPr id="2309" name="Google Shape;2309;p290"/>
          <p:cNvSpPr txBox="1"/>
          <p:nvPr/>
        </p:nvSpPr>
        <p:spPr>
          <a:xfrm>
            <a:off x="1007950" y="3774875"/>
            <a:ext cx="3794700" cy="124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Calibri"/>
                <a:ea typeface="Calibri"/>
                <a:cs typeface="Calibri"/>
                <a:sym typeface="Calibri"/>
              </a:rPr>
              <a:t>“The salmon habitat is </a:t>
            </a:r>
            <a:br>
              <a:rPr lang="en" sz="2300">
                <a:latin typeface="Calibri"/>
                <a:ea typeface="Calibri"/>
                <a:cs typeface="Calibri"/>
                <a:sym typeface="Calibri"/>
              </a:rPr>
            </a:br>
            <a:r>
              <a:rPr lang="en" sz="2300">
                <a:latin typeface="Calibri"/>
                <a:ea typeface="Calibri"/>
                <a:cs typeface="Calibri"/>
                <a:sym typeface="Calibri"/>
              </a:rPr>
              <a:t>from 3km to 5km above </a:t>
            </a:r>
            <a:br>
              <a:rPr lang="en" sz="2300">
                <a:latin typeface="Calibri"/>
                <a:ea typeface="Calibri"/>
                <a:cs typeface="Calibri"/>
                <a:sym typeface="Calibri"/>
              </a:rPr>
            </a:br>
            <a:r>
              <a:rPr lang="en" sz="2300">
                <a:latin typeface="Calibri"/>
                <a:ea typeface="Calibri"/>
                <a:cs typeface="Calibri"/>
                <a:sym typeface="Calibri"/>
              </a:rPr>
              <a:t>the confluence”</a:t>
            </a:r>
            <a:endParaRPr sz="2300">
              <a:latin typeface="Calibri"/>
              <a:ea typeface="Calibri"/>
              <a:cs typeface="Calibri"/>
              <a:sym typeface="Calibri"/>
            </a:endParaRPr>
          </a:p>
        </p:txBody>
      </p:sp>
      <p:cxnSp>
        <p:nvCxnSpPr>
          <p:cNvPr id="2310" name="Google Shape;2310;p290"/>
          <p:cNvCxnSpPr>
            <a:stCxn id="2309" idx="0"/>
          </p:cNvCxnSpPr>
          <p:nvPr/>
        </p:nvCxnSpPr>
        <p:spPr>
          <a:xfrm rot="10800000" flipH="1">
            <a:off x="2905300" y="2404475"/>
            <a:ext cx="810300" cy="1370400"/>
          </a:xfrm>
          <a:prstGeom prst="straightConnector1">
            <a:avLst/>
          </a:prstGeom>
          <a:noFill/>
          <a:ln w="38100" cap="flat" cmpd="sng">
            <a:solidFill>
              <a:schemeClr val="dk2"/>
            </a:solidFill>
            <a:prstDash val="solid"/>
            <a:round/>
            <a:headEnd type="none" w="med" len="med"/>
            <a:tailEnd type="triangle" w="med" len="med"/>
          </a:ln>
        </p:spPr>
      </p:cxnSp>
      <p:graphicFrame>
        <p:nvGraphicFramePr>
          <p:cNvPr id="2311" name="Google Shape;2311;p290"/>
          <p:cNvGraphicFramePr/>
          <p:nvPr/>
        </p:nvGraphicFramePr>
        <p:xfrm>
          <a:off x="5821350" y="793363"/>
          <a:ext cx="2858000" cy="837150"/>
        </p:xfrm>
        <a:graphic>
          <a:graphicData uri="http://schemas.openxmlformats.org/drawingml/2006/table">
            <a:tbl>
              <a:tblPr>
                <a:noFill/>
                <a:tableStyleId>{D6A4FA37-242E-430F-8BCB-D79F0546221A}</a:tableStyleId>
              </a:tblPr>
              <a:tblGrid>
                <a:gridCol w="714500">
                  <a:extLst>
                    <a:ext uri="{9D8B030D-6E8A-4147-A177-3AD203B41FA5}">
                      <a16:colId xmlns:a16="http://schemas.microsoft.com/office/drawing/2014/main" val="20000"/>
                    </a:ext>
                  </a:extLst>
                </a:gridCol>
                <a:gridCol w="714500">
                  <a:extLst>
                    <a:ext uri="{9D8B030D-6E8A-4147-A177-3AD203B41FA5}">
                      <a16:colId xmlns:a16="http://schemas.microsoft.com/office/drawing/2014/main" val="20001"/>
                    </a:ext>
                  </a:extLst>
                </a:gridCol>
                <a:gridCol w="714500">
                  <a:extLst>
                    <a:ext uri="{9D8B030D-6E8A-4147-A177-3AD203B41FA5}">
                      <a16:colId xmlns:a16="http://schemas.microsoft.com/office/drawing/2014/main" val="20002"/>
                    </a:ext>
                  </a:extLst>
                </a:gridCol>
                <a:gridCol w="714500">
                  <a:extLst>
                    <a:ext uri="{9D8B030D-6E8A-4147-A177-3AD203B41FA5}">
                      <a16:colId xmlns:a16="http://schemas.microsoft.com/office/drawing/2014/main" val="20003"/>
                    </a:ext>
                  </a:extLst>
                </a:gridCol>
              </a:tblGrid>
              <a:tr h="418575">
                <a:tc>
                  <a:txBody>
                    <a:bodyPr/>
                    <a:lstStyle/>
                    <a:p>
                      <a:pPr marL="0" lvl="0" indent="0" algn="l" rtl="0">
                        <a:spcBef>
                          <a:spcPts val="0"/>
                        </a:spcBef>
                        <a:spcAft>
                          <a:spcPts val="0"/>
                        </a:spcAft>
                        <a:buNone/>
                      </a:pPr>
                      <a:r>
                        <a:rPr lang="en" b="1"/>
                        <a:t>rvr</a:t>
                      </a:r>
                      <a:endParaRPr b="1"/>
                    </a:p>
                  </a:txBody>
                  <a:tcPr marL="91425" marR="91425" marT="91425" marB="91425"/>
                </a:tc>
                <a:tc>
                  <a:txBody>
                    <a:bodyPr/>
                    <a:lstStyle/>
                    <a:p>
                      <a:pPr marL="0" lvl="0" indent="0" algn="l" rtl="0">
                        <a:spcBef>
                          <a:spcPts val="0"/>
                        </a:spcBef>
                        <a:spcAft>
                          <a:spcPts val="0"/>
                        </a:spcAft>
                        <a:buNone/>
                      </a:pPr>
                      <a:r>
                        <a:rPr lang="en" b="1"/>
                        <a:t>fsh</a:t>
                      </a:r>
                      <a:endParaRPr b="1"/>
                    </a:p>
                  </a:txBody>
                  <a:tcPr marL="91425" marR="91425" marT="91425" marB="91425"/>
                </a:tc>
                <a:tc>
                  <a:txBody>
                    <a:bodyPr/>
                    <a:lstStyle/>
                    <a:p>
                      <a:pPr marL="0" lvl="0" indent="0" algn="l" rtl="0">
                        <a:spcBef>
                          <a:spcPts val="0"/>
                        </a:spcBef>
                        <a:spcAft>
                          <a:spcPts val="0"/>
                        </a:spcAft>
                        <a:buNone/>
                      </a:pPr>
                      <a:r>
                        <a:rPr lang="en" b="1"/>
                        <a:t>from</a:t>
                      </a:r>
                      <a:endParaRPr b="1"/>
                    </a:p>
                  </a:txBody>
                  <a:tcPr marL="91425" marR="91425" marT="91425" marB="91425"/>
                </a:tc>
                <a:tc>
                  <a:txBody>
                    <a:bodyPr/>
                    <a:lstStyle/>
                    <a:p>
                      <a:pPr marL="0" lvl="0" indent="0" algn="l" rtl="0">
                        <a:spcBef>
                          <a:spcPts val="0"/>
                        </a:spcBef>
                        <a:spcAft>
                          <a:spcPts val="0"/>
                        </a:spcAft>
                        <a:buNone/>
                      </a:pPr>
                      <a:r>
                        <a:rPr lang="en" b="1"/>
                        <a:t>to</a:t>
                      </a:r>
                      <a:endParaRPr b="1"/>
                    </a:p>
                  </a:txBody>
                  <a:tcPr marL="91425" marR="91425" marT="91425" marB="91425"/>
                </a:tc>
                <a:extLst>
                  <a:ext uri="{0D108BD9-81ED-4DB2-BD59-A6C34878D82A}">
                    <a16:rowId xmlns:a16="http://schemas.microsoft.com/office/drawing/2014/main" val="10000"/>
                  </a:ext>
                </a:extLst>
              </a:tr>
              <a:tr h="418575">
                <a:tc>
                  <a:txBody>
                    <a:bodyPr/>
                    <a:lstStyle/>
                    <a:p>
                      <a:pPr marL="0" lvl="0" indent="0" algn="l" rtl="0">
                        <a:spcBef>
                          <a:spcPts val="0"/>
                        </a:spcBef>
                        <a:spcAft>
                          <a:spcPts val="0"/>
                        </a:spcAft>
                        <a:buNone/>
                      </a:pPr>
                      <a:r>
                        <a:rPr lang="en"/>
                        <a:t>9</a:t>
                      </a:r>
                      <a:endParaRPr/>
                    </a:p>
                  </a:txBody>
                  <a:tcPr marL="91425" marR="91425" marT="91425" marB="91425"/>
                </a:tc>
                <a:tc>
                  <a:txBody>
                    <a:bodyPr/>
                    <a:lstStyle/>
                    <a:p>
                      <a:pPr marL="0" lvl="0" indent="0" algn="l" rtl="0">
                        <a:spcBef>
                          <a:spcPts val="0"/>
                        </a:spcBef>
                        <a:spcAft>
                          <a:spcPts val="0"/>
                        </a:spcAft>
                        <a:buNone/>
                      </a:pPr>
                      <a:r>
                        <a:rPr lang="en"/>
                        <a:t>101</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2312" name="Google Shape;2312;p290"/>
          <p:cNvGraphicFramePr/>
          <p:nvPr/>
        </p:nvGraphicFramePr>
        <p:xfrm>
          <a:off x="5829540" y="1787950"/>
          <a:ext cx="1905350" cy="837150"/>
        </p:xfrm>
        <a:graphic>
          <a:graphicData uri="http://schemas.openxmlformats.org/drawingml/2006/table">
            <a:tbl>
              <a:tblPr>
                <a:noFill/>
                <a:tableStyleId>{D6A4FA37-242E-430F-8BCB-D79F0546221A}</a:tableStyleId>
              </a:tblPr>
              <a:tblGrid>
                <a:gridCol w="952675">
                  <a:extLst>
                    <a:ext uri="{9D8B030D-6E8A-4147-A177-3AD203B41FA5}">
                      <a16:colId xmlns:a16="http://schemas.microsoft.com/office/drawing/2014/main" val="20000"/>
                    </a:ext>
                  </a:extLst>
                </a:gridCol>
                <a:gridCol w="952675">
                  <a:extLst>
                    <a:ext uri="{9D8B030D-6E8A-4147-A177-3AD203B41FA5}">
                      <a16:colId xmlns:a16="http://schemas.microsoft.com/office/drawing/2014/main" val="20001"/>
                    </a:ext>
                  </a:extLst>
                </a:gridCol>
              </a:tblGrid>
              <a:tr h="418575">
                <a:tc>
                  <a:txBody>
                    <a:bodyPr/>
                    <a:lstStyle/>
                    <a:p>
                      <a:pPr marL="0" lvl="0" indent="0" algn="l" rtl="0">
                        <a:spcBef>
                          <a:spcPts val="0"/>
                        </a:spcBef>
                        <a:spcAft>
                          <a:spcPts val="0"/>
                        </a:spcAft>
                        <a:buNone/>
                      </a:pPr>
                      <a:r>
                        <a:rPr lang="en" b="1"/>
                        <a:t>hyw</a:t>
                      </a:r>
                      <a:endParaRPr b="1"/>
                    </a:p>
                  </a:txBody>
                  <a:tcPr marL="91425" marR="91425" marT="91425" marB="91425"/>
                </a:tc>
                <a:tc>
                  <a:txBody>
                    <a:bodyPr/>
                    <a:lstStyle/>
                    <a:p>
                      <a:pPr marL="0" lvl="0" indent="0" algn="l" rtl="0">
                        <a:spcBef>
                          <a:spcPts val="0"/>
                        </a:spcBef>
                        <a:spcAft>
                          <a:spcPts val="0"/>
                        </a:spcAft>
                        <a:buNone/>
                      </a:pPr>
                      <a:r>
                        <a:rPr lang="en" b="1"/>
                        <a:t>geom</a:t>
                      </a:r>
                      <a:endParaRPr b="1"/>
                    </a:p>
                  </a:txBody>
                  <a:tcPr marL="91425" marR="91425" marT="91425" marB="91425"/>
                </a:tc>
                <a:extLst>
                  <a:ext uri="{0D108BD9-81ED-4DB2-BD59-A6C34878D82A}">
                    <a16:rowId xmlns:a16="http://schemas.microsoft.com/office/drawing/2014/main" val="10000"/>
                  </a:ext>
                </a:extLst>
              </a:tr>
              <a:tr h="418575">
                <a:tc>
                  <a:txBody>
                    <a:bodyPr/>
                    <a:lstStyle/>
                    <a:p>
                      <a:pPr marL="0" lvl="0" indent="0" algn="l" rtl="0">
                        <a:spcBef>
                          <a:spcPts val="0"/>
                        </a:spcBef>
                        <a:spcAft>
                          <a:spcPts val="0"/>
                        </a:spcAft>
                        <a:buNone/>
                      </a:pPr>
                      <a:r>
                        <a:rPr lang="en"/>
                        <a:t>9</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2313" name="Google Shape;2313;p290"/>
          <p:cNvSpPr/>
          <p:nvPr/>
        </p:nvSpPr>
        <p:spPr>
          <a:xfrm>
            <a:off x="7034565" y="2268000"/>
            <a:ext cx="447975" cy="276700"/>
          </a:xfrm>
          <a:custGeom>
            <a:avLst/>
            <a:gdLst/>
            <a:ahLst/>
            <a:cxnLst/>
            <a:rect l="l" t="t" r="r" b="b"/>
            <a:pathLst>
              <a:path w="17919" h="11068" extrusionOk="0">
                <a:moveTo>
                  <a:pt x="0" y="0"/>
                </a:moveTo>
                <a:lnTo>
                  <a:pt x="6851" y="1582"/>
                </a:lnTo>
                <a:lnTo>
                  <a:pt x="10277" y="9223"/>
                </a:lnTo>
                <a:lnTo>
                  <a:pt x="17919" y="11068"/>
                </a:lnTo>
              </a:path>
            </a:pathLst>
          </a:custGeom>
          <a:noFill/>
          <a:ln w="19050" cap="flat" cmpd="sng">
            <a:solidFill>
              <a:schemeClr val="dk2"/>
            </a:solidFill>
            <a:prstDash val="solid"/>
            <a:round/>
            <a:headEnd type="oval" w="med" len="med"/>
            <a:tailEnd type="oval" w="med" len="med"/>
          </a:ln>
        </p:spPr>
      </p:sp>
      <p:pic>
        <p:nvPicPr>
          <p:cNvPr id="2314" name="Google Shape;2314;p290"/>
          <p:cNvPicPr preferRelativeResize="0"/>
          <p:nvPr/>
        </p:nvPicPr>
        <p:blipFill>
          <a:blip r:embed="rId5">
            <a:alphaModFix/>
          </a:blip>
          <a:stretch>
            <a:fillRect/>
          </a:stretch>
        </p:blipFill>
        <p:spPr>
          <a:xfrm>
            <a:off x="2791725" y="1438775"/>
            <a:ext cx="1428750" cy="1238250"/>
          </a:xfrm>
          <a:prstGeom prst="rect">
            <a:avLst/>
          </a:prstGeom>
          <a:noFill/>
          <a:ln>
            <a:noFill/>
          </a:ln>
        </p:spPr>
      </p:pic>
      <p:pic>
        <p:nvPicPr>
          <p:cNvPr id="2315" name="Google Shape;2315;p290"/>
          <p:cNvPicPr preferRelativeResize="0"/>
          <p:nvPr/>
        </p:nvPicPr>
        <p:blipFill>
          <a:blip r:embed="rId6">
            <a:alphaModFix/>
          </a:blip>
          <a:stretch>
            <a:fillRect/>
          </a:stretch>
        </p:blipFill>
        <p:spPr>
          <a:xfrm>
            <a:off x="3407924" y="1351400"/>
            <a:ext cx="629576" cy="747097"/>
          </a:xfrm>
          <a:prstGeom prst="rect">
            <a:avLst/>
          </a:prstGeom>
          <a:noFill/>
          <a:ln>
            <a:noFill/>
          </a:ln>
        </p:spPr>
      </p:pic>
      <p:sp>
        <p:nvSpPr>
          <p:cNvPr id="2316" name="Google Shape;2316;p29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p291"/>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179</a:t>
            </a:fld>
            <a:endParaRPr/>
          </a:p>
        </p:txBody>
      </p:sp>
      <p:sp>
        <p:nvSpPr>
          <p:cNvPr id="2322" name="Google Shape;2322;p291"/>
          <p:cNvSpPr txBox="1"/>
          <p:nvPr/>
        </p:nvSpPr>
        <p:spPr>
          <a:xfrm>
            <a:off x="536725" y="932375"/>
            <a:ext cx="47787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00FF"/>
                </a:solidFill>
                <a:latin typeface="Consolas"/>
                <a:ea typeface="Consolas"/>
                <a:cs typeface="Consolas"/>
                <a:sym typeface="Consolas"/>
              </a:rPr>
              <a:t>SELECT</a:t>
            </a:r>
            <a:r>
              <a:rPr lang="en" sz="2400" b="1">
                <a:solidFill>
                  <a:schemeClr val="dk1"/>
                </a:solidFill>
                <a:latin typeface="Consolas"/>
                <a:ea typeface="Consolas"/>
                <a:cs typeface="Consolas"/>
                <a:sym typeface="Consolas"/>
              </a:rPr>
              <a:t> </a:t>
            </a:r>
            <a:r>
              <a:rPr lang="en" sz="2400" b="1">
                <a:solidFill>
                  <a:srgbClr val="006E1D"/>
                </a:solidFill>
                <a:latin typeface="Consolas"/>
                <a:ea typeface="Consolas"/>
                <a:cs typeface="Consolas"/>
                <a:sym typeface="Consolas"/>
              </a:rPr>
              <a:t>ST_LineLocatePoint(</a:t>
            </a:r>
            <a:br>
              <a:rPr lang="en" sz="2400" b="1">
                <a:solidFill>
                  <a:schemeClr val="dk1"/>
                </a:solidFill>
                <a:latin typeface="Consolas"/>
                <a:ea typeface="Consolas"/>
                <a:cs typeface="Consolas"/>
                <a:sym typeface="Consolas"/>
              </a:rPr>
            </a:br>
            <a:r>
              <a:rPr lang="en" sz="2400" b="1">
                <a:solidFill>
                  <a:schemeClr val="dk1"/>
                </a:solidFill>
                <a:latin typeface="Consolas"/>
                <a:ea typeface="Consolas"/>
                <a:cs typeface="Consolas"/>
                <a:sym typeface="Consolas"/>
              </a:rPr>
              <a:t>'LINESTRING(0 0,2 2)',</a:t>
            </a:r>
            <a:br>
              <a:rPr lang="en" sz="2400" b="1">
                <a:solidFill>
                  <a:schemeClr val="dk1"/>
                </a:solidFill>
                <a:latin typeface="Consolas"/>
                <a:ea typeface="Consolas"/>
                <a:cs typeface="Consolas"/>
                <a:sym typeface="Consolas"/>
              </a:rPr>
            </a:br>
            <a:r>
              <a:rPr lang="en" sz="2400" b="1">
                <a:solidFill>
                  <a:srgbClr val="FF0000"/>
                </a:solidFill>
                <a:latin typeface="Consolas"/>
                <a:ea typeface="Consolas"/>
                <a:cs typeface="Consolas"/>
                <a:sym typeface="Consolas"/>
              </a:rPr>
              <a:t>'POINT(0.9 1.1)'</a:t>
            </a:r>
            <a:br>
              <a:rPr lang="en" sz="2400" b="1">
                <a:solidFill>
                  <a:srgbClr val="FF0000"/>
                </a:solidFill>
                <a:latin typeface="Consolas"/>
                <a:ea typeface="Consolas"/>
                <a:cs typeface="Consolas"/>
                <a:sym typeface="Consolas"/>
              </a:rPr>
            </a:br>
            <a:r>
              <a:rPr lang="en" sz="2400" b="1">
                <a:solidFill>
                  <a:srgbClr val="006E1D"/>
                </a:solidFill>
                <a:latin typeface="Consolas"/>
                <a:ea typeface="Consolas"/>
                <a:cs typeface="Consolas"/>
                <a:sym typeface="Consolas"/>
              </a:rPr>
              <a:t>)</a:t>
            </a:r>
            <a:r>
              <a:rPr lang="en" sz="2400" b="1">
                <a:solidFill>
                  <a:schemeClr val="dk1"/>
                </a:solidFill>
                <a:latin typeface="Consolas"/>
                <a:ea typeface="Consolas"/>
                <a:cs typeface="Consolas"/>
                <a:sym typeface="Consolas"/>
              </a:rPr>
              <a:t>;</a:t>
            </a:r>
            <a:endParaRPr sz="2400" b="1">
              <a:solidFill>
                <a:schemeClr val="dk1"/>
              </a:solidFill>
              <a:latin typeface="Consolas"/>
              <a:ea typeface="Consolas"/>
              <a:cs typeface="Consolas"/>
              <a:sym typeface="Consolas"/>
            </a:endParaRPr>
          </a:p>
          <a:p>
            <a:pPr marL="0" lvl="0" indent="0" algn="l" rtl="0">
              <a:spcBef>
                <a:spcPts val="0"/>
              </a:spcBef>
              <a:spcAft>
                <a:spcPts val="0"/>
              </a:spcAft>
              <a:buNone/>
            </a:pPr>
            <a:br>
              <a:rPr lang="en" sz="2400" b="1">
                <a:solidFill>
                  <a:schemeClr val="dk1"/>
                </a:solidFill>
                <a:latin typeface="Consolas"/>
                <a:ea typeface="Consolas"/>
                <a:cs typeface="Consolas"/>
                <a:sym typeface="Consolas"/>
              </a:rPr>
            </a:br>
            <a:br>
              <a:rPr lang="en" sz="2400" b="1">
                <a:solidFill>
                  <a:schemeClr val="dk1"/>
                </a:solidFill>
                <a:latin typeface="Consolas"/>
                <a:ea typeface="Consolas"/>
                <a:cs typeface="Consolas"/>
                <a:sym typeface="Consolas"/>
              </a:rPr>
            </a:br>
            <a:r>
              <a:rPr lang="en" sz="2400" b="1">
                <a:solidFill>
                  <a:schemeClr val="dk1"/>
                </a:solidFill>
                <a:latin typeface="Consolas"/>
                <a:ea typeface="Consolas"/>
                <a:cs typeface="Consolas"/>
                <a:sym typeface="Consolas"/>
              </a:rPr>
              <a:t>0.5</a:t>
            </a:r>
            <a:endParaRPr sz="2400" b="1">
              <a:solidFill>
                <a:schemeClr val="dk1"/>
              </a:solidFill>
              <a:latin typeface="Consolas"/>
              <a:ea typeface="Consolas"/>
              <a:cs typeface="Consolas"/>
              <a:sym typeface="Consolas"/>
            </a:endParaRPr>
          </a:p>
          <a:p>
            <a:pPr marL="0" lvl="0" indent="0" algn="l" rtl="0">
              <a:spcBef>
                <a:spcPts val="0"/>
              </a:spcBef>
              <a:spcAft>
                <a:spcPts val="0"/>
              </a:spcAft>
              <a:buNone/>
            </a:pPr>
            <a:endParaRPr sz="2400" b="1">
              <a:solidFill>
                <a:schemeClr val="dk1"/>
              </a:solidFill>
              <a:latin typeface="Consolas"/>
              <a:ea typeface="Consolas"/>
              <a:cs typeface="Consolas"/>
              <a:sym typeface="Consolas"/>
            </a:endParaRPr>
          </a:p>
        </p:txBody>
      </p:sp>
      <p:cxnSp>
        <p:nvCxnSpPr>
          <p:cNvPr id="2323" name="Google Shape;2323;p291"/>
          <p:cNvCxnSpPr/>
          <p:nvPr/>
        </p:nvCxnSpPr>
        <p:spPr>
          <a:xfrm flipH="1">
            <a:off x="3066575" y="902550"/>
            <a:ext cx="3804600" cy="3804600"/>
          </a:xfrm>
          <a:prstGeom prst="straightConnector1">
            <a:avLst/>
          </a:prstGeom>
          <a:noFill/>
          <a:ln w="38100" cap="flat" cmpd="sng">
            <a:solidFill>
              <a:schemeClr val="dk2"/>
            </a:solidFill>
            <a:prstDash val="solid"/>
            <a:round/>
            <a:headEnd type="oval" w="med" len="med"/>
            <a:tailEnd type="oval" w="med" len="med"/>
          </a:ln>
        </p:spPr>
      </p:cxnSp>
      <p:pic>
        <p:nvPicPr>
          <p:cNvPr id="2324" name="Google Shape;2324;p291"/>
          <p:cNvPicPr preferRelativeResize="0"/>
          <p:nvPr/>
        </p:nvPicPr>
        <p:blipFill>
          <a:blip r:embed="rId3">
            <a:alphaModFix/>
          </a:blip>
          <a:stretch>
            <a:fillRect/>
          </a:stretch>
        </p:blipFill>
        <p:spPr>
          <a:xfrm>
            <a:off x="4806325" y="2531500"/>
            <a:ext cx="190500" cy="190500"/>
          </a:xfrm>
          <a:prstGeom prst="rect">
            <a:avLst/>
          </a:prstGeom>
          <a:noFill/>
          <a:ln>
            <a:noFill/>
          </a:ln>
        </p:spPr>
      </p:pic>
      <p:sp>
        <p:nvSpPr>
          <p:cNvPr id="2325" name="Google Shape;2325;p29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Points</a:t>
            </a:r>
            <a:endParaRPr/>
          </a:p>
        </p:txBody>
      </p:sp>
      <p:sp>
        <p:nvSpPr>
          <p:cNvPr id="724" name="Google Shape;724;p90"/>
          <p:cNvSpPr txBox="1"/>
          <p:nvPr/>
        </p:nvSpPr>
        <p:spPr>
          <a:xfrm>
            <a:off x="492900" y="1310100"/>
            <a:ext cx="81207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rgbClr val="0000FF"/>
                </a:solidFill>
                <a:latin typeface="Consolas"/>
                <a:ea typeface="Consolas"/>
                <a:cs typeface="Consolas"/>
                <a:sym typeface="Consolas"/>
              </a:rPr>
              <a:t>SELECT</a:t>
            </a:r>
            <a:r>
              <a:rPr lang="en" sz="2900" b="1">
                <a:latin typeface="Consolas"/>
                <a:ea typeface="Consolas"/>
                <a:cs typeface="Consolas"/>
                <a:sym typeface="Consolas"/>
              </a:rPr>
              <a:t> </a:t>
            </a:r>
            <a:r>
              <a:rPr lang="en" sz="2900" b="1">
                <a:solidFill>
                  <a:srgbClr val="006E1D"/>
                </a:solidFill>
                <a:latin typeface="Consolas"/>
                <a:ea typeface="Consolas"/>
                <a:cs typeface="Consolas"/>
                <a:sym typeface="Consolas"/>
              </a:rPr>
              <a:t>ST_AsText(</a:t>
            </a:r>
            <a:r>
              <a:rPr lang="en" sz="2900" b="1">
                <a:latin typeface="Consolas"/>
                <a:ea typeface="Consolas"/>
                <a:cs typeface="Consolas"/>
                <a:sym typeface="Consolas"/>
              </a:rPr>
              <a:t>geom</a:t>
            </a:r>
            <a:r>
              <a:rPr lang="en" sz="2900" b="1">
                <a:solidFill>
                  <a:srgbClr val="006E1D"/>
                </a:solidFill>
                <a:latin typeface="Consolas"/>
                <a:ea typeface="Consolas"/>
                <a:cs typeface="Consolas"/>
                <a:sym typeface="Consolas"/>
              </a:rPr>
              <a:t>)</a:t>
            </a:r>
            <a:endParaRPr sz="2900" b="1">
              <a:solidFill>
                <a:srgbClr val="006E1D"/>
              </a:solidFill>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FROM</a:t>
            </a:r>
            <a:r>
              <a:rPr lang="en" sz="2900" b="1">
                <a:latin typeface="Consolas"/>
                <a:ea typeface="Consolas"/>
                <a:cs typeface="Consolas"/>
                <a:sym typeface="Consolas"/>
              </a:rPr>
              <a:t> geometries</a:t>
            </a:r>
            <a:endParaRPr sz="2900" b="1">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WHERE</a:t>
            </a:r>
            <a:r>
              <a:rPr lang="en" sz="2900" b="1">
                <a:latin typeface="Consolas"/>
                <a:ea typeface="Consolas"/>
                <a:cs typeface="Consolas"/>
                <a:sym typeface="Consolas"/>
              </a:rPr>
              <a:t> name = </a:t>
            </a:r>
            <a:r>
              <a:rPr lang="en" sz="2900" b="1">
                <a:solidFill>
                  <a:srgbClr val="B45F06"/>
                </a:solidFill>
                <a:latin typeface="Consolas"/>
                <a:ea typeface="Consolas"/>
                <a:cs typeface="Consolas"/>
                <a:sym typeface="Consolas"/>
              </a:rPr>
              <a:t>'Point'</a:t>
            </a:r>
            <a:r>
              <a:rPr lang="en" sz="2900" b="1">
                <a:latin typeface="Consolas"/>
                <a:ea typeface="Consolas"/>
                <a:cs typeface="Consolas"/>
                <a:sym typeface="Consolas"/>
              </a:rPr>
              <a:t>;</a:t>
            </a:r>
            <a:br>
              <a:rPr lang="en" sz="2900" b="1">
                <a:latin typeface="Consolas"/>
                <a:ea typeface="Consolas"/>
                <a:cs typeface="Consolas"/>
                <a:sym typeface="Consolas"/>
              </a:rPr>
            </a:br>
            <a:br>
              <a:rPr lang="en" sz="2900" b="1">
                <a:latin typeface="Consolas"/>
                <a:ea typeface="Consolas"/>
                <a:cs typeface="Consolas"/>
                <a:sym typeface="Consolas"/>
              </a:rPr>
            </a:br>
            <a:br>
              <a:rPr lang="en" sz="2900" b="1">
                <a:latin typeface="Consolas"/>
                <a:ea typeface="Consolas"/>
                <a:cs typeface="Consolas"/>
                <a:sym typeface="Consolas"/>
              </a:rPr>
            </a:br>
            <a:r>
              <a:rPr lang="en" sz="2900" b="1">
                <a:latin typeface="Consolas"/>
                <a:ea typeface="Consolas"/>
                <a:cs typeface="Consolas"/>
                <a:sym typeface="Consolas"/>
              </a:rPr>
              <a:t>POINT(0 0)</a:t>
            </a:r>
            <a:endParaRPr sz="2900" b="1">
              <a:latin typeface="Consolas"/>
              <a:ea typeface="Consolas"/>
              <a:cs typeface="Consolas"/>
              <a:sym typeface="Consolas"/>
            </a:endParaRPr>
          </a:p>
        </p:txBody>
      </p:sp>
      <p:sp>
        <p:nvSpPr>
          <p:cNvPr id="725" name="Google Shape;725;p9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cxnSp>
        <p:nvCxnSpPr>
          <p:cNvPr id="726" name="Google Shape;726;p90"/>
          <p:cNvCxnSpPr/>
          <p:nvPr/>
        </p:nvCxnSpPr>
        <p:spPr>
          <a:xfrm>
            <a:off x="511650" y="31783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292"/>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180</a:t>
            </a:fld>
            <a:endParaRPr/>
          </a:p>
        </p:txBody>
      </p:sp>
      <p:sp>
        <p:nvSpPr>
          <p:cNvPr id="2331" name="Google Shape;2331;p292"/>
          <p:cNvSpPr txBox="1"/>
          <p:nvPr/>
        </p:nvSpPr>
        <p:spPr>
          <a:xfrm>
            <a:off x="536725" y="932375"/>
            <a:ext cx="54516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00FF"/>
                </a:solidFill>
                <a:latin typeface="Consolas"/>
                <a:ea typeface="Consolas"/>
                <a:cs typeface="Consolas"/>
                <a:sym typeface="Consolas"/>
              </a:rPr>
              <a:t>SELECT</a:t>
            </a:r>
            <a:r>
              <a:rPr lang="en" sz="2400" b="1">
                <a:solidFill>
                  <a:schemeClr val="dk1"/>
                </a:solidFill>
                <a:latin typeface="Consolas"/>
                <a:ea typeface="Consolas"/>
                <a:cs typeface="Consolas"/>
                <a:sym typeface="Consolas"/>
              </a:rPr>
              <a:t> </a:t>
            </a:r>
            <a:r>
              <a:rPr lang="en" sz="2400" b="1">
                <a:solidFill>
                  <a:srgbClr val="006E1D"/>
                </a:solidFill>
                <a:latin typeface="Consolas"/>
                <a:ea typeface="Consolas"/>
                <a:cs typeface="Consolas"/>
                <a:sym typeface="Consolas"/>
              </a:rPr>
              <a:t>ST_AsText(</a:t>
            </a:r>
            <a:br>
              <a:rPr lang="en" sz="2400" b="1">
                <a:solidFill>
                  <a:srgbClr val="006E1D"/>
                </a:solidFill>
                <a:latin typeface="Consolas"/>
                <a:ea typeface="Consolas"/>
                <a:cs typeface="Consolas"/>
                <a:sym typeface="Consolas"/>
              </a:rPr>
            </a:br>
            <a:r>
              <a:rPr lang="en" sz="2400" b="1">
                <a:solidFill>
                  <a:srgbClr val="006E1D"/>
                </a:solidFill>
                <a:latin typeface="Consolas"/>
                <a:ea typeface="Consolas"/>
                <a:cs typeface="Consolas"/>
                <a:sym typeface="Consolas"/>
              </a:rPr>
              <a:t>  ST_LineInterpolatePoint(</a:t>
            </a:r>
            <a:br>
              <a:rPr lang="en" sz="2400" b="1">
                <a:solidFill>
                  <a:schemeClr val="dk1"/>
                </a:solidFill>
                <a:latin typeface="Consolas"/>
                <a:ea typeface="Consolas"/>
                <a:cs typeface="Consolas"/>
                <a:sym typeface="Consolas"/>
              </a:rPr>
            </a:br>
            <a:r>
              <a:rPr lang="en" sz="2400" b="1">
                <a:solidFill>
                  <a:schemeClr val="dk1"/>
                </a:solidFill>
                <a:latin typeface="Consolas"/>
                <a:ea typeface="Consolas"/>
                <a:cs typeface="Consolas"/>
                <a:sym typeface="Consolas"/>
              </a:rPr>
              <a:t>    'LINESTRING(0 0,2 2)',</a:t>
            </a:r>
            <a:br>
              <a:rPr lang="en" sz="2400" b="1">
                <a:solidFill>
                  <a:schemeClr val="dk1"/>
                </a:solidFill>
                <a:latin typeface="Consolas"/>
                <a:ea typeface="Consolas"/>
                <a:cs typeface="Consolas"/>
                <a:sym typeface="Consolas"/>
              </a:rPr>
            </a:br>
            <a:r>
              <a:rPr lang="en" sz="2400" b="1">
                <a:solidFill>
                  <a:schemeClr val="dk1"/>
                </a:solidFill>
                <a:latin typeface="Consolas"/>
                <a:ea typeface="Consolas"/>
                <a:cs typeface="Consolas"/>
                <a:sym typeface="Consolas"/>
              </a:rPr>
              <a:t>    </a:t>
            </a:r>
            <a:r>
              <a:rPr lang="en" sz="2400" b="1">
                <a:solidFill>
                  <a:srgbClr val="FF0000"/>
                </a:solidFill>
                <a:latin typeface="Consolas"/>
                <a:ea typeface="Consolas"/>
                <a:cs typeface="Consolas"/>
                <a:sym typeface="Consolas"/>
              </a:rPr>
              <a:t>0.5</a:t>
            </a:r>
            <a:br>
              <a:rPr lang="en" sz="2400" b="1">
                <a:solidFill>
                  <a:srgbClr val="FF0000"/>
                </a:solidFill>
                <a:latin typeface="Consolas"/>
                <a:ea typeface="Consolas"/>
                <a:cs typeface="Consolas"/>
                <a:sym typeface="Consolas"/>
              </a:rPr>
            </a:br>
            <a:r>
              <a:rPr lang="en" sz="2400" b="1">
                <a:solidFill>
                  <a:srgbClr val="FF0000"/>
                </a:solidFill>
                <a:latin typeface="Consolas"/>
                <a:ea typeface="Consolas"/>
                <a:cs typeface="Consolas"/>
                <a:sym typeface="Consolas"/>
              </a:rPr>
              <a:t>  </a:t>
            </a:r>
            <a:r>
              <a:rPr lang="en" sz="2400" b="1">
                <a:solidFill>
                  <a:srgbClr val="006E1D"/>
                </a:solidFill>
                <a:latin typeface="Consolas"/>
                <a:ea typeface="Consolas"/>
                <a:cs typeface="Consolas"/>
                <a:sym typeface="Consolas"/>
              </a:rPr>
              <a:t>))</a:t>
            </a:r>
            <a:r>
              <a:rPr lang="en" sz="2400" b="1">
                <a:solidFill>
                  <a:schemeClr val="dk1"/>
                </a:solidFill>
                <a:latin typeface="Consolas"/>
                <a:ea typeface="Consolas"/>
                <a:cs typeface="Consolas"/>
                <a:sym typeface="Consolas"/>
              </a:rPr>
              <a:t>;</a:t>
            </a:r>
            <a:endParaRPr sz="2400" b="1">
              <a:solidFill>
                <a:schemeClr val="dk1"/>
              </a:solidFill>
              <a:latin typeface="Consolas"/>
              <a:ea typeface="Consolas"/>
              <a:cs typeface="Consolas"/>
              <a:sym typeface="Consolas"/>
            </a:endParaRPr>
          </a:p>
        </p:txBody>
      </p:sp>
      <p:cxnSp>
        <p:nvCxnSpPr>
          <p:cNvPr id="2332" name="Google Shape;2332;p292"/>
          <p:cNvCxnSpPr/>
          <p:nvPr/>
        </p:nvCxnSpPr>
        <p:spPr>
          <a:xfrm flipH="1">
            <a:off x="3066575" y="902550"/>
            <a:ext cx="3804600" cy="3804600"/>
          </a:xfrm>
          <a:prstGeom prst="straightConnector1">
            <a:avLst/>
          </a:prstGeom>
          <a:noFill/>
          <a:ln w="38100" cap="flat" cmpd="sng">
            <a:solidFill>
              <a:schemeClr val="dk2"/>
            </a:solidFill>
            <a:prstDash val="solid"/>
            <a:round/>
            <a:headEnd type="oval" w="med" len="med"/>
            <a:tailEnd type="oval" w="med" len="med"/>
          </a:ln>
        </p:spPr>
      </p:cxnSp>
      <p:pic>
        <p:nvPicPr>
          <p:cNvPr id="2333" name="Google Shape;2333;p292"/>
          <p:cNvPicPr preferRelativeResize="0"/>
          <p:nvPr/>
        </p:nvPicPr>
        <p:blipFill>
          <a:blip r:embed="rId3">
            <a:alphaModFix/>
          </a:blip>
          <a:stretch>
            <a:fillRect/>
          </a:stretch>
        </p:blipFill>
        <p:spPr>
          <a:xfrm>
            <a:off x="4925786" y="2650961"/>
            <a:ext cx="190500" cy="190500"/>
          </a:xfrm>
          <a:prstGeom prst="rect">
            <a:avLst/>
          </a:prstGeom>
          <a:noFill/>
          <a:ln>
            <a:noFill/>
          </a:ln>
        </p:spPr>
      </p:pic>
      <p:sp>
        <p:nvSpPr>
          <p:cNvPr id="2334" name="Google Shape;2334;p292"/>
          <p:cNvSpPr txBox="1"/>
          <p:nvPr/>
        </p:nvSpPr>
        <p:spPr>
          <a:xfrm>
            <a:off x="5171500" y="25278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0000"/>
                </a:solidFill>
                <a:latin typeface="Consolas"/>
                <a:ea typeface="Consolas"/>
                <a:cs typeface="Consolas"/>
                <a:sym typeface="Consolas"/>
              </a:rPr>
              <a:t>POINT(1, 1)</a:t>
            </a:r>
            <a:endParaRPr/>
          </a:p>
        </p:txBody>
      </p:sp>
      <p:sp>
        <p:nvSpPr>
          <p:cNvPr id="2335" name="Google Shape;2335;p29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293"/>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181</a:t>
            </a:fld>
            <a:endParaRPr/>
          </a:p>
        </p:txBody>
      </p:sp>
      <p:pic>
        <p:nvPicPr>
          <p:cNvPr id="2341" name="Google Shape;2341;p293"/>
          <p:cNvPicPr preferRelativeResize="0"/>
          <p:nvPr/>
        </p:nvPicPr>
        <p:blipFill rotWithShape="1">
          <a:blip r:embed="rId3">
            <a:alphaModFix/>
          </a:blip>
          <a:srcRect l="9341" r="5268"/>
          <a:stretch/>
        </p:blipFill>
        <p:spPr>
          <a:xfrm>
            <a:off x="0" y="396175"/>
            <a:ext cx="9144001" cy="4747325"/>
          </a:xfrm>
          <a:prstGeom prst="rect">
            <a:avLst/>
          </a:prstGeom>
          <a:noFill/>
          <a:ln>
            <a:noFill/>
          </a:ln>
        </p:spPr>
      </p:pic>
      <p:sp>
        <p:nvSpPr>
          <p:cNvPr id="2342" name="Google Shape;2342;p29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29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Find nearest street to each subway station</a:t>
            </a:r>
            <a:endParaRPr/>
          </a:p>
        </p:txBody>
      </p:sp>
      <p:sp>
        <p:nvSpPr>
          <p:cNvPr id="2348" name="Google Shape;2348;p294"/>
          <p:cNvSpPr txBox="1">
            <a:spLocks noGrp="1"/>
          </p:cNvSpPr>
          <p:nvPr>
            <p:ph type="title" idx="2"/>
          </p:nvPr>
        </p:nvSpPr>
        <p:spPr>
          <a:xfrm>
            <a:off x="390525" y="1264825"/>
            <a:ext cx="8520600" cy="34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1910" b="1">
                <a:solidFill>
                  <a:srgbClr val="0000FF"/>
                </a:solidFill>
              </a:rPr>
              <a:t>WITH</a:t>
            </a:r>
            <a:r>
              <a:rPr lang="en" sz="1910" b="1"/>
              <a:t> ordered_nearest </a:t>
            </a:r>
            <a:r>
              <a:rPr lang="en" sz="1910" b="1">
                <a:solidFill>
                  <a:srgbClr val="0000FF"/>
                </a:solidFill>
              </a:rPr>
              <a:t>AS</a:t>
            </a:r>
            <a:r>
              <a:rPr lang="en" sz="1910" b="1"/>
              <a:t> (</a:t>
            </a:r>
            <a:endParaRPr sz="1910" b="1"/>
          </a:p>
          <a:p>
            <a:pPr marL="0" lvl="0" indent="0" algn="l" rtl="0">
              <a:spcBef>
                <a:spcPts val="0"/>
              </a:spcBef>
              <a:spcAft>
                <a:spcPts val="0"/>
              </a:spcAft>
              <a:buClr>
                <a:schemeClr val="dk1"/>
              </a:buClr>
              <a:buSzPts val="990"/>
              <a:buFont typeface="Arial"/>
              <a:buNone/>
            </a:pPr>
            <a:r>
              <a:rPr lang="en" sz="1910" b="1">
                <a:solidFill>
                  <a:srgbClr val="0000FF"/>
                </a:solidFill>
              </a:rPr>
              <a:t>  SELECT</a:t>
            </a:r>
            <a:endParaRPr sz="1910" b="1">
              <a:solidFill>
                <a:srgbClr val="0000FF"/>
              </a:solidFill>
            </a:endParaRPr>
          </a:p>
          <a:p>
            <a:pPr marL="0" lvl="0" indent="0" algn="l" rtl="0">
              <a:spcBef>
                <a:spcPts val="0"/>
              </a:spcBef>
              <a:spcAft>
                <a:spcPts val="0"/>
              </a:spcAft>
              <a:buClr>
                <a:schemeClr val="dk1"/>
              </a:buClr>
              <a:buSzPts val="990"/>
              <a:buFont typeface="Arial"/>
              <a:buNone/>
            </a:pPr>
            <a:r>
              <a:rPr lang="en" sz="1910" b="1"/>
              <a:t>    </a:t>
            </a:r>
            <a:r>
              <a:rPr lang="en" sz="1910" b="1">
                <a:solidFill>
                  <a:srgbClr val="006E1D"/>
                </a:solidFill>
              </a:rPr>
              <a:t>ST_GeometryN(</a:t>
            </a:r>
            <a:r>
              <a:rPr lang="en" sz="1910" b="1"/>
              <a:t>str.geom,1</a:t>
            </a:r>
            <a:r>
              <a:rPr lang="en" sz="1910" b="1">
                <a:solidFill>
                  <a:srgbClr val="006E1D"/>
                </a:solidFill>
              </a:rPr>
              <a:t>)</a:t>
            </a:r>
            <a:r>
              <a:rPr lang="en" sz="1910" b="1"/>
              <a:t> </a:t>
            </a:r>
            <a:r>
              <a:rPr lang="en" sz="1910" b="1">
                <a:solidFill>
                  <a:srgbClr val="0000FF"/>
                </a:solidFill>
              </a:rPr>
              <a:t>AS</a:t>
            </a:r>
            <a:r>
              <a:rPr lang="en" sz="1910" b="1"/>
              <a:t> streets_geom,</a:t>
            </a:r>
            <a:endParaRPr sz="1910" b="1"/>
          </a:p>
          <a:p>
            <a:pPr marL="0" lvl="0" indent="0" algn="l" rtl="0">
              <a:spcBef>
                <a:spcPts val="0"/>
              </a:spcBef>
              <a:spcAft>
                <a:spcPts val="0"/>
              </a:spcAft>
              <a:buClr>
                <a:schemeClr val="dk1"/>
              </a:buClr>
              <a:buSzPts val="990"/>
              <a:buFont typeface="Arial"/>
              <a:buNone/>
            </a:pPr>
            <a:r>
              <a:rPr lang="en" sz="1910" b="1"/>
              <a:t>    str.gid AS str_gid,</a:t>
            </a:r>
            <a:endParaRPr sz="1910" b="1"/>
          </a:p>
          <a:p>
            <a:pPr marL="0" lvl="0" indent="0" algn="l" rtl="0">
              <a:spcBef>
                <a:spcPts val="0"/>
              </a:spcBef>
              <a:spcAft>
                <a:spcPts val="0"/>
              </a:spcAft>
              <a:buClr>
                <a:schemeClr val="dk1"/>
              </a:buClr>
              <a:buSzPts val="990"/>
              <a:buFont typeface="Arial"/>
              <a:buNone/>
            </a:pPr>
            <a:r>
              <a:rPr lang="en" sz="1910" b="1"/>
              <a:t>    sub.geom AS subways_geom,</a:t>
            </a:r>
            <a:endParaRPr sz="1910" b="1"/>
          </a:p>
          <a:p>
            <a:pPr marL="0" lvl="0" indent="0" algn="l" rtl="0">
              <a:spcBef>
                <a:spcPts val="0"/>
              </a:spcBef>
              <a:spcAft>
                <a:spcPts val="0"/>
              </a:spcAft>
              <a:buClr>
                <a:schemeClr val="dk1"/>
              </a:buClr>
              <a:buSzPts val="990"/>
              <a:buFont typeface="Arial"/>
              <a:buNone/>
            </a:pPr>
            <a:r>
              <a:rPr lang="en" sz="1910" b="1"/>
              <a:t>    sub.gid AS subways_gid,</a:t>
            </a:r>
            <a:endParaRPr sz="1910" b="1"/>
          </a:p>
          <a:p>
            <a:pPr marL="0" lvl="0" indent="0" algn="l" rtl="0">
              <a:spcBef>
                <a:spcPts val="0"/>
              </a:spcBef>
              <a:spcAft>
                <a:spcPts val="0"/>
              </a:spcAft>
              <a:buClr>
                <a:schemeClr val="dk1"/>
              </a:buClr>
              <a:buSzPts val="990"/>
              <a:buFont typeface="Arial"/>
              <a:buNone/>
            </a:pPr>
            <a:r>
              <a:rPr lang="en" sz="1910" b="1"/>
              <a:t>    </a:t>
            </a:r>
            <a:r>
              <a:rPr lang="en" sz="1910" b="1">
                <a:solidFill>
                  <a:srgbClr val="006E1D"/>
                </a:solidFill>
              </a:rPr>
              <a:t>ST_Distance(</a:t>
            </a:r>
            <a:r>
              <a:rPr lang="en" sz="1910" b="1"/>
              <a:t>str.geom, sub.geom</a:t>
            </a:r>
            <a:r>
              <a:rPr lang="en" sz="1910" b="1">
                <a:solidFill>
                  <a:srgbClr val="006E1D"/>
                </a:solidFill>
              </a:rPr>
              <a:t>)</a:t>
            </a:r>
            <a:r>
              <a:rPr lang="en" sz="1910" b="1"/>
              <a:t> </a:t>
            </a:r>
            <a:r>
              <a:rPr lang="en" sz="1910" b="1">
                <a:solidFill>
                  <a:srgbClr val="0000FF"/>
                </a:solidFill>
              </a:rPr>
              <a:t>AS</a:t>
            </a:r>
            <a:r>
              <a:rPr lang="en" sz="1910" b="1"/>
              <a:t> distance</a:t>
            </a:r>
            <a:endParaRPr sz="1910" b="1"/>
          </a:p>
          <a:p>
            <a:pPr marL="0" lvl="0" indent="0" algn="l" rtl="0">
              <a:spcBef>
                <a:spcPts val="0"/>
              </a:spcBef>
              <a:spcAft>
                <a:spcPts val="0"/>
              </a:spcAft>
              <a:buClr>
                <a:schemeClr val="dk1"/>
              </a:buClr>
              <a:buSzPts val="990"/>
              <a:buFont typeface="Arial"/>
              <a:buNone/>
            </a:pPr>
            <a:r>
              <a:rPr lang="en" sz="1910" b="1">
                <a:solidFill>
                  <a:srgbClr val="0000FF"/>
                </a:solidFill>
              </a:rPr>
              <a:t>  FROM</a:t>
            </a:r>
            <a:r>
              <a:rPr lang="en" sz="1910" b="1"/>
              <a:t> nyc_streets str</a:t>
            </a:r>
            <a:endParaRPr sz="1910" b="1"/>
          </a:p>
          <a:p>
            <a:pPr marL="0" lvl="0" indent="0" algn="l" rtl="0">
              <a:spcBef>
                <a:spcPts val="0"/>
              </a:spcBef>
              <a:spcAft>
                <a:spcPts val="0"/>
              </a:spcAft>
              <a:buClr>
                <a:schemeClr val="dk1"/>
              </a:buClr>
              <a:buSzPts val="990"/>
              <a:buFont typeface="Arial"/>
              <a:buNone/>
            </a:pPr>
            <a:r>
              <a:rPr lang="en" sz="1910" b="1">
                <a:solidFill>
                  <a:srgbClr val="0000FF"/>
                </a:solidFill>
              </a:rPr>
              <a:t>  JOIN </a:t>
            </a:r>
            <a:r>
              <a:rPr lang="en" sz="1910" b="1">
                <a:solidFill>
                  <a:schemeClr val="dk1"/>
                </a:solidFill>
              </a:rPr>
              <a:t>nyc_subway_stations sub</a:t>
            </a:r>
            <a:endParaRPr sz="1910" b="1">
              <a:solidFill>
                <a:schemeClr val="dk1"/>
              </a:solidFill>
            </a:endParaRPr>
          </a:p>
          <a:p>
            <a:pPr marL="0" lvl="0" indent="0" algn="l" rtl="0">
              <a:spcBef>
                <a:spcPts val="0"/>
              </a:spcBef>
              <a:spcAft>
                <a:spcPts val="0"/>
              </a:spcAft>
              <a:buClr>
                <a:schemeClr val="dk1"/>
              </a:buClr>
              <a:buSzPts val="990"/>
              <a:buFont typeface="Arial"/>
              <a:buNone/>
            </a:pPr>
            <a:r>
              <a:rPr lang="en" sz="1910" b="1"/>
              <a:t>    </a:t>
            </a:r>
            <a:r>
              <a:rPr lang="en" sz="1910" b="1">
                <a:solidFill>
                  <a:srgbClr val="0000FF"/>
                </a:solidFill>
              </a:rPr>
              <a:t>ON</a:t>
            </a:r>
            <a:r>
              <a:rPr lang="en" sz="1910" b="1"/>
              <a:t> </a:t>
            </a:r>
            <a:r>
              <a:rPr lang="en" sz="1910" b="1">
                <a:solidFill>
                  <a:srgbClr val="006E1D"/>
                </a:solidFill>
              </a:rPr>
              <a:t>ST_DWithin(</a:t>
            </a:r>
            <a:r>
              <a:rPr lang="en" sz="1910" b="1"/>
              <a:t>str.geom, sub.geom, </a:t>
            </a:r>
            <a:r>
              <a:rPr lang="en" sz="1910" b="1">
                <a:solidFill>
                  <a:srgbClr val="B45F06"/>
                </a:solidFill>
              </a:rPr>
              <a:t>200</a:t>
            </a:r>
            <a:r>
              <a:rPr lang="en" sz="1910" b="1">
                <a:solidFill>
                  <a:srgbClr val="006E1D"/>
                </a:solidFill>
              </a:rPr>
              <a:t>)</a:t>
            </a:r>
            <a:endParaRPr sz="1910" b="1">
              <a:solidFill>
                <a:srgbClr val="006E1D"/>
              </a:solidFill>
            </a:endParaRPr>
          </a:p>
          <a:p>
            <a:pPr marL="0" lvl="0" indent="0" algn="l" rtl="0">
              <a:spcBef>
                <a:spcPts val="0"/>
              </a:spcBef>
              <a:spcAft>
                <a:spcPts val="0"/>
              </a:spcAft>
              <a:buClr>
                <a:schemeClr val="dk1"/>
              </a:buClr>
              <a:buSzPts val="990"/>
              <a:buFont typeface="Arial"/>
              <a:buNone/>
            </a:pPr>
            <a:r>
              <a:rPr lang="en" sz="1910" b="1">
                <a:solidFill>
                  <a:srgbClr val="0000FF"/>
                </a:solidFill>
              </a:rPr>
              <a:t>  ORDER BY</a:t>
            </a:r>
            <a:r>
              <a:rPr lang="en" sz="1910" b="1"/>
              <a:t> subways_gid, distance </a:t>
            </a:r>
            <a:r>
              <a:rPr lang="en" sz="1910" b="1">
                <a:solidFill>
                  <a:srgbClr val="0000FF"/>
                </a:solidFill>
              </a:rPr>
              <a:t>ASC</a:t>
            </a:r>
            <a:endParaRPr sz="1910" b="1">
              <a:solidFill>
                <a:srgbClr val="0000FF"/>
              </a:solidFill>
            </a:endParaRPr>
          </a:p>
          <a:p>
            <a:pPr marL="0" lvl="0" indent="0" algn="l" rtl="0">
              <a:spcBef>
                <a:spcPts val="0"/>
              </a:spcBef>
              <a:spcAft>
                <a:spcPts val="0"/>
              </a:spcAft>
              <a:buSzPts val="990"/>
              <a:buNone/>
            </a:pPr>
            <a:r>
              <a:rPr lang="en" sz="1910" b="1"/>
              <a:t>)</a:t>
            </a:r>
            <a:endParaRPr sz="1910" b="1"/>
          </a:p>
        </p:txBody>
      </p:sp>
      <p:sp>
        <p:nvSpPr>
          <p:cNvPr id="2349" name="Google Shape;2349;p29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29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Find measure of station on nearest street</a:t>
            </a:r>
            <a:endParaRPr/>
          </a:p>
        </p:txBody>
      </p:sp>
      <p:sp>
        <p:nvSpPr>
          <p:cNvPr id="2355" name="Google Shape;2355;p295"/>
          <p:cNvSpPr txBox="1">
            <a:spLocks noGrp="1"/>
          </p:cNvSpPr>
          <p:nvPr>
            <p:ph type="title" idx="2"/>
          </p:nvPr>
        </p:nvSpPr>
        <p:spPr>
          <a:xfrm>
            <a:off x="390525" y="1264825"/>
            <a:ext cx="8520600" cy="34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10" b="1">
                <a:solidFill>
                  <a:srgbClr val="0000FF"/>
                </a:solidFill>
              </a:rPr>
              <a:t>SELECT</a:t>
            </a:r>
            <a:endParaRPr sz="1910" b="1">
              <a:solidFill>
                <a:srgbClr val="0000FF"/>
              </a:solidFill>
            </a:endParaRPr>
          </a:p>
          <a:p>
            <a:pPr marL="0" lvl="0" indent="0" algn="l" rtl="0">
              <a:spcBef>
                <a:spcPts val="0"/>
              </a:spcBef>
              <a:spcAft>
                <a:spcPts val="0"/>
              </a:spcAft>
              <a:buClr>
                <a:schemeClr val="dk1"/>
              </a:buClr>
              <a:buSzPts val="1100"/>
              <a:buFont typeface="Arial"/>
              <a:buNone/>
            </a:pPr>
            <a:r>
              <a:rPr lang="en" sz="1910" b="1">
                <a:solidFill>
                  <a:srgbClr val="0000FF"/>
                </a:solidFill>
              </a:rPr>
              <a:t>DISTINCT ON </a:t>
            </a:r>
            <a:r>
              <a:rPr lang="en" sz="1910" b="1">
                <a:solidFill>
                  <a:schemeClr val="dk1"/>
                </a:solidFill>
              </a:rPr>
              <a:t>(subways_gid)</a:t>
            </a:r>
            <a:endParaRPr sz="1910" b="1">
              <a:solidFill>
                <a:schemeClr val="dk1"/>
              </a:solidFill>
            </a:endParaRPr>
          </a:p>
          <a:p>
            <a:pPr marL="0" lvl="0" indent="0" algn="l" rtl="0">
              <a:spcBef>
                <a:spcPts val="0"/>
              </a:spcBef>
              <a:spcAft>
                <a:spcPts val="0"/>
              </a:spcAft>
              <a:buClr>
                <a:schemeClr val="dk1"/>
              </a:buClr>
              <a:buSzPts val="1100"/>
              <a:buFont typeface="Arial"/>
              <a:buNone/>
            </a:pPr>
            <a:r>
              <a:rPr lang="en" sz="1910" b="1">
                <a:solidFill>
                  <a:schemeClr val="dk1"/>
                </a:solidFill>
              </a:rPr>
              <a:t>  subways_gid,</a:t>
            </a:r>
            <a:endParaRPr sz="1910" b="1">
              <a:solidFill>
                <a:schemeClr val="dk1"/>
              </a:solidFill>
            </a:endParaRPr>
          </a:p>
          <a:p>
            <a:pPr marL="0" lvl="0" indent="0" algn="l" rtl="0">
              <a:spcBef>
                <a:spcPts val="0"/>
              </a:spcBef>
              <a:spcAft>
                <a:spcPts val="0"/>
              </a:spcAft>
              <a:buClr>
                <a:schemeClr val="dk1"/>
              </a:buClr>
              <a:buSzPts val="1100"/>
              <a:buFont typeface="Arial"/>
              <a:buNone/>
            </a:pPr>
            <a:r>
              <a:rPr lang="en" sz="1910" b="1">
                <a:solidFill>
                  <a:schemeClr val="dk1"/>
                </a:solidFill>
              </a:rPr>
              <a:t>  streets_gid,</a:t>
            </a:r>
            <a:endParaRPr sz="1910" b="1">
              <a:solidFill>
                <a:schemeClr val="dk1"/>
              </a:solidFill>
            </a:endParaRPr>
          </a:p>
          <a:p>
            <a:pPr marL="0" lvl="0" indent="0" algn="l" rtl="0">
              <a:spcBef>
                <a:spcPts val="0"/>
              </a:spcBef>
              <a:spcAft>
                <a:spcPts val="0"/>
              </a:spcAft>
              <a:buClr>
                <a:schemeClr val="dk1"/>
              </a:buClr>
              <a:buSzPts val="1100"/>
              <a:buFont typeface="Arial"/>
              <a:buNone/>
            </a:pPr>
            <a:r>
              <a:rPr lang="en" sz="1910" b="1">
                <a:solidFill>
                  <a:schemeClr val="dk1"/>
                </a:solidFill>
              </a:rPr>
              <a:t>  distance,</a:t>
            </a:r>
            <a:br>
              <a:rPr lang="en" sz="1910" b="1">
                <a:solidFill>
                  <a:schemeClr val="dk1"/>
                </a:solidFill>
              </a:rPr>
            </a:br>
            <a:r>
              <a:rPr lang="en" sz="1910" b="1">
                <a:solidFill>
                  <a:schemeClr val="dk1"/>
                </a:solidFill>
              </a:rPr>
              <a:t>  </a:t>
            </a:r>
            <a:r>
              <a:rPr lang="en" sz="1910" b="1">
                <a:solidFill>
                  <a:srgbClr val="006E1D"/>
                </a:solidFill>
              </a:rPr>
              <a:t>ST_LineLocatePoint(</a:t>
            </a:r>
            <a:endParaRPr sz="1910" b="1">
              <a:solidFill>
                <a:srgbClr val="006E1D"/>
              </a:solidFill>
            </a:endParaRPr>
          </a:p>
          <a:p>
            <a:pPr marL="0" lvl="0" indent="0" algn="l" rtl="0">
              <a:spcBef>
                <a:spcPts val="0"/>
              </a:spcBef>
              <a:spcAft>
                <a:spcPts val="0"/>
              </a:spcAft>
              <a:buClr>
                <a:schemeClr val="dk1"/>
              </a:buClr>
              <a:buSzPts val="1100"/>
              <a:buFont typeface="Arial"/>
              <a:buNone/>
            </a:pPr>
            <a:r>
              <a:rPr lang="en" sz="1910" b="1">
                <a:solidFill>
                  <a:schemeClr val="dk1"/>
                </a:solidFill>
              </a:rPr>
              <a:t>    streets_geom, </a:t>
            </a:r>
            <a:endParaRPr sz="1910" b="1">
              <a:solidFill>
                <a:schemeClr val="dk1"/>
              </a:solidFill>
            </a:endParaRPr>
          </a:p>
          <a:p>
            <a:pPr marL="0" lvl="0" indent="0" algn="l" rtl="0">
              <a:spcBef>
                <a:spcPts val="0"/>
              </a:spcBef>
              <a:spcAft>
                <a:spcPts val="0"/>
              </a:spcAft>
              <a:buClr>
                <a:schemeClr val="dk1"/>
              </a:buClr>
              <a:buSzPts val="1100"/>
              <a:buFont typeface="Arial"/>
              <a:buNone/>
            </a:pPr>
            <a:r>
              <a:rPr lang="en" sz="1910" b="1">
                <a:solidFill>
                  <a:schemeClr val="dk1"/>
                </a:solidFill>
              </a:rPr>
              <a:t>    subways_geom</a:t>
            </a:r>
            <a:r>
              <a:rPr lang="en" sz="1910" b="1">
                <a:solidFill>
                  <a:srgbClr val="006E1D"/>
                </a:solidFill>
              </a:rPr>
              <a:t>)</a:t>
            </a:r>
            <a:r>
              <a:rPr lang="en" sz="1910" b="1">
                <a:solidFill>
                  <a:schemeClr val="dk1"/>
                </a:solidFill>
              </a:rPr>
              <a:t> </a:t>
            </a:r>
            <a:r>
              <a:rPr lang="en" sz="1910" b="1">
                <a:solidFill>
                  <a:srgbClr val="0000FF"/>
                </a:solidFill>
              </a:rPr>
              <a:t>AS</a:t>
            </a:r>
            <a:r>
              <a:rPr lang="en" sz="1910" b="1">
                <a:solidFill>
                  <a:schemeClr val="dk1"/>
                </a:solidFill>
              </a:rPr>
              <a:t> measure</a:t>
            </a:r>
            <a:endParaRPr sz="1910" b="1">
              <a:solidFill>
                <a:schemeClr val="dk1"/>
              </a:solidFill>
            </a:endParaRPr>
          </a:p>
          <a:p>
            <a:pPr marL="0" lvl="0" indent="0" algn="l" rtl="0">
              <a:spcBef>
                <a:spcPts val="0"/>
              </a:spcBef>
              <a:spcAft>
                <a:spcPts val="0"/>
              </a:spcAft>
              <a:buSzPts val="1100"/>
              <a:buNone/>
            </a:pPr>
            <a:r>
              <a:rPr lang="en" sz="1910" b="1">
                <a:solidFill>
                  <a:srgbClr val="0000FF"/>
                </a:solidFill>
              </a:rPr>
              <a:t>FROM</a:t>
            </a:r>
            <a:r>
              <a:rPr lang="en" sz="1910" b="1">
                <a:solidFill>
                  <a:schemeClr val="dk1"/>
                </a:solidFill>
              </a:rPr>
              <a:t> ordered_nearest;</a:t>
            </a:r>
            <a:endParaRPr sz="1910" b="1">
              <a:solidFill>
                <a:schemeClr val="dk1"/>
              </a:solidFill>
            </a:endParaRPr>
          </a:p>
        </p:txBody>
      </p:sp>
      <p:sp>
        <p:nvSpPr>
          <p:cNvPr id="2356" name="Google Shape;2356;p29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29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Find measure of station on nearest street</a:t>
            </a:r>
            <a:endParaRPr/>
          </a:p>
        </p:txBody>
      </p:sp>
      <p:sp>
        <p:nvSpPr>
          <p:cNvPr id="2362" name="Google Shape;2362;p296"/>
          <p:cNvSpPr txBox="1">
            <a:spLocks noGrp="1"/>
          </p:cNvSpPr>
          <p:nvPr>
            <p:ph type="title" idx="2"/>
          </p:nvPr>
        </p:nvSpPr>
        <p:spPr>
          <a:xfrm>
            <a:off x="390525" y="1264825"/>
            <a:ext cx="8520600" cy="34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1910" b="1">
                <a:solidFill>
                  <a:schemeClr val="dk1"/>
                </a:solidFill>
              </a:rPr>
              <a:t> subways_gid | streets_gid |        measure         </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1 |       17404 |  0.0023154983819572554</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2 |       17318 |     0.6354078182846773</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3 |       19086 |    0.24946227178552738</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4 |        1924 |    0.11187222763997673</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5 |        2067 |     0.9261874246426975</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6 |        1934 |    0.33457647816803476</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7 |        2024 |     0.5549461001845787</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8 |        2469 |     0.2296616075093935</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9 |        2024 |     0.9069811058590412</a:t>
            </a:r>
            <a:endParaRPr sz="1910" b="1">
              <a:solidFill>
                <a:schemeClr val="dk1"/>
              </a:solidFill>
            </a:endParaRPr>
          </a:p>
          <a:p>
            <a:pPr marL="0" lvl="0" indent="0" algn="l" rtl="0">
              <a:spcBef>
                <a:spcPts val="0"/>
              </a:spcBef>
              <a:spcAft>
                <a:spcPts val="0"/>
              </a:spcAft>
              <a:buSzPts val="1100"/>
              <a:buNone/>
            </a:pPr>
            <a:r>
              <a:rPr lang="en" sz="1910" b="1">
                <a:solidFill>
                  <a:schemeClr val="dk1"/>
                </a:solidFill>
              </a:rPr>
              <a:t>          10 |        2067 |     0.6202998183141508</a:t>
            </a:r>
            <a:endParaRPr sz="1910" b="1">
              <a:solidFill>
                <a:schemeClr val="dk1"/>
              </a:solidFill>
            </a:endParaRPr>
          </a:p>
          <a:p>
            <a:pPr marL="0" lvl="0" indent="0" algn="l" rtl="0">
              <a:spcBef>
                <a:spcPts val="0"/>
              </a:spcBef>
              <a:spcAft>
                <a:spcPts val="0"/>
              </a:spcAft>
              <a:buSzPts val="1100"/>
              <a:buNone/>
            </a:pPr>
            <a:endParaRPr sz="1910" b="1">
              <a:solidFill>
                <a:schemeClr val="dk1"/>
              </a:solidFill>
            </a:endParaRPr>
          </a:p>
        </p:txBody>
      </p:sp>
      <p:sp>
        <p:nvSpPr>
          <p:cNvPr id="2363" name="Google Shape;2363;p29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29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to visualize events? Turn them back into points.</a:t>
            </a:r>
            <a:endParaRPr/>
          </a:p>
        </p:txBody>
      </p:sp>
      <p:sp>
        <p:nvSpPr>
          <p:cNvPr id="2369" name="Google Shape;2369;p297"/>
          <p:cNvSpPr txBox="1"/>
          <p:nvPr/>
        </p:nvSpPr>
        <p:spPr>
          <a:xfrm>
            <a:off x="457200" y="981075"/>
            <a:ext cx="8943900" cy="398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2"/>
                </a:solidFill>
                <a:latin typeface="Consolas"/>
                <a:ea typeface="Consolas"/>
                <a:cs typeface="Consolas"/>
                <a:sym typeface="Consolas"/>
              </a:rPr>
              <a:t>-- New view that turns events back </a:t>
            </a:r>
            <a:endParaRPr sz="1900" b="1">
              <a:solidFill>
                <a:schemeClr val="dk2"/>
              </a:solidFill>
              <a:latin typeface="Consolas"/>
              <a:ea typeface="Consolas"/>
              <a:cs typeface="Consolas"/>
              <a:sym typeface="Consolas"/>
            </a:endParaRPr>
          </a:p>
          <a:p>
            <a:pPr marL="0" lvl="0" indent="0" algn="l" rtl="0">
              <a:spcBef>
                <a:spcPts val="0"/>
              </a:spcBef>
              <a:spcAft>
                <a:spcPts val="0"/>
              </a:spcAft>
              <a:buNone/>
            </a:pPr>
            <a:r>
              <a:rPr lang="en" sz="1900" b="1">
                <a:solidFill>
                  <a:schemeClr val="dk2"/>
                </a:solidFill>
                <a:latin typeface="Consolas"/>
                <a:ea typeface="Consolas"/>
                <a:cs typeface="Consolas"/>
                <a:sym typeface="Consolas"/>
              </a:rPr>
              <a:t>-- into spatial objects</a:t>
            </a:r>
            <a:endParaRPr sz="1900" b="1">
              <a:solidFill>
                <a:schemeClr val="dk2"/>
              </a:solidFill>
              <a:latin typeface="Consolas"/>
              <a:ea typeface="Consolas"/>
              <a:cs typeface="Consolas"/>
              <a:sym typeface="Consolas"/>
            </a:endParaRPr>
          </a:p>
          <a:p>
            <a:pPr marL="0" lvl="0" indent="0" algn="l" rtl="0">
              <a:spcBef>
                <a:spcPts val="0"/>
              </a:spcBef>
              <a:spcAft>
                <a:spcPts val="0"/>
              </a:spcAft>
              <a:buNone/>
            </a:pPr>
            <a:r>
              <a:rPr lang="en" sz="1900" b="1">
                <a:solidFill>
                  <a:srgbClr val="0000FF"/>
                </a:solidFill>
                <a:latin typeface="Consolas"/>
                <a:ea typeface="Consolas"/>
                <a:cs typeface="Consolas"/>
                <a:sym typeface="Consolas"/>
              </a:rPr>
              <a:t>CREATE OR REPLACE </a:t>
            </a:r>
            <a:br>
              <a:rPr lang="en" sz="1900" b="1">
                <a:solidFill>
                  <a:srgbClr val="0000FF"/>
                </a:solidFill>
                <a:latin typeface="Consolas"/>
                <a:ea typeface="Consolas"/>
                <a:cs typeface="Consolas"/>
                <a:sym typeface="Consolas"/>
              </a:rPr>
            </a:br>
            <a:r>
              <a:rPr lang="en" sz="1900" b="1">
                <a:solidFill>
                  <a:srgbClr val="0000FF"/>
                </a:solidFill>
                <a:latin typeface="Consolas"/>
                <a:ea typeface="Consolas"/>
                <a:cs typeface="Consolas"/>
                <a:sym typeface="Consolas"/>
              </a:rPr>
              <a:t>VIEW </a:t>
            </a:r>
            <a:r>
              <a:rPr lang="en" sz="1900" b="1">
                <a:latin typeface="Consolas"/>
                <a:ea typeface="Consolas"/>
                <a:cs typeface="Consolas"/>
                <a:sym typeface="Consolas"/>
              </a:rPr>
              <a:t>nyc_subway_stations_lrs </a:t>
            </a:r>
            <a:r>
              <a:rPr lang="en" sz="1900" b="1">
                <a:solidFill>
                  <a:srgbClr val="0000FF"/>
                </a:solidFill>
                <a:latin typeface="Consolas"/>
                <a:ea typeface="Consolas"/>
                <a:cs typeface="Consolas"/>
                <a:sym typeface="Consolas"/>
              </a:rPr>
              <a:t>AS</a:t>
            </a:r>
            <a:endParaRPr sz="1900" b="1">
              <a:solidFill>
                <a:srgbClr val="0000FF"/>
              </a:solidFill>
              <a:latin typeface="Consolas"/>
              <a:ea typeface="Consolas"/>
              <a:cs typeface="Consolas"/>
              <a:sym typeface="Consolas"/>
            </a:endParaRPr>
          </a:p>
          <a:p>
            <a:pPr marL="0" lvl="0" indent="0" algn="l" rtl="0">
              <a:spcBef>
                <a:spcPts val="0"/>
              </a:spcBef>
              <a:spcAft>
                <a:spcPts val="0"/>
              </a:spcAft>
              <a:buNone/>
            </a:pPr>
            <a:r>
              <a:rPr lang="en" sz="1900" b="1">
                <a:solidFill>
                  <a:srgbClr val="0000FF"/>
                </a:solidFill>
                <a:latin typeface="Consolas"/>
                <a:ea typeface="Consolas"/>
                <a:cs typeface="Consolas"/>
                <a:sym typeface="Consolas"/>
              </a:rPr>
              <a:t>SELECT</a:t>
            </a:r>
            <a:endParaRPr sz="1900" b="1">
              <a:solidFill>
                <a:srgbClr val="0000FF"/>
              </a:solidFill>
              <a:latin typeface="Consolas"/>
              <a:ea typeface="Consolas"/>
              <a:cs typeface="Consolas"/>
              <a:sym typeface="Consolas"/>
            </a:endParaRPr>
          </a:p>
          <a:p>
            <a:pPr marL="0" lvl="0" indent="0" algn="l" rtl="0">
              <a:spcBef>
                <a:spcPts val="0"/>
              </a:spcBef>
              <a:spcAft>
                <a:spcPts val="0"/>
              </a:spcAft>
              <a:buNone/>
            </a:pPr>
            <a:r>
              <a:rPr lang="en" sz="1900" b="1">
                <a:latin typeface="Consolas"/>
                <a:ea typeface="Consolas"/>
                <a:cs typeface="Consolas"/>
                <a:sym typeface="Consolas"/>
              </a:rPr>
              <a:t>  events.subways_gid,</a:t>
            </a:r>
            <a:endParaRPr sz="1900" b="1">
              <a:latin typeface="Consolas"/>
              <a:ea typeface="Consolas"/>
              <a:cs typeface="Consolas"/>
              <a:sym typeface="Consolas"/>
            </a:endParaRPr>
          </a:p>
          <a:p>
            <a:pPr marL="0" lvl="0" indent="0" algn="l" rtl="0">
              <a:spcBef>
                <a:spcPts val="0"/>
              </a:spcBef>
              <a:spcAft>
                <a:spcPts val="0"/>
              </a:spcAft>
              <a:buNone/>
            </a:pPr>
            <a:r>
              <a:rPr lang="en" sz="1900" b="1">
                <a:latin typeface="Consolas"/>
                <a:ea typeface="Consolas"/>
                <a:cs typeface="Consolas"/>
                <a:sym typeface="Consolas"/>
              </a:rPr>
              <a:t>  </a:t>
            </a:r>
            <a:r>
              <a:rPr lang="en" sz="1900" b="1">
                <a:solidFill>
                  <a:srgbClr val="006E1D"/>
                </a:solidFill>
                <a:latin typeface="Consolas"/>
                <a:ea typeface="Consolas"/>
                <a:cs typeface="Consolas"/>
                <a:sym typeface="Consolas"/>
              </a:rPr>
              <a:t>ST_LineInterpolatePoint(</a:t>
            </a:r>
            <a:br>
              <a:rPr lang="en" sz="1900" b="1">
                <a:solidFill>
                  <a:srgbClr val="006E1D"/>
                </a:solidFill>
                <a:latin typeface="Consolas"/>
                <a:ea typeface="Consolas"/>
                <a:cs typeface="Consolas"/>
                <a:sym typeface="Consolas"/>
              </a:rPr>
            </a:br>
            <a:r>
              <a:rPr lang="en" sz="1900" b="1">
                <a:latin typeface="Consolas"/>
                <a:ea typeface="Consolas"/>
                <a:cs typeface="Consolas"/>
                <a:sym typeface="Consolas"/>
              </a:rPr>
              <a:t>    </a:t>
            </a:r>
            <a:r>
              <a:rPr lang="en" sz="1900" b="1">
                <a:solidFill>
                  <a:srgbClr val="006E1D"/>
                </a:solidFill>
                <a:latin typeface="Consolas"/>
                <a:ea typeface="Consolas"/>
                <a:cs typeface="Consolas"/>
                <a:sym typeface="Consolas"/>
              </a:rPr>
              <a:t>ST_GeometryN(</a:t>
            </a:r>
            <a:r>
              <a:rPr lang="en" sz="1900" b="1">
                <a:latin typeface="Consolas"/>
                <a:ea typeface="Consolas"/>
                <a:cs typeface="Consolas"/>
                <a:sym typeface="Consolas"/>
              </a:rPr>
              <a:t>streets.geom, 1</a:t>
            </a:r>
            <a:r>
              <a:rPr lang="en" sz="1900" b="1">
                <a:solidFill>
                  <a:srgbClr val="006E1D"/>
                </a:solidFill>
                <a:latin typeface="Consolas"/>
                <a:ea typeface="Consolas"/>
                <a:cs typeface="Consolas"/>
                <a:sym typeface="Consolas"/>
              </a:rPr>
              <a:t>)</a:t>
            </a:r>
            <a:r>
              <a:rPr lang="en" sz="1900" b="1">
                <a:latin typeface="Consolas"/>
                <a:ea typeface="Consolas"/>
                <a:cs typeface="Consolas"/>
                <a:sym typeface="Consolas"/>
              </a:rPr>
              <a:t>, </a:t>
            </a:r>
            <a:endParaRPr sz="1900" b="1">
              <a:latin typeface="Consolas"/>
              <a:ea typeface="Consolas"/>
              <a:cs typeface="Consolas"/>
              <a:sym typeface="Consolas"/>
            </a:endParaRPr>
          </a:p>
          <a:p>
            <a:pPr marL="0" lvl="0" indent="0" algn="l" rtl="0">
              <a:spcBef>
                <a:spcPts val="0"/>
              </a:spcBef>
              <a:spcAft>
                <a:spcPts val="0"/>
              </a:spcAft>
              <a:buNone/>
            </a:pPr>
            <a:r>
              <a:rPr lang="en" sz="1900" b="1">
                <a:latin typeface="Consolas"/>
                <a:ea typeface="Consolas"/>
                <a:cs typeface="Consolas"/>
                <a:sym typeface="Consolas"/>
              </a:rPr>
              <a:t>    events.measure</a:t>
            </a:r>
            <a:r>
              <a:rPr lang="en" sz="1900" b="1">
                <a:solidFill>
                  <a:srgbClr val="006E1D"/>
                </a:solidFill>
                <a:latin typeface="Consolas"/>
                <a:ea typeface="Consolas"/>
                <a:cs typeface="Consolas"/>
                <a:sym typeface="Consolas"/>
              </a:rPr>
              <a:t>)</a:t>
            </a:r>
            <a:r>
              <a:rPr lang="en" sz="1900" b="1">
                <a:latin typeface="Consolas"/>
                <a:ea typeface="Consolas"/>
                <a:cs typeface="Consolas"/>
                <a:sym typeface="Consolas"/>
              </a:rPr>
              <a:t> </a:t>
            </a:r>
            <a:r>
              <a:rPr lang="en" sz="1900" b="1">
                <a:solidFill>
                  <a:srgbClr val="0000FF"/>
                </a:solidFill>
                <a:latin typeface="Consolas"/>
                <a:ea typeface="Consolas"/>
                <a:cs typeface="Consolas"/>
                <a:sym typeface="Consolas"/>
              </a:rPr>
              <a:t>AS</a:t>
            </a:r>
            <a:r>
              <a:rPr lang="en" sz="1900" b="1">
                <a:latin typeface="Consolas"/>
                <a:ea typeface="Consolas"/>
                <a:cs typeface="Consolas"/>
                <a:sym typeface="Consolas"/>
              </a:rPr>
              <a:t> geom,</a:t>
            </a:r>
            <a:endParaRPr sz="1900" b="1">
              <a:latin typeface="Consolas"/>
              <a:ea typeface="Consolas"/>
              <a:cs typeface="Consolas"/>
              <a:sym typeface="Consolas"/>
            </a:endParaRPr>
          </a:p>
          <a:p>
            <a:pPr marL="0" lvl="0" indent="0" algn="l" rtl="0">
              <a:spcBef>
                <a:spcPts val="0"/>
              </a:spcBef>
              <a:spcAft>
                <a:spcPts val="0"/>
              </a:spcAft>
              <a:buNone/>
            </a:pPr>
            <a:r>
              <a:rPr lang="en" sz="1900" b="1">
                <a:latin typeface="Consolas"/>
                <a:ea typeface="Consolas"/>
                <a:cs typeface="Consolas"/>
                <a:sym typeface="Consolas"/>
              </a:rPr>
              <a:t>  events.streets_gid</a:t>
            </a:r>
            <a:endParaRPr sz="1900" b="1">
              <a:latin typeface="Consolas"/>
              <a:ea typeface="Consolas"/>
              <a:cs typeface="Consolas"/>
              <a:sym typeface="Consolas"/>
            </a:endParaRPr>
          </a:p>
          <a:p>
            <a:pPr marL="0" lvl="0" indent="0" algn="l" rtl="0">
              <a:spcBef>
                <a:spcPts val="0"/>
              </a:spcBef>
              <a:spcAft>
                <a:spcPts val="0"/>
              </a:spcAft>
              <a:buNone/>
            </a:pPr>
            <a:r>
              <a:rPr lang="en" sz="1900" b="1">
                <a:solidFill>
                  <a:srgbClr val="0000FF"/>
                </a:solidFill>
                <a:latin typeface="Consolas"/>
                <a:ea typeface="Consolas"/>
                <a:cs typeface="Consolas"/>
                <a:sym typeface="Consolas"/>
              </a:rPr>
              <a:t>FROM</a:t>
            </a:r>
            <a:r>
              <a:rPr lang="en" sz="1900" b="1">
                <a:latin typeface="Consolas"/>
                <a:ea typeface="Consolas"/>
                <a:cs typeface="Consolas"/>
                <a:sym typeface="Consolas"/>
              </a:rPr>
              <a:t> nyc_subway_station_events events</a:t>
            </a:r>
            <a:endParaRPr sz="1900" b="1">
              <a:latin typeface="Consolas"/>
              <a:ea typeface="Consolas"/>
              <a:cs typeface="Consolas"/>
              <a:sym typeface="Consolas"/>
            </a:endParaRPr>
          </a:p>
          <a:p>
            <a:pPr marL="0" lvl="0" indent="0" algn="l" rtl="0">
              <a:spcBef>
                <a:spcPts val="0"/>
              </a:spcBef>
              <a:spcAft>
                <a:spcPts val="0"/>
              </a:spcAft>
              <a:buNone/>
            </a:pPr>
            <a:r>
              <a:rPr lang="en" sz="1900" b="1">
                <a:solidFill>
                  <a:srgbClr val="0000FF"/>
                </a:solidFill>
                <a:latin typeface="Consolas"/>
                <a:ea typeface="Consolas"/>
                <a:cs typeface="Consolas"/>
                <a:sym typeface="Consolas"/>
              </a:rPr>
              <a:t>JOIN</a:t>
            </a:r>
            <a:r>
              <a:rPr lang="en" sz="1900" b="1">
                <a:latin typeface="Consolas"/>
                <a:ea typeface="Consolas"/>
                <a:cs typeface="Consolas"/>
                <a:sym typeface="Consolas"/>
              </a:rPr>
              <a:t> nyc_streets streets</a:t>
            </a:r>
            <a:endParaRPr sz="1900" b="1">
              <a:latin typeface="Consolas"/>
              <a:ea typeface="Consolas"/>
              <a:cs typeface="Consolas"/>
              <a:sym typeface="Consolas"/>
            </a:endParaRPr>
          </a:p>
          <a:p>
            <a:pPr marL="0" lvl="0" indent="0" algn="l" rtl="0">
              <a:spcBef>
                <a:spcPts val="0"/>
              </a:spcBef>
              <a:spcAft>
                <a:spcPts val="0"/>
              </a:spcAft>
              <a:buNone/>
            </a:pPr>
            <a:r>
              <a:rPr lang="en" sz="1900" b="1">
                <a:solidFill>
                  <a:srgbClr val="0000FF"/>
                </a:solidFill>
                <a:latin typeface="Consolas"/>
                <a:ea typeface="Consolas"/>
                <a:cs typeface="Consolas"/>
                <a:sym typeface="Consolas"/>
              </a:rPr>
              <a:t>ON</a:t>
            </a:r>
            <a:r>
              <a:rPr lang="en" sz="1900" b="1">
                <a:latin typeface="Consolas"/>
                <a:ea typeface="Consolas"/>
                <a:cs typeface="Consolas"/>
                <a:sym typeface="Consolas"/>
              </a:rPr>
              <a:t> (streets.gid = events.streets_gid);</a:t>
            </a:r>
            <a:endParaRPr sz="1900" b="1">
              <a:latin typeface="Consolas"/>
              <a:ea typeface="Consolas"/>
              <a:cs typeface="Consolas"/>
              <a:sym typeface="Consolas"/>
            </a:endParaRPr>
          </a:p>
        </p:txBody>
      </p:sp>
      <p:sp>
        <p:nvSpPr>
          <p:cNvPr id="2370" name="Google Shape;2370;p29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pic>
        <p:nvPicPr>
          <p:cNvPr id="2375" name="Google Shape;2375;p298"/>
          <p:cNvPicPr preferRelativeResize="0"/>
          <p:nvPr/>
        </p:nvPicPr>
        <p:blipFill rotWithShape="1">
          <a:blip r:embed="rId3">
            <a:alphaModFix/>
          </a:blip>
          <a:srcRect l="12285" r="23590" b="13412"/>
          <a:stretch/>
        </p:blipFill>
        <p:spPr>
          <a:xfrm>
            <a:off x="0" y="400325"/>
            <a:ext cx="4324350" cy="4743176"/>
          </a:xfrm>
          <a:prstGeom prst="rect">
            <a:avLst/>
          </a:prstGeom>
          <a:noFill/>
          <a:ln>
            <a:noFill/>
          </a:ln>
        </p:spPr>
      </p:pic>
      <p:sp>
        <p:nvSpPr>
          <p:cNvPr id="2376" name="Google Shape;2376;p298"/>
          <p:cNvSpPr txBox="1"/>
          <p:nvPr/>
        </p:nvSpPr>
        <p:spPr>
          <a:xfrm>
            <a:off x="4829175" y="733425"/>
            <a:ext cx="37947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Calibri"/>
                <a:ea typeface="Calibri"/>
                <a:cs typeface="Calibri"/>
                <a:sym typeface="Calibri"/>
              </a:rPr>
              <a:t>Original subway stations (orange stars) on Columbus Circle have been snapped over to the nearby roadways in the LRS view (blue circles)</a:t>
            </a:r>
            <a:endParaRPr sz="2100">
              <a:latin typeface="Calibri"/>
              <a:ea typeface="Calibri"/>
              <a:cs typeface="Calibri"/>
              <a:sym typeface="Calibri"/>
            </a:endParaRPr>
          </a:p>
          <a:p>
            <a:pPr marL="0" lvl="0" indent="0" algn="l" rtl="0">
              <a:spcBef>
                <a:spcPts val="0"/>
              </a:spcBef>
              <a:spcAft>
                <a:spcPts val="0"/>
              </a:spcAft>
              <a:buNone/>
            </a:pPr>
            <a:endParaRPr sz="2100">
              <a:latin typeface="Calibri"/>
              <a:ea typeface="Calibri"/>
              <a:cs typeface="Calibri"/>
              <a:sym typeface="Calibri"/>
            </a:endParaRPr>
          </a:p>
          <a:p>
            <a:pPr marL="0" lvl="0" indent="0" algn="l" rtl="0">
              <a:spcBef>
                <a:spcPts val="0"/>
              </a:spcBef>
              <a:spcAft>
                <a:spcPts val="0"/>
              </a:spcAft>
              <a:buNone/>
            </a:pPr>
            <a:r>
              <a:rPr lang="en" sz="2100">
                <a:latin typeface="Calibri"/>
                <a:ea typeface="Calibri"/>
                <a:cs typeface="Calibri"/>
                <a:sym typeface="Calibri"/>
              </a:rPr>
              <a:t>Shows how LRS functions can be used to snap points to a network, as well as to manage actual LRS data.</a:t>
            </a:r>
            <a:endParaRPr sz="2100">
              <a:latin typeface="Calibri"/>
              <a:ea typeface="Calibri"/>
              <a:cs typeface="Calibri"/>
              <a:sym typeface="Calibri"/>
            </a:endParaRPr>
          </a:p>
        </p:txBody>
      </p:sp>
      <p:sp>
        <p:nvSpPr>
          <p:cNvPr id="2377" name="Google Shape;2377;p29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25 - Linear Referencing</a:t>
            </a:r>
            <a:endParaRPr sz="1500" b="1">
              <a:solidFill>
                <a:srgbClr val="FFFFFF"/>
              </a:solidFill>
              <a:latin typeface="Calibri"/>
              <a:ea typeface="Calibri"/>
              <a:cs typeface="Calibri"/>
              <a:sym typeface="Calibri"/>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331"/>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a:t>Section 29 - Nearest </a:t>
            </a:r>
            <a:br>
              <a:rPr lang="en" sz="3140"/>
            </a:br>
            <a:r>
              <a:rPr lang="en" sz="3140"/>
              <a:t>Neighbor Searching</a:t>
            </a:r>
            <a:endParaRPr sz="3140"/>
          </a:p>
        </p:txBody>
      </p:sp>
      <p:sp>
        <p:nvSpPr>
          <p:cNvPr id="2647" name="Google Shape;2647;p33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29 - Nearest Neighbor Searching</a:t>
            </a:r>
            <a:endParaRPr sz="1500" b="1">
              <a:solidFill>
                <a:srgbClr val="FFFFFF"/>
              </a:solidFill>
              <a:latin typeface="Calibri"/>
              <a:ea typeface="Calibri"/>
              <a:cs typeface="Calibri"/>
              <a:sym typeface="Calibri"/>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p33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Nearest Neighbor Search</a:t>
            </a:r>
            <a:endParaRPr/>
          </a:p>
        </p:txBody>
      </p:sp>
      <p:sp>
        <p:nvSpPr>
          <p:cNvPr id="2653" name="Google Shape;2653;p332"/>
          <p:cNvSpPr txBox="1">
            <a:spLocks noGrp="1"/>
          </p:cNvSpPr>
          <p:nvPr>
            <p:ph type="body" idx="1"/>
          </p:nvPr>
        </p:nvSpPr>
        <p:spPr>
          <a:xfrm>
            <a:off x="311700" y="1152475"/>
            <a:ext cx="8520600" cy="12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the nearest fire station to this address?”</a:t>
            </a:r>
            <a:endParaRPr/>
          </a:p>
          <a:p>
            <a:pPr marL="0" lvl="0" indent="0" algn="l" rtl="0">
              <a:spcBef>
                <a:spcPts val="1200"/>
              </a:spcBef>
              <a:spcAft>
                <a:spcPts val="1200"/>
              </a:spcAft>
              <a:buNone/>
            </a:pPr>
            <a:r>
              <a:rPr lang="en"/>
              <a:t>“What are the 10 nearest gas stations to the current locations?”</a:t>
            </a:r>
            <a:endParaRPr/>
          </a:p>
        </p:txBody>
      </p:sp>
      <p:sp>
        <p:nvSpPr>
          <p:cNvPr id="2654" name="Google Shape;2654;p332"/>
          <p:cNvSpPr txBox="1">
            <a:spLocks noGrp="1"/>
          </p:cNvSpPr>
          <p:nvPr>
            <p:ph type="title"/>
          </p:nvPr>
        </p:nvSpPr>
        <p:spPr>
          <a:xfrm>
            <a:off x="454575" y="27024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Nearest Neighbor Join</a:t>
            </a:r>
            <a:endParaRPr/>
          </a:p>
        </p:txBody>
      </p:sp>
      <p:sp>
        <p:nvSpPr>
          <p:cNvPr id="2655" name="Google Shape;2655;p332"/>
          <p:cNvSpPr txBox="1">
            <a:spLocks noGrp="1"/>
          </p:cNvSpPr>
          <p:nvPr>
            <p:ph type="body" idx="1"/>
          </p:nvPr>
        </p:nvSpPr>
        <p:spPr>
          <a:xfrm>
            <a:off x="454575" y="3275150"/>
            <a:ext cx="8520600" cy="1295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“Add the nearest fire station to every parcel in the table.”</a:t>
            </a:r>
            <a:endParaRPr/>
          </a:p>
        </p:txBody>
      </p:sp>
      <p:sp>
        <p:nvSpPr>
          <p:cNvPr id="2656" name="Google Shape;2656;p33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29 - Nearest Neighbor Searching</a:t>
            </a:r>
            <a:endParaRPr sz="1500" b="1">
              <a:solidFill>
                <a:srgbClr val="FFFFFF"/>
              </a:solidFill>
              <a:latin typeface="Calibri"/>
              <a:ea typeface="Calibri"/>
              <a:cs typeface="Calibri"/>
              <a:sym typeface="Calibri"/>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33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Nearest Neighbor Search</a:t>
            </a:r>
            <a:endParaRPr/>
          </a:p>
        </p:txBody>
      </p:sp>
      <p:sp>
        <p:nvSpPr>
          <p:cNvPr id="2662" name="Google Shape;2662;p333"/>
          <p:cNvSpPr txBox="1">
            <a:spLocks noGrp="1"/>
          </p:cNvSpPr>
          <p:nvPr>
            <p:ph type="title" idx="2"/>
          </p:nvPr>
        </p:nvSpPr>
        <p:spPr>
          <a:xfrm>
            <a:off x="390525" y="1264825"/>
            <a:ext cx="8520600" cy="3496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300" b="1">
                <a:solidFill>
                  <a:schemeClr val="accent3"/>
                </a:solidFill>
              </a:rPr>
              <a:t>-- The location of Broad St station</a:t>
            </a:r>
            <a:endParaRPr sz="2300" b="1">
              <a:solidFill>
                <a:schemeClr val="accent3"/>
              </a:solidFill>
            </a:endParaRPr>
          </a:p>
          <a:p>
            <a:pPr marL="0" lvl="0" indent="0" algn="l" rtl="0">
              <a:spcBef>
                <a:spcPts val="0"/>
              </a:spcBef>
              <a:spcAft>
                <a:spcPts val="0"/>
              </a:spcAft>
              <a:buNone/>
            </a:pPr>
            <a:r>
              <a:rPr lang="en" sz="2300" b="1">
                <a:solidFill>
                  <a:schemeClr val="accent3"/>
                </a:solidFill>
              </a:rPr>
              <a:t>-- SRID=26918;POINT(583571.9 4506714.3)</a:t>
            </a:r>
            <a:endParaRPr sz="2300" b="1">
              <a:solidFill>
                <a:schemeClr val="dk1"/>
              </a:solidFill>
            </a:endParaRPr>
          </a:p>
          <a:p>
            <a:pPr marL="0" lvl="0" indent="0" algn="l" rtl="0">
              <a:spcBef>
                <a:spcPts val="0"/>
              </a:spcBef>
              <a:spcAft>
                <a:spcPts val="0"/>
              </a:spcAft>
              <a:buNone/>
            </a:pPr>
            <a:r>
              <a:rPr lang="en" sz="2300" b="1">
                <a:solidFill>
                  <a:srgbClr val="0000FF"/>
                </a:solidFill>
              </a:rPr>
              <a:t>SELECT</a:t>
            </a:r>
            <a:r>
              <a:rPr lang="en" sz="2300" b="1">
                <a:solidFill>
                  <a:schemeClr val="dk1"/>
                </a:solidFill>
              </a:rPr>
              <a:t> streets.gid, streets.name,</a:t>
            </a:r>
            <a:endParaRPr sz="2300" b="1">
              <a:solidFill>
                <a:schemeClr val="dk1"/>
              </a:solidFill>
            </a:endParaRPr>
          </a:p>
          <a:p>
            <a:pPr marL="0" lvl="0" indent="0" algn="l" rtl="0">
              <a:spcBef>
                <a:spcPts val="0"/>
              </a:spcBef>
              <a:spcAft>
                <a:spcPts val="0"/>
              </a:spcAft>
              <a:buNone/>
            </a:pPr>
            <a:r>
              <a:rPr lang="en" sz="2300" b="1">
                <a:solidFill>
                  <a:schemeClr val="dk1"/>
                </a:solidFill>
              </a:rPr>
              <a:t>  ST_Distance(streets.geom, </a:t>
            </a:r>
            <a:br>
              <a:rPr lang="en" sz="2300" b="1">
                <a:solidFill>
                  <a:schemeClr val="dk1"/>
                </a:solidFill>
              </a:rPr>
            </a:br>
            <a:r>
              <a:rPr lang="en" sz="2300" b="1">
                <a:solidFill>
                  <a:schemeClr val="dk1"/>
                </a:solidFill>
              </a:rPr>
              <a:t>    </a:t>
            </a:r>
            <a:r>
              <a:rPr lang="en" sz="2300" b="1">
                <a:solidFill>
                  <a:srgbClr val="B45F06"/>
                </a:solidFill>
              </a:rPr>
              <a:t>'SRID=26918;POINT(583571.9 4506714.3)'</a:t>
            </a:r>
            <a:r>
              <a:rPr lang="en" sz="2300" b="1">
                <a:solidFill>
                  <a:schemeClr val="dk1"/>
                </a:solidFill>
              </a:rPr>
              <a:t>) </a:t>
            </a:r>
            <a:r>
              <a:rPr lang="en" sz="2300" b="1">
                <a:solidFill>
                  <a:srgbClr val="0000FF"/>
                </a:solidFill>
              </a:rPr>
              <a:t>AS</a:t>
            </a:r>
            <a:r>
              <a:rPr lang="en" sz="2300" b="1">
                <a:solidFill>
                  <a:schemeClr val="dk1"/>
                </a:solidFill>
              </a:rPr>
              <a:t> dist</a:t>
            </a:r>
            <a:endParaRPr sz="2300" b="1">
              <a:solidFill>
                <a:schemeClr val="dk1"/>
              </a:solidFill>
            </a:endParaRPr>
          </a:p>
          <a:p>
            <a:pPr marL="0" lvl="0" indent="0" algn="l" rtl="0">
              <a:spcBef>
                <a:spcPts val="0"/>
              </a:spcBef>
              <a:spcAft>
                <a:spcPts val="0"/>
              </a:spcAft>
              <a:buNone/>
            </a:pPr>
            <a:r>
              <a:rPr lang="en" sz="2300" b="1">
                <a:solidFill>
                  <a:srgbClr val="0000FF"/>
                </a:solidFill>
              </a:rPr>
              <a:t>FROM </a:t>
            </a:r>
            <a:r>
              <a:rPr lang="en" sz="2300" b="1">
                <a:solidFill>
                  <a:schemeClr val="dk1"/>
                </a:solidFill>
              </a:rPr>
              <a:t>nyc_streets streets</a:t>
            </a:r>
            <a:endParaRPr sz="2300" b="1">
              <a:solidFill>
                <a:schemeClr val="dk1"/>
              </a:solidFill>
            </a:endParaRPr>
          </a:p>
          <a:p>
            <a:pPr marL="0" lvl="0" indent="0" algn="l" rtl="0">
              <a:spcBef>
                <a:spcPts val="0"/>
              </a:spcBef>
              <a:spcAft>
                <a:spcPts val="0"/>
              </a:spcAft>
              <a:buNone/>
            </a:pPr>
            <a:r>
              <a:rPr lang="en" sz="2300" b="1">
                <a:solidFill>
                  <a:srgbClr val="0000FF"/>
                </a:solidFill>
              </a:rPr>
              <a:t>ORDER BY</a:t>
            </a:r>
            <a:endParaRPr sz="2300" b="1">
              <a:solidFill>
                <a:srgbClr val="0000FF"/>
              </a:solidFill>
            </a:endParaRPr>
          </a:p>
          <a:p>
            <a:pPr marL="0" lvl="0" indent="0" algn="l" rtl="0">
              <a:spcBef>
                <a:spcPts val="0"/>
              </a:spcBef>
              <a:spcAft>
                <a:spcPts val="0"/>
              </a:spcAft>
              <a:buNone/>
            </a:pPr>
            <a:r>
              <a:rPr lang="en" sz="2300" b="1">
                <a:solidFill>
                  <a:schemeClr val="dk1"/>
                </a:solidFill>
              </a:rPr>
              <a:t>  streets.geom </a:t>
            </a:r>
            <a:r>
              <a:rPr lang="en" sz="2300" b="1">
                <a:solidFill>
                  <a:srgbClr val="FF0000"/>
                </a:solidFill>
              </a:rPr>
              <a:t>&lt;-&gt;</a:t>
            </a:r>
            <a:r>
              <a:rPr lang="en" sz="2300" b="1">
                <a:solidFill>
                  <a:schemeClr val="dk1"/>
                </a:solidFill>
              </a:rPr>
              <a:t> </a:t>
            </a:r>
            <a:br>
              <a:rPr lang="en" sz="2300" b="1">
                <a:solidFill>
                  <a:schemeClr val="dk1"/>
                </a:solidFill>
              </a:rPr>
            </a:br>
            <a:r>
              <a:rPr lang="en" sz="2300" b="1">
                <a:solidFill>
                  <a:schemeClr val="dk1"/>
                </a:solidFill>
              </a:rPr>
              <a:t>  </a:t>
            </a:r>
            <a:r>
              <a:rPr lang="en" sz="2300" b="1">
                <a:solidFill>
                  <a:srgbClr val="B45F06"/>
                </a:solidFill>
              </a:rPr>
              <a:t>'SRID=26918;POINT(583571.9 4506714.3)'</a:t>
            </a:r>
            <a:r>
              <a:rPr lang="en" sz="2300" b="1">
                <a:solidFill>
                  <a:schemeClr val="dk1"/>
                </a:solidFill>
              </a:rPr>
              <a:t>::geometry</a:t>
            </a:r>
            <a:endParaRPr sz="2300" b="1">
              <a:solidFill>
                <a:schemeClr val="dk1"/>
              </a:solidFill>
            </a:endParaRPr>
          </a:p>
          <a:p>
            <a:pPr marL="0" lvl="0" indent="0" algn="l" rtl="0">
              <a:spcBef>
                <a:spcPts val="0"/>
              </a:spcBef>
              <a:spcAft>
                <a:spcPts val="0"/>
              </a:spcAft>
              <a:buNone/>
            </a:pPr>
            <a:r>
              <a:rPr lang="en" sz="2300" b="1">
                <a:solidFill>
                  <a:srgbClr val="0000FF"/>
                </a:solidFill>
              </a:rPr>
              <a:t>LIMIT</a:t>
            </a:r>
            <a:r>
              <a:rPr lang="en" sz="2300" b="1">
                <a:solidFill>
                  <a:schemeClr val="dk1"/>
                </a:solidFill>
              </a:rPr>
              <a:t> 3;</a:t>
            </a:r>
            <a:endParaRPr sz="2300" b="1">
              <a:solidFill>
                <a:schemeClr val="dk1"/>
              </a:solidFill>
            </a:endParaRPr>
          </a:p>
        </p:txBody>
      </p:sp>
      <p:sp>
        <p:nvSpPr>
          <p:cNvPr id="2663" name="Google Shape;2663;p333"/>
          <p:cNvSpPr txBox="1"/>
          <p:nvPr/>
        </p:nvSpPr>
        <p:spPr>
          <a:xfrm>
            <a:off x="7336025" y="2934613"/>
            <a:ext cx="1572900" cy="400200"/>
          </a:xfrm>
          <a:prstGeom prst="rect">
            <a:avLst/>
          </a:prstGeom>
          <a:solidFill>
            <a:srgbClr val="0000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Calibri"/>
                <a:ea typeface="Calibri"/>
                <a:cs typeface="Calibri"/>
                <a:sym typeface="Calibri"/>
              </a:rPr>
              <a:t>no WHERE clause</a:t>
            </a:r>
            <a:endParaRPr b="1">
              <a:solidFill>
                <a:srgbClr val="FFFFFF"/>
              </a:solidFill>
              <a:latin typeface="Calibri"/>
              <a:ea typeface="Calibri"/>
              <a:cs typeface="Calibri"/>
              <a:sym typeface="Calibri"/>
            </a:endParaRPr>
          </a:p>
        </p:txBody>
      </p:sp>
      <p:cxnSp>
        <p:nvCxnSpPr>
          <p:cNvPr id="2664" name="Google Shape;2664;p333"/>
          <p:cNvCxnSpPr>
            <a:stCxn id="2663" idx="1"/>
          </p:cNvCxnSpPr>
          <p:nvPr/>
        </p:nvCxnSpPr>
        <p:spPr>
          <a:xfrm rot="10800000">
            <a:off x="3962525" y="3086113"/>
            <a:ext cx="3373500" cy="48600"/>
          </a:xfrm>
          <a:prstGeom prst="straightConnector1">
            <a:avLst/>
          </a:prstGeom>
          <a:noFill/>
          <a:ln w="38100" cap="flat" cmpd="sng">
            <a:solidFill>
              <a:srgbClr val="0000FF"/>
            </a:solidFill>
            <a:prstDash val="solid"/>
            <a:round/>
            <a:headEnd type="none" w="med" len="med"/>
            <a:tailEnd type="triangle" w="med" len="med"/>
          </a:ln>
        </p:spPr>
      </p:cxnSp>
      <p:sp>
        <p:nvSpPr>
          <p:cNvPr id="2665" name="Google Shape;2665;p333"/>
          <p:cNvSpPr txBox="1"/>
          <p:nvPr/>
        </p:nvSpPr>
        <p:spPr>
          <a:xfrm>
            <a:off x="5005550" y="4377163"/>
            <a:ext cx="1572900" cy="400200"/>
          </a:xfrm>
          <a:prstGeom prst="rect">
            <a:avLst/>
          </a:prstGeom>
          <a:solidFill>
            <a:srgbClr val="0000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Calibri"/>
                <a:ea typeface="Calibri"/>
                <a:cs typeface="Calibri"/>
                <a:sym typeface="Calibri"/>
              </a:rPr>
              <a:t>LIMIT clause</a:t>
            </a:r>
            <a:endParaRPr b="1">
              <a:solidFill>
                <a:srgbClr val="FFFFFF"/>
              </a:solidFill>
              <a:latin typeface="Calibri"/>
              <a:ea typeface="Calibri"/>
              <a:cs typeface="Calibri"/>
              <a:sym typeface="Calibri"/>
            </a:endParaRPr>
          </a:p>
        </p:txBody>
      </p:sp>
      <p:cxnSp>
        <p:nvCxnSpPr>
          <p:cNvPr id="2666" name="Google Shape;2666;p333"/>
          <p:cNvCxnSpPr>
            <a:stCxn id="2665" idx="1"/>
          </p:cNvCxnSpPr>
          <p:nvPr/>
        </p:nvCxnSpPr>
        <p:spPr>
          <a:xfrm rot="10800000">
            <a:off x="1676450" y="4343263"/>
            <a:ext cx="3329100" cy="234000"/>
          </a:xfrm>
          <a:prstGeom prst="straightConnector1">
            <a:avLst/>
          </a:prstGeom>
          <a:noFill/>
          <a:ln w="38100" cap="flat" cmpd="sng">
            <a:solidFill>
              <a:srgbClr val="0000FF"/>
            </a:solidFill>
            <a:prstDash val="solid"/>
            <a:round/>
            <a:headEnd type="none" w="med" len="med"/>
            <a:tailEnd type="triangle" w="med" len="med"/>
          </a:ln>
        </p:spPr>
      </p:cxnSp>
      <p:sp>
        <p:nvSpPr>
          <p:cNvPr id="2667" name="Google Shape;2667;p333"/>
          <p:cNvSpPr txBox="1"/>
          <p:nvPr/>
        </p:nvSpPr>
        <p:spPr>
          <a:xfrm>
            <a:off x="6838950" y="3401350"/>
            <a:ext cx="2070000" cy="400200"/>
          </a:xfrm>
          <a:prstGeom prst="rect">
            <a:avLst/>
          </a:prstGeom>
          <a:solidFill>
            <a:srgbClr val="0000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Calibri"/>
                <a:ea typeface="Calibri"/>
                <a:cs typeface="Calibri"/>
                <a:sym typeface="Calibri"/>
              </a:rPr>
              <a:t>ORDER BY distance</a:t>
            </a:r>
            <a:endParaRPr b="1">
              <a:solidFill>
                <a:srgbClr val="FFFFFF"/>
              </a:solidFill>
              <a:latin typeface="Calibri"/>
              <a:ea typeface="Calibri"/>
              <a:cs typeface="Calibri"/>
              <a:sym typeface="Calibri"/>
            </a:endParaRPr>
          </a:p>
        </p:txBody>
      </p:sp>
      <p:cxnSp>
        <p:nvCxnSpPr>
          <p:cNvPr id="2668" name="Google Shape;2668;p333"/>
          <p:cNvCxnSpPr>
            <a:stCxn id="2667" idx="1"/>
          </p:cNvCxnSpPr>
          <p:nvPr/>
        </p:nvCxnSpPr>
        <p:spPr>
          <a:xfrm flipH="1">
            <a:off x="3181350" y="3601450"/>
            <a:ext cx="3657600" cy="151500"/>
          </a:xfrm>
          <a:prstGeom prst="straightConnector1">
            <a:avLst/>
          </a:prstGeom>
          <a:noFill/>
          <a:ln w="38100" cap="flat" cmpd="sng">
            <a:solidFill>
              <a:srgbClr val="0000FF"/>
            </a:solidFill>
            <a:prstDash val="solid"/>
            <a:round/>
            <a:headEnd type="none" w="med" len="med"/>
            <a:tailEnd type="triangle" w="med" len="med"/>
          </a:ln>
        </p:spPr>
      </p:cxnSp>
      <p:sp>
        <p:nvSpPr>
          <p:cNvPr id="2669" name="Google Shape;2669;p33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29 - Nearest Neighbor Searching</a:t>
            </a:r>
            <a:endParaRPr sz="1500" b="1">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9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Points</a:t>
            </a:r>
            <a:endParaRPr/>
          </a:p>
        </p:txBody>
      </p:sp>
      <p:sp>
        <p:nvSpPr>
          <p:cNvPr id="732" name="Google Shape;732;p91"/>
          <p:cNvSpPr txBox="1"/>
          <p:nvPr/>
        </p:nvSpPr>
        <p:spPr>
          <a:xfrm>
            <a:off x="492900" y="1310100"/>
            <a:ext cx="8120700" cy="330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rgbClr val="0000FF"/>
                </a:solidFill>
                <a:latin typeface="Consolas"/>
                <a:ea typeface="Consolas"/>
                <a:cs typeface="Consolas"/>
                <a:sym typeface="Consolas"/>
              </a:rPr>
              <a:t>SELECT</a:t>
            </a:r>
            <a:r>
              <a:rPr lang="en" sz="2900" b="1">
                <a:latin typeface="Consolas"/>
                <a:ea typeface="Consolas"/>
                <a:cs typeface="Consolas"/>
                <a:sym typeface="Consolas"/>
              </a:rPr>
              <a:t> </a:t>
            </a: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  </a:t>
            </a:r>
            <a:r>
              <a:rPr lang="en" sz="2900" b="1">
                <a:solidFill>
                  <a:srgbClr val="006E1D"/>
                </a:solidFill>
                <a:latin typeface="Consolas"/>
                <a:ea typeface="Consolas"/>
                <a:cs typeface="Consolas"/>
                <a:sym typeface="Consolas"/>
              </a:rPr>
              <a:t>ST_X(</a:t>
            </a:r>
            <a:r>
              <a:rPr lang="en" sz="2900" b="1">
                <a:latin typeface="Consolas"/>
                <a:ea typeface="Consolas"/>
                <a:cs typeface="Consolas"/>
                <a:sym typeface="Consolas"/>
              </a:rPr>
              <a:t>geom</a:t>
            </a:r>
            <a:r>
              <a:rPr lang="en" sz="2900" b="1">
                <a:solidFill>
                  <a:srgbClr val="006E1D"/>
                </a:solidFill>
                <a:latin typeface="Consolas"/>
                <a:ea typeface="Consolas"/>
                <a:cs typeface="Consolas"/>
                <a:sym typeface="Consolas"/>
              </a:rPr>
              <a:t>)</a:t>
            </a:r>
            <a:r>
              <a:rPr lang="en" sz="2900" b="1">
                <a:latin typeface="Consolas"/>
                <a:ea typeface="Consolas"/>
                <a:cs typeface="Consolas"/>
                <a:sym typeface="Consolas"/>
              </a:rPr>
              <a:t>, </a:t>
            </a: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  </a:t>
            </a:r>
            <a:r>
              <a:rPr lang="en" sz="2900" b="1">
                <a:solidFill>
                  <a:srgbClr val="006E1D"/>
                </a:solidFill>
                <a:latin typeface="Consolas"/>
                <a:ea typeface="Consolas"/>
                <a:cs typeface="Consolas"/>
                <a:sym typeface="Consolas"/>
              </a:rPr>
              <a:t>ST_Y(</a:t>
            </a:r>
            <a:r>
              <a:rPr lang="en" sz="2900" b="1">
                <a:latin typeface="Consolas"/>
                <a:ea typeface="Consolas"/>
                <a:cs typeface="Consolas"/>
                <a:sym typeface="Consolas"/>
              </a:rPr>
              <a:t>geom</a:t>
            </a:r>
            <a:r>
              <a:rPr lang="en" sz="2900" b="1">
                <a:solidFill>
                  <a:srgbClr val="006E1D"/>
                </a:solidFill>
                <a:latin typeface="Consolas"/>
                <a:ea typeface="Consolas"/>
                <a:cs typeface="Consolas"/>
                <a:sym typeface="Consolas"/>
              </a:rPr>
              <a:t>)</a:t>
            </a:r>
            <a:endParaRPr sz="2900" b="1">
              <a:solidFill>
                <a:srgbClr val="006E1D"/>
              </a:solidFill>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FROM</a:t>
            </a:r>
            <a:r>
              <a:rPr lang="en" sz="2900" b="1">
                <a:latin typeface="Consolas"/>
                <a:ea typeface="Consolas"/>
                <a:cs typeface="Consolas"/>
                <a:sym typeface="Consolas"/>
              </a:rPr>
              <a:t> geometries</a:t>
            </a:r>
            <a:endParaRPr sz="2900" b="1">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WHERE</a:t>
            </a:r>
            <a:r>
              <a:rPr lang="en" sz="2900" b="1">
                <a:latin typeface="Consolas"/>
                <a:ea typeface="Consolas"/>
                <a:cs typeface="Consolas"/>
                <a:sym typeface="Consolas"/>
              </a:rPr>
              <a:t> name = </a:t>
            </a:r>
            <a:r>
              <a:rPr lang="en" sz="2900" b="1">
                <a:solidFill>
                  <a:srgbClr val="B45F06"/>
                </a:solidFill>
                <a:latin typeface="Consolas"/>
                <a:ea typeface="Consolas"/>
                <a:cs typeface="Consolas"/>
                <a:sym typeface="Consolas"/>
              </a:rPr>
              <a:t>'Point'</a:t>
            </a:r>
            <a:br>
              <a:rPr lang="en" sz="2900" b="1">
                <a:solidFill>
                  <a:srgbClr val="0000FF"/>
                </a:solidFill>
                <a:latin typeface="Consolas"/>
                <a:ea typeface="Consolas"/>
                <a:cs typeface="Consolas"/>
                <a:sym typeface="Consolas"/>
              </a:rPr>
            </a:br>
            <a:br>
              <a:rPr lang="en" sz="2900" b="1">
                <a:solidFill>
                  <a:srgbClr val="0000FF"/>
                </a:solidFill>
                <a:latin typeface="Consolas"/>
                <a:ea typeface="Consolas"/>
                <a:cs typeface="Consolas"/>
                <a:sym typeface="Consolas"/>
              </a:rPr>
            </a:br>
            <a:r>
              <a:rPr lang="en" sz="2900" b="1">
                <a:solidFill>
                  <a:schemeClr val="dk1"/>
                </a:solidFill>
                <a:latin typeface="Consolas"/>
                <a:ea typeface="Consolas"/>
                <a:cs typeface="Consolas"/>
                <a:sym typeface="Consolas"/>
              </a:rPr>
              <a:t>0 0</a:t>
            </a:r>
            <a:endParaRPr sz="2900" b="1">
              <a:solidFill>
                <a:srgbClr val="0000FF"/>
              </a:solidFill>
              <a:latin typeface="Consolas"/>
              <a:ea typeface="Consolas"/>
              <a:cs typeface="Consolas"/>
              <a:sym typeface="Consolas"/>
            </a:endParaRPr>
          </a:p>
        </p:txBody>
      </p:sp>
      <p:sp>
        <p:nvSpPr>
          <p:cNvPr id="733" name="Google Shape;733;p9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cxnSp>
        <p:nvCxnSpPr>
          <p:cNvPr id="734" name="Google Shape;734;p91"/>
          <p:cNvCxnSpPr/>
          <p:nvPr/>
        </p:nvCxnSpPr>
        <p:spPr>
          <a:xfrm>
            <a:off x="511650" y="38641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334"/>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190</a:t>
            </a:fld>
            <a:endParaRPr/>
          </a:p>
        </p:txBody>
      </p:sp>
      <p:pic>
        <p:nvPicPr>
          <p:cNvPr id="2675" name="Google Shape;2675;p334"/>
          <p:cNvPicPr preferRelativeResize="0"/>
          <p:nvPr/>
        </p:nvPicPr>
        <p:blipFill>
          <a:blip r:embed="rId3">
            <a:alphaModFix/>
          </a:blip>
          <a:stretch>
            <a:fillRect/>
          </a:stretch>
        </p:blipFill>
        <p:spPr>
          <a:xfrm>
            <a:off x="0" y="429650"/>
            <a:ext cx="9144001" cy="4685170"/>
          </a:xfrm>
          <a:prstGeom prst="rect">
            <a:avLst/>
          </a:prstGeom>
          <a:noFill/>
          <a:ln>
            <a:noFill/>
          </a:ln>
        </p:spPr>
      </p:pic>
      <p:sp>
        <p:nvSpPr>
          <p:cNvPr id="2676" name="Google Shape;2676;p334"/>
          <p:cNvSpPr txBox="1"/>
          <p:nvPr/>
        </p:nvSpPr>
        <p:spPr>
          <a:xfrm>
            <a:off x="4676775" y="723900"/>
            <a:ext cx="4171800" cy="1262100"/>
          </a:xfrm>
          <a:prstGeom prst="rect">
            <a:avLst/>
          </a:prstGeom>
          <a:solidFill>
            <a:srgbClr val="FFFFFF">
              <a:alpha val="5978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onsolas"/>
                <a:ea typeface="Consolas"/>
                <a:cs typeface="Consolas"/>
                <a:sym typeface="Consolas"/>
              </a:rPr>
              <a:t>  gid  |   name    |        dist</a:t>
            </a:r>
            <a:endParaRPr b="1">
              <a:latin typeface="Consolas"/>
              <a:ea typeface="Consolas"/>
              <a:cs typeface="Consolas"/>
              <a:sym typeface="Consolas"/>
            </a:endParaRPr>
          </a:p>
          <a:p>
            <a:pPr marL="0" lvl="0" indent="0" algn="l" rtl="0">
              <a:spcBef>
                <a:spcPts val="0"/>
              </a:spcBef>
              <a:spcAft>
                <a:spcPts val="0"/>
              </a:spcAft>
              <a:buNone/>
            </a:pPr>
            <a:r>
              <a:rPr lang="en" b="1">
                <a:latin typeface="Consolas"/>
                <a:ea typeface="Consolas"/>
                <a:cs typeface="Consolas"/>
                <a:sym typeface="Consolas"/>
              </a:rPr>
              <a:t>-------+-----------+--------------------</a:t>
            </a:r>
            <a:endParaRPr b="1">
              <a:latin typeface="Consolas"/>
              <a:ea typeface="Consolas"/>
              <a:cs typeface="Consolas"/>
              <a:sym typeface="Consolas"/>
            </a:endParaRPr>
          </a:p>
          <a:p>
            <a:pPr marL="0" lvl="0" indent="0" algn="l" rtl="0">
              <a:spcBef>
                <a:spcPts val="0"/>
              </a:spcBef>
              <a:spcAft>
                <a:spcPts val="0"/>
              </a:spcAft>
              <a:buNone/>
            </a:pPr>
            <a:r>
              <a:rPr lang="en" b="1">
                <a:latin typeface="Consolas"/>
                <a:ea typeface="Consolas"/>
                <a:cs typeface="Consolas"/>
                <a:sym typeface="Consolas"/>
              </a:rPr>
              <a:t> 17385 | Wall St   |  0.749987508809928</a:t>
            </a:r>
            <a:endParaRPr b="1">
              <a:latin typeface="Consolas"/>
              <a:ea typeface="Consolas"/>
              <a:cs typeface="Consolas"/>
              <a:sym typeface="Consolas"/>
            </a:endParaRPr>
          </a:p>
          <a:p>
            <a:pPr marL="0" lvl="0" indent="0" algn="l" rtl="0">
              <a:spcBef>
                <a:spcPts val="0"/>
              </a:spcBef>
              <a:spcAft>
                <a:spcPts val="0"/>
              </a:spcAft>
              <a:buNone/>
            </a:pPr>
            <a:r>
              <a:rPr lang="en" b="1">
                <a:latin typeface="Consolas"/>
                <a:ea typeface="Consolas"/>
                <a:cs typeface="Consolas"/>
                <a:sym typeface="Consolas"/>
              </a:rPr>
              <a:t> 17390 | Broad St  | 0.8836306235191059</a:t>
            </a:r>
            <a:endParaRPr b="1">
              <a:latin typeface="Consolas"/>
              <a:ea typeface="Consolas"/>
              <a:cs typeface="Consolas"/>
              <a:sym typeface="Consolas"/>
            </a:endParaRPr>
          </a:p>
          <a:p>
            <a:pPr marL="0" lvl="0" indent="0" algn="l" rtl="0">
              <a:spcBef>
                <a:spcPts val="0"/>
              </a:spcBef>
              <a:spcAft>
                <a:spcPts val="0"/>
              </a:spcAft>
              <a:buNone/>
            </a:pPr>
            <a:r>
              <a:rPr lang="en" b="1">
                <a:latin typeface="Consolas"/>
                <a:ea typeface="Consolas"/>
                <a:cs typeface="Consolas"/>
                <a:sym typeface="Consolas"/>
              </a:rPr>
              <a:t> 17436 | Nassau St | 1.336828024107041</a:t>
            </a:r>
            <a:endParaRPr b="1">
              <a:latin typeface="Consolas"/>
              <a:ea typeface="Consolas"/>
              <a:cs typeface="Consolas"/>
              <a:sym typeface="Consolas"/>
            </a:endParaRPr>
          </a:p>
        </p:txBody>
      </p:sp>
      <p:sp>
        <p:nvSpPr>
          <p:cNvPr id="2677" name="Google Shape;2677;p33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29 - Nearest Neighbor Searching</a:t>
            </a:r>
            <a:endParaRPr sz="1500" b="1">
              <a:solidFill>
                <a:srgbClr val="FFFFFF"/>
              </a:solidFill>
              <a:latin typeface="Calibri"/>
              <a:ea typeface="Calibri"/>
              <a:cs typeface="Calibri"/>
              <a:sym typeface="Calibri"/>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681"/>
        <p:cNvGrpSpPr/>
        <p:nvPr/>
      </p:nvGrpSpPr>
      <p:grpSpPr>
        <a:xfrm>
          <a:off x="0" y="0"/>
          <a:ext cx="0" cy="0"/>
          <a:chOff x="0" y="0"/>
          <a:chExt cx="0" cy="0"/>
        </a:xfrm>
      </p:grpSpPr>
      <p:sp>
        <p:nvSpPr>
          <p:cNvPr id="2682" name="Google Shape;2682;p33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Nearest Neighbor Join</a:t>
            </a:r>
            <a:endParaRPr/>
          </a:p>
        </p:txBody>
      </p:sp>
      <p:sp>
        <p:nvSpPr>
          <p:cNvPr id="2683" name="Google Shape;2683;p335"/>
          <p:cNvSpPr txBox="1">
            <a:spLocks noGrp="1"/>
          </p:cNvSpPr>
          <p:nvPr>
            <p:ph type="title" idx="2"/>
          </p:nvPr>
        </p:nvSpPr>
        <p:spPr>
          <a:xfrm>
            <a:off x="390525" y="1264825"/>
            <a:ext cx="8520600" cy="3496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300" b="1">
                <a:solidFill>
                  <a:srgbClr val="0000FF"/>
                </a:solidFill>
              </a:rPr>
              <a:t>SELECT</a:t>
            </a:r>
            <a:r>
              <a:rPr lang="en" sz="2300" b="1">
                <a:solidFill>
                  <a:schemeClr val="dk1"/>
                </a:solidFill>
              </a:rPr>
              <a:t> subways.gid </a:t>
            </a:r>
            <a:r>
              <a:rPr lang="en" sz="2300" b="1">
                <a:solidFill>
                  <a:srgbClr val="0000FF"/>
                </a:solidFill>
              </a:rPr>
              <a:t>AS</a:t>
            </a:r>
            <a:r>
              <a:rPr lang="en" sz="2300" b="1">
                <a:solidFill>
                  <a:schemeClr val="dk1"/>
                </a:solidFill>
              </a:rPr>
              <a:t> subway_gid,</a:t>
            </a:r>
            <a:endParaRPr sz="2300" b="1">
              <a:solidFill>
                <a:schemeClr val="dk1"/>
              </a:solidFill>
            </a:endParaRPr>
          </a:p>
          <a:p>
            <a:pPr marL="0" lvl="0" indent="0" algn="l" rtl="0">
              <a:spcBef>
                <a:spcPts val="0"/>
              </a:spcBef>
              <a:spcAft>
                <a:spcPts val="0"/>
              </a:spcAft>
              <a:buNone/>
            </a:pPr>
            <a:r>
              <a:rPr lang="en" sz="2300" b="1">
                <a:solidFill>
                  <a:schemeClr val="dk1"/>
                </a:solidFill>
              </a:rPr>
              <a:t>       subways.name </a:t>
            </a:r>
            <a:r>
              <a:rPr lang="en" sz="2300" b="1">
                <a:solidFill>
                  <a:srgbClr val="0000FF"/>
                </a:solidFill>
              </a:rPr>
              <a:t>AS</a:t>
            </a:r>
            <a:r>
              <a:rPr lang="en" sz="2300" b="1">
                <a:solidFill>
                  <a:schemeClr val="dk1"/>
                </a:solidFill>
              </a:rPr>
              <a:t> subway,</a:t>
            </a:r>
            <a:endParaRPr sz="2300" b="1">
              <a:solidFill>
                <a:schemeClr val="dk1"/>
              </a:solidFill>
            </a:endParaRPr>
          </a:p>
          <a:p>
            <a:pPr marL="0" lvl="0" indent="0" algn="l" rtl="0">
              <a:spcBef>
                <a:spcPts val="0"/>
              </a:spcBef>
              <a:spcAft>
                <a:spcPts val="0"/>
              </a:spcAft>
              <a:buNone/>
            </a:pPr>
            <a:r>
              <a:rPr lang="en" sz="2300" b="1">
                <a:solidFill>
                  <a:schemeClr val="dk1"/>
                </a:solidFill>
              </a:rPr>
              <a:t>       streets.name </a:t>
            </a:r>
            <a:r>
              <a:rPr lang="en" sz="2300" b="1">
                <a:solidFill>
                  <a:srgbClr val="0000FF"/>
                </a:solidFill>
              </a:rPr>
              <a:t>AS</a:t>
            </a:r>
            <a:r>
              <a:rPr lang="en" sz="2300" b="1">
                <a:solidFill>
                  <a:schemeClr val="dk1"/>
                </a:solidFill>
              </a:rPr>
              <a:t> street,</a:t>
            </a:r>
            <a:endParaRPr sz="2300" b="1">
              <a:solidFill>
                <a:schemeClr val="dk1"/>
              </a:solidFill>
            </a:endParaRPr>
          </a:p>
          <a:p>
            <a:pPr marL="0" lvl="0" indent="0" algn="l" rtl="0">
              <a:spcBef>
                <a:spcPts val="0"/>
              </a:spcBef>
              <a:spcAft>
                <a:spcPts val="0"/>
              </a:spcAft>
              <a:buNone/>
            </a:pPr>
            <a:r>
              <a:rPr lang="en" sz="2300" b="1">
                <a:solidFill>
                  <a:schemeClr val="dk1"/>
                </a:solidFill>
              </a:rPr>
              <a:t>       streets.gid </a:t>
            </a:r>
            <a:r>
              <a:rPr lang="en" sz="2300" b="1">
                <a:solidFill>
                  <a:srgbClr val="0000FF"/>
                </a:solidFill>
              </a:rPr>
              <a:t>AS</a:t>
            </a:r>
            <a:r>
              <a:rPr lang="en" sz="2300" b="1">
                <a:solidFill>
                  <a:schemeClr val="dk1"/>
                </a:solidFill>
              </a:rPr>
              <a:t> street_gid</a:t>
            </a:r>
            <a:endParaRPr sz="2300" b="1">
              <a:solidFill>
                <a:schemeClr val="dk1"/>
              </a:solidFill>
            </a:endParaRPr>
          </a:p>
          <a:p>
            <a:pPr marL="0" lvl="0" indent="0" algn="l" rtl="0">
              <a:spcBef>
                <a:spcPts val="0"/>
              </a:spcBef>
              <a:spcAft>
                <a:spcPts val="0"/>
              </a:spcAft>
              <a:buNone/>
            </a:pPr>
            <a:r>
              <a:rPr lang="en" sz="2300" b="1">
                <a:solidFill>
                  <a:srgbClr val="0000FF"/>
                </a:solidFill>
              </a:rPr>
              <a:t>FROM</a:t>
            </a:r>
            <a:r>
              <a:rPr lang="en" sz="2300" b="1">
                <a:solidFill>
                  <a:schemeClr val="dk1"/>
                </a:solidFill>
              </a:rPr>
              <a:t> nyc_subway_stations subways</a:t>
            </a:r>
            <a:endParaRPr sz="2300" b="1">
              <a:solidFill>
                <a:schemeClr val="dk1"/>
              </a:solidFill>
            </a:endParaRPr>
          </a:p>
          <a:p>
            <a:pPr marL="0" lvl="0" indent="0" algn="l" rtl="0">
              <a:spcBef>
                <a:spcPts val="0"/>
              </a:spcBef>
              <a:spcAft>
                <a:spcPts val="0"/>
              </a:spcAft>
              <a:buNone/>
            </a:pPr>
            <a:r>
              <a:rPr lang="en" sz="2300" b="1">
                <a:solidFill>
                  <a:srgbClr val="0000FF"/>
                </a:solidFill>
              </a:rPr>
              <a:t>CROSS JOIN LATERAL</a:t>
            </a:r>
            <a:r>
              <a:rPr lang="en" sz="2300" b="1">
                <a:solidFill>
                  <a:schemeClr val="dk1"/>
                </a:solidFill>
              </a:rPr>
              <a:t> (</a:t>
            </a:r>
            <a:endParaRPr sz="2300" b="1">
              <a:solidFill>
                <a:schemeClr val="dk1"/>
              </a:solidFill>
            </a:endParaRPr>
          </a:p>
          <a:p>
            <a:pPr marL="0" lvl="0" indent="0" algn="l" rtl="0">
              <a:spcBef>
                <a:spcPts val="0"/>
              </a:spcBef>
              <a:spcAft>
                <a:spcPts val="0"/>
              </a:spcAft>
              <a:buNone/>
            </a:pPr>
            <a:r>
              <a:rPr lang="en" sz="2300" b="1">
                <a:solidFill>
                  <a:schemeClr val="dk1"/>
                </a:solidFill>
              </a:rPr>
              <a:t>    </a:t>
            </a:r>
            <a:r>
              <a:rPr lang="en" sz="2300" b="1">
                <a:solidFill>
                  <a:srgbClr val="0000FF"/>
                </a:solidFill>
              </a:rPr>
              <a:t>SELECT</a:t>
            </a:r>
            <a:r>
              <a:rPr lang="en" sz="2300" b="1">
                <a:solidFill>
                  <a:schemeClr val="dk1"/>
                </a:solidFill>
              </a:rPr>
              <a:t> streets.name, streets.geom, streets.gid</a:t>
            </a:r>
            <a:endParaRPr sz="2300" b="1">
              <a:solidFill>
                <a:schemeClr val="dk1"/>
              </a:solidFill>
            </a:endParaRPr>
          </a:p>
          <a:p>
            <a:pPr marL="0" lvl="0" indent="0" algn="l" rtl="0">
              <a:spcBef>
                <a:spcPts val="0"/>
              </a:spcBef>
              <a:spcAft>
                <a:spcPts val="0"/>
              </a:spcAft>
              <a:buNone/>
            </a:pPr>
            <a:r>
              <a:rPr lang="en" sz="2300" b="1">
                <a:solidFill>
                  <a:schemeClr val="dk1"/>
                </a:solidFill>
              </a:rPr>
              <a:t>    </a:t>
            </a:r>
            <a:r>
              <a:rPr lang="en" sz="2300" b="1">
                <a:solidFill>
                  <a:srgbClr val="0000FF"/>
                </a:solidFill>
              </a:rPr>
              <a:t>FROM</a:t>
            </a:r>
            <a:r>
              <a:rPr lang="en" sz="2300" b="1">
                <a:solidFill>
                  <a:schemeClr val="dk1"/>
                </a:solidFill>
              </a:rPr>
              <a:t> nyc_streets streets</a:t>
            </a:r>
            <a:endParaRPr sz="2300" b="1">
              <a:solidFill>
                <a:schemeClr val="dk1"/>
              </a:solidFill>
            </a:endParaRPr>
          </a:p>
          <a:p>
            <a:pPr marL="0" lvl="0" indent="0" algn="l" rtl="0">
              <a:spcBef>
                <a:spcPts val="0"/>
              </a:spcBef>
              <a:spcAft>
                <a:spcPts val="0"/>
              </a:spcAft>
              <a:buNone/>
            </a:pPr>
            <a:r>
              <a:rPr lang="en" sz="2300" b="1">
                <a:solidFill>
                  <a:schemeClr val="dk1"/>
                </a:solidFill>
              </a:rPr>
              <a:t>    </a:t>
            </a:r>
            <a:r>
              <a:rPr lang="en" sz="2300" b="1">
                <a:solidFill>
                  <a:srgbClr val="0000FF"/>
                </a:solidFill>
              </a:rPr>
              <a:t>ORDER</a:t>
            </a:r>
            <a:r>
              <a:rPr lang="en" sz="2300" b="1">
                <a:solidFill>
                  <a:schemeClr val="dk1"/>
                </a:solidFill>
              </a:rPr>
              <a:t> </a:t>
            </a:r>
            <a:r>
              <a:rPr lang="en" sz="2300" b="1">
                <a:solidFill>
                  <a:srgbClr val="0000FF"/>
                </a:solidFill>
              </a:rPr>
              <a:t>BY</a:t>
            </a:r>
            <a:r>
              <a:rPr lang="en" sz="2300" b="1">
                <a:solidFill>
                  <a:schemeClr val="dk1"/>
                </a:solidFill>
              </a:rPr>
              <a:t> streets.geom </a:t>
            </a:r>
            <a:r>
              <a:rPr lang="en" sz="2300" b="1">
                <a:solidFill>
                  <a:srgbClr val="FF0000"/>
                </a:solidFill>
              </a:rPr>
              <a:t>&lt;-&gt;</a:t>
            </a:r>
            <a:r>
              <a:rPr lang="en" sz="2300" b="1">
                <a:solidFill>
                  <a:schemeClr val="dk1"/>
                </a:solidFill>
              </a:rPr>
              <a:t> subways.geom</a:t>
            </a:r>
            <a:endParaRPr sz="2300" b="1">
              <a:solidFill>
                <a:schemeClr val="dk1"/>
              </a:solidFill>
            </a:endParaRPr>
          </a:p>
          <a:p>
            <a:pPr marL="0" lvl="0" indent="0" algn="l" rtl="0">
              <a:spcBef>
                <a:spcPts val="0"/>
              </a:spcBef>
              <a:spcAft>
                <a:spcPts val="0"/>
              </a:spcAft>
              <a:buNone/>
            </a:pPr>
            <a:r>
              <a:rPr lang="en" sz="2300" b="1">
                <a:solidFill>
                  <a:schemeClr val="dk1"/>
                </a:solidFill>
              </a:rPr>
              <a:t>    </a:t>
            </a:r>
            <a:r>
              <a:rPr lang="en" sz="2300" b="1">
                <a:solidFill>
                  <a:srgbClr val="0000FF"/>
                </a:solidFill>
              </a:rPr>
              <a:t>LIMIT</a:t>
            </a:r>
            <a:r>
              <a:rPr lang="en" sz="2300" b="1">
                <a:solidFill>
                  <a:schemeClr val="dk1"/>
                </a:solidFill>
              </a:rPr>
              <a:t> 1</a:t>
            </a:r>
            <a:endParaRPr sz="2300" b="1">
              <a:solidFill>
                <a:schemeClr val="dk1"/>
              </a:solidFill>
            </a:endParaRPr>
          </a:p>
          <a:p>
            <a:pPr marL="0" lvl="0" indent="0" algn="l" rtl="0">
              <a:spcBef>
                <a:spcPts val="0"/>
              </a:spcBef>
              <a:spcAft>
                <a:spcPts val="0"/>
              </a:spcAft>
              <a:buNone/>
            </a:pPr>
            <a:r>
              <a:rPr lang="en" sz="2300" b="1">
                <a:solidFill>
                  <a:schemeClr val="dk1"/>
                </a:solidFill>
              </a:rPr>
              <a:t>) streets;</a:t>
            </a:r>
            <a:endParaRPr sz="2300" b="1">
              <a:solidFill>
                <a:schemeClr val="dk1"/>
              </a:solidFill>
            </a:endParaRPr>
          </a:p>
        </p:txBody>
      </p:sp>
      <p:sp>
        <p:nvSpPr>
          <p:cNvPr id="2684" name="Google Shape;2684;p335"/>
          <p:cNvSpPr txBox="1"/>
          <p:nvPr/>
        </p:nvSpPr>
        <p:spPr>
          <a:xfrm>
            <a:off x="6526400" y="1823188"/>
            <a:ext cx="1572900" cy="400200"/>
          </a:xfrm>
          <a:prstGeom prst="rect">
            <a:avLst/>
          </a:prstGeom>
          <a:solidFill>
            <a:srgbClr val="0000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Calibri"/>
                <a:ea typeface="Calibri"/>
                <a:cs typeface="Calibri"/>
                <a:sym typeface="Calibri"/>
              </a:rPr>
              <a:t>LATERAL join</a:t>
            </a:r>
            <a:endParaRPr b="1">
              <a:solidFill>
                <a:srgbClr val="FFFFFF"/>
              </a:solidFill>
              <a:latin typeface="Calibri"/>
              <a:ea typeface="Calibri"/>
              <a:cs typeface="Calibri"/>
              <a:sym typeface="Calibri"/>
            </a:endParaRPr>
          </a:p>
        </p:txBody>
      </p:sp>
      <p:cxnSp>
        <p:nvCxnSpPr>
          <p:cNvPr id="2685" name="Google Shape;2685;p335"/>
          <p:cNvCxnSpPr>
            <a:stCxn id="2684" idx="1"/>
          </p:cNvCxnSpPr>
          <p:nvPr/>
        </p:nvCxnSpPr>
        <p:spPr>
          <a:xfrm flipH="1">
            <a:off x="3219500" y="2023288"/>
            <a:ext cx="3306900" cy="1043700"/>
          </a:xfrm>
          <a:prstGeom prst="straightConnector1">
            <a:avLst/>
          </a:prstGeom>
          <a:noFill/>
          <a:ln w="38100" cap="flat" cmpd="sng">
            <a:solidFill>
              <a:srgbClr val="0000FF"/>
            </a:solidFill>
            <a:prstDash val="solid"/>
            <a:round/>
            <a:headEnd type="none" w="med" len="med"/>
            <a:tailEnd type="triangle" w="med" len="med"/>
          </a:ln>
        </p:spPr>
      </p:cxnSp>
      <p:sp>
        <p:nvSpPr>
          <p:cNvPr id="2686" name="Google Shape;2686;p335"/>
          <p:cNvSpPr txBox="1"/>
          <p:nvPr/>
        </p:nvSpPr>
        <p:spPr>
          <a:xfrm>
            <a:off x="3062450" y="4389763"/>
            <a:ext cx="1572900" cy="400200"/>
          </a:xfrm>
          <a:prstGeom prst="rect">
            <a:avLst/>
          </a:prstGeom>
          <a:solidFill>
            <a:srgbClr val="0000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Calibri"/>
                <a:ea typeface="Calibri"/>
                <a:cs typeface="Calibri"/>
                <a:sym typeface="Calibri"/>
              </a:rPr>
              <a:t>LIMIT clause</a:t>
            </a:r>
            <a:endParaRPr b="1">
              <a:solidFill>
                <a:srgbClr val="FFFFFF"/>
              </a:solidFill>
              <a:latin typeface="Calibri"/>
              <a:ea typeface="Calibri"/>
              <a:cs typeface="Calibri"/>
              <a:sym typeface="Calibri"/>
            </a:endParaRPr>
          </a:p>
        </p:txBody>
      </p:sp>
      <p:cxnSp>
        <p:nvCxnSpPr>
          <p:cNvPr id="2687" name="Google Shape;2687;p335"/>
          <p:cNvCxnSpPr>
            <a:stCxn id="2686" idx="1"/>
          </p:cNvCxnSpPr>
          <p:nvPr/>
        </p:nvCxnSpPr>
        <p:spPr>
          <a:xfrm rot="10800000">
            <a:off x="2181350" y="4381363"/>
            <a:ext cx="881100" cy="208500"/>
          </a:xfrm>
          <a:prstGeom prst="straightConnector1">
            <a:avLst/>
          </a:prstGeom>
          <a:noFill/>
          <a:ln w="38100" cap="flat" cmpd="sng">
            <a:solidFill>
              <a:srgbClr val="0000FF"/>
            </a:solidFill>
            <a:prstDash val="solid"/>
            <a:round/>
            <a:headEnd type="none" w="med" len="med"/>
            <a:tailEnd type="triangle" w="med" len="med"/>
          </a:ln>
        </p:spPr>
      </p:cxnSp>
      <p:sp>
        <p:nvSpPr>
          <p:cNvPr id="2688" name="Google Shape;2688;p335"/>
          <p:cNvSpPr txBox="1"/>
          <p:nvPr/>
        </p:nvSpPr>
        <p:spPr>
          <a:xfrm>
            <a:off x="6657975" y="4381375"/>
            <a:ext cx="2070000" cy="400200"/>
          </a:xfrm>
          <a:prstGeom prst="rect">
            <a:avLst/>
          </a:prstGeom>
          <a:solidFill>
            <a:srgbClr val="0000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Calibri"/>
                <a:ea typeface="Calibri"/>
                <a:cs typeface="Calibri"/>
                <a:sym typeface="Calibri"/>
              </a:rPr>
              <a:t>ORDER BY distance</a:t>
            </a:r>
            <a:endParaRPr b="1">
              <a:solidFill>
                <a:srgbClr val="FFFFFF"/>
              </a:solidFill>
              <a:latin typeface="Calibri"/>
              <a:ea typeface="Calibri"/>
              <a:cs typeface="Calibri"/>
              <a:sym typeface="Calibri"/>
            </a:endParaRPr>
          </a:p>
        </p:txBody>
      </p:sp>
      <p:cxnSp>
        <p:nvCxnSpPr>
          <p:cNvPr id="2689" name="Google Shape;2689;p335"/>
          <p:cNvCxnSpPr>
            <a:stCxn id="2688" idx="1"/>
          </p:cNvCxnSpPr>
          <p:nvPr/>
        </p:nvCxnSpPr>
        <p:spPr>
          <a:xfrm rot="10800000">
            <a:off x="4676775" y="4200475"/>
            <a:ext cx="1981200" cy="381000"/>
          </a:xfrm>
          <a:prstGeom prst="straightConnector1">
            <a:avLst/>
          </a:prstGeom>
          <a:noFill/>
          <a:ln w="38100" cap="flat" cmpd="sng">
            <a:solidFill>
              <a:srgbClr val="0000FF"/>
            </a:solidFill>
            <a:prstDash val="solid"/>
            <a:round/>
            <a:headEnd type="none" w="med" len="med"/>
            <a:tailEnd type="triangle" w="med" len="med"/>
          </a:ln>
        </p:spPr>
      </p:cxnSp>
      <p:sp>
        <p:nvSpPr>
          <p:cNvPr id="2690" name="Google Shape;2690;p335"/>
          <p:cNvSpPr txBox="1"/>
          <p:nvPr/>
        </p:nvSpPr>
        <p:spPr>
          <a:xfrm>
            <a:off x="7402700" y="3638463"/>
            <a:ext cx="1572900" cy="400200"/>
          </a:xfrm>
          <a:prstGeom prst="rect">
            <a:avLst/>
          </a:prstGeom>
          <a:solidFill>
            <a:srgbClr val="0000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FFFF"/>
                </a:solidFill>
                <a:latin typeface="Calibri"/>
                <a:ea typeface="Calibri"/>
                <a:cs typeface="Calibri"/>
                <a:sym typeface="Calibri"/>
              </a:rPr>
              <a:t>outer parameter</a:t>
            </a:r>
            <a:endParaRPr b="1">
              <a:solidFill>
                <a:srgbClr val="FFFFFF"/>
              </a:solidFill>
              <a:latin typeface="Calibri"/>
              <a:ea typeface="Calibri"/>
              <a:cs typeface="Calibri"/>
              <a:sym typeface="Calibri"/>
            </a:endParaRPr>
          </a:p>
        </p:txBody>
      </p:sp>
      <p:cxnSp>
        <p:nvCxnSpPr>
          <p:cNvPr id="2691" name="Google Shape;2691;p335"/>
          <p:cNvCxnSpPr>
            <a:stCxn id="2690" idx="1"/>
          </p:cNvCxnSpPr>
          <p:nvPr/>
        </p:nvCxnSpPr>
        <p:spPr>
          <a:xfrm flipH="1">
            <a:off x="6620000" y="3838563"/>
            <a:ext cx="782700" cy="152400"/>
          </a:xfrm>
          <a:prstGeom prst="straightConnector1">
            <a:avLst/>
          </a:prstGeom>
          <a:noFill/>
          <a:ln w="38100" cap="flat" cmpd="sng">
            <a:solidFill>
              <a:srgbClr val="0000FF"/>
            </a:solidFill>
            <a:prstDash val="solid"/>
            <a:round/>
            <a:headEnd type="none" w="med" len="med"/>
            <a:tailEnd type="triangle" w="med" len="med"/>
          </a:ln>
        </p:spPr>
      </p:cxnSp>
      <p:cxnSp>
        <p:nvCxnSpPr>
          <p:cNvPr id="2692" name="Google Shape;2692;p335"/>
          <p:cNvCxnSpPr>
            <a:stCxn id="2690" idx="1"/>
          </p:cNvCxnSpPr>
          <p:nvPr/>
        </p:nvCxnSpPr>
        <p:spPr>
          <a:xfrm rot="10800000">
            <a:off x="5200700" y="2876463"/>
            <a:ext cx="2202000" cy="962100"/>
          </a:xfrm>
          <a:prstGeom prst="straightConnector1">
            <a:avLst/>
          </a:prstGeom>
          <a:noFill/>
          <a:ln w="38100" cap="flat" cmpd="sng">
            <a:solidFill>
              <a:srgbClr val="0000FF"/>
            </a:solidFill>
            <a:prstDash val="solid"/>
            <a:round/>
            <a:headEnd type="none" w="med" len="med"/>
            <a:tailEnd type="triangle" w="med" len="med"/>
          </a:ln>
        </p:spPr>
      </p:cxnSp>
      <p:sp>
        <p:nvSpPr>
          <p:cNvPr id="2693" name="Google Shape;2693;p33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29 - Nearest Neighbor Searching</a:t>
            </a:r>
            <a:endParaRPr sz="1500" b="1">
              <a:solidFill>
                <a:srgbClr val="FFFFFF"/>
              </a:solidFill>
              <a:latin typeface="Calibri"/>
              <a:ea typeface="Calibri"/>
              <a:cs typeface="Calibri"/>
              <a:sym typeface="Calibri"/>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336"/>
          <p:cNvSpPr txBox="1">
            <a:spLocks noGrp="1"/>
          </p:cNvSpPr>
          <p:nvPr>
            <p:ph type="sldNum" idx="12"/>
          </p:nvPr>
        </p:nvSpPr>
        <p:spPr>
          <a:xfrm>
            <a:off x="-1" y="4795100"/>
            <a:ext cx="568200"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000"/>
              <a:buFont typeface="Arial"/>
              <a:buNone/>
            </a:pPr>
            <a:fld id="{00000000-1234-1234-1234-123412341234}" type="slidenum">
              <a:rPr lang="en"/>
              <a:t>192</a:t>
            </a:fld>
            <a:endParaRPr/>
          </a:p>
        </p:txBody>
      </p:sp>
      <p:pic>
        <p:nvPicPr>
          <p:cNvPr id="2699" name="Google Shape;2699;p336"/>
          <p:cNvPicPr preferRelativeResize="0"/>
          <p:nvPr/>
        </p:nvPicPr>
        <p:blipFill rotWithShape="1">
          <a:blip r:embed="rId3">
            <a:alphaModFix/>
          </a:blip>
          <a:srcRect b="3306"/>
          <a:stretch/>
        </p:blipFill>
        <p:spPr>
          <a:xfrm>
            <a:off x="0" y="390525"/>
            <a:ext cx="9143999" cy="4752976"/>
          </a:xfrm>
          <a:prstGeom prst="rect">
            <a:avLst/>
          </a:prstGeom>
          <a:noFill/>
          <a:ln>
            <a:noFill/>
          </a:ln>
        </p:spPr>
      </p:pic>
      <p:sp>
        <p:nvSpPr>
          <p:cNvPr id="2700" name="Google Shape;2700;p33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29 - Nearest Neighbor Searching</a:t>
            </a:r>
            <a:endParaRPr sz="1500" b="1">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Section 2 - Introduction</a:t>
            </a:r>
            <a:endParaRPr/>
          </a:p>
        </p:txBody>
      </p:sp>
      <p:sp>
        <p:nvSpPr>
          <p:cNvPr id="84" name="Google Shape;84;p1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2 - Introduction</a:t>
            </a:r>
            <a:endParaRPr sz="1500" b="1">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9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Points</a:t>
            </a:r>
            <a:endParaRPr/>
          </a:p>
        </p:txBody>
      </p:sp>
      <p:sp>
        <p:nvSpPr>
          <p:cNvPr id="740" name="Google Shape;740;p92"/>
          <p:cNvSpPr txBox="1"/>
          <p:nvPr/>
        </p:nvSpPr>
        <p:spPr>
          <a:xfrm>
            <a:off x="492900" y="1310100"/>
            <a:ext cx="8120700" cy="330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rgbClr val="0000FF"/>
                </a:solidFill>
                <a:latin typeface="Consolas"/>
                <a:ea typeface="Consolas"/>
                <a:cs typeface="Consolas"/>
                <a:sym typeface="Consolas"/>
              </a:rPr>
              <a:t>SELECT</a:t>
            </a:r>
            <a:r>
              <a:rPr lang="en" sz="2900" b="1">
                <a:latin typeface="Consolas"/>
                <a:ea typeface="Consolas"/>
                <a:cs typeface="Consolas"/>
                <a:sym typeface="Consolas"/>
              </a:rPr>
              <a:t> </a:t>
            </a: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  name, </a:t>
            </a: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  </a:t>
            </a:r>
            <a:r>
              <a:rPr lang="en" sz="2900" b="1">
                <a:solidFill>
                  <a:srgbClr val="006E1D"/>
                </a:solidFill>
                <a:latin typeface="Consolas"/>
                <a:ea typeface="Consolas"/>
                <a:cs typeface="Consolas"/>
                <a:sym typeface="Consolas"/>
              </a:rPr>
              <a:t>ST_AsText(</a:t>
            </a:r>
            <a:r>
              <a:rPr lang="en" sz="2900" b="1">
                <a:latin typeface="Consolas"/>
                <a:ea typeface="Consolas"/>
                <a:cs typeface="Consolas"/>
                <a:sym typeface="Consolas"/>
              </a:rPr>
              <a:t>geom</a:t>
            </a:r>
            <a:r>
              <a:rPr lang="en" sz="2900" b="1">
                <a:solidFill>
                  <a:srgbClr val="006E1D"/>
                </a:solidFill>
                <a:latin typeface="Consolas"/>
                <a:ea typeface="Consolas"/>
                <a:cs typeface="Consolas"/>
                <a:sym typeface="Consolas"/>
              </a:rPr>
              <a:t>)</a:t>
            </a:r>
            <a:endParaRPr sz="2900" b="1">
              <a:solidFill>
                <a:srgbClr val="006E1D"/>
              </a:solidFill>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FROM</a:t>
            </a:r>
            <a:r>
              <a:rPr lang="en" sz="2900" b="1">
                <a:latin typeface="Consolas"/>
                <a:ea typeface="Consolas"/>
                <a:cs typeface="Consolas"/>
                <a:sym typeface="Consolas"/>
              </a:rPr>
              <a:t> nyc_subway_stations</a:t>
            </a:r>
            <a:endParaRPr sz="2900" b="1">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LIMIT</a:t>
            </a:r>
            <a:r>
              <a:rPr lang="en" sz="2900" b="1">
                <a:latin typeface="Consolas"/>
                <a:ea typeface="Consolas"/>
                <a:cs typeface="Consolas"/>
                <a:sym typeface="Consolas"/>
              </a:rPr>
              <a:t> 1;</a:t>
            </a:r>
            <a:br>
              <a:rPr lang="en" sz="2900" b="1">
                <a:latin typeface="Consolas"/>
                <a:ea typeface="Consolas"/>
                <a:cs typeface="Consolas"/>
                <a:sym typeface="Consolas"/>
              </a:rPr>
            </a:br>
            <a:br>
              <a:rPr lang="en" sz="2900" b="1">
                <a:latin typeface="Consolas"/>
                <a:ea typeface="Consolas"/>
                <a:cs typeface="Consolas"/>
                <a:sym typeface="Consolas"/>
              </a:rPr>
            </a:br>
            <a:r>
              <a:rPr lang="en" sz="2900" b="1">
                <a:latin typeface="Consolas"/>
                <a:ea typeface="Consolas"/>
                <a:cs typeface="Consolas"/>
                <a:sym typeface="Consolas"/>
              </a:rPr>
              <a:t>Cortlandt St | POINT(583521 4507077)</a:t>
            </a:r>
            <a:endParaRPr sz="2900" b="1">
              <a:latin typeface="Consolas"/>
              <a:ea typeface="Consolas"/>
              <a:cs typeface="Consolas"/>
              <a:sym typeface="Consolas"/>
            </a:endParaRPr>
          </a:p>
        </p:txBody>
      </p:sp>
      <p:sp>
        <p:nvSpPr>
          <p:cNvPr id="741" name="Google Shape;741;p9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cxnSp>
        <p:nvCxnSpPr>
          <p:cNvPr id="742" name="Google Shape;742;p92"/>
          <p:cNvCxnSpPr/>
          <p:nvPr/>
        </p:nvCxnSpPr>
        <p:spPr>
          <a:xfrm>
            <a:off x="511650" y="38641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9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LineStrings</a:t>
            </a:r>
            <a:endParaRPr/>
          </a:p>
        </p:txBody>
      </p:sp>
      <p:sp>
        <p:nvSpPr>
          <p:cNvPr id="748" name="Google Shape;748;p9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749" name="Google Shape;749;p93"/>
          <p:cNvSpPr txBox="1"/>
          <p:nvPr/>
        </p:nvSpPr>
        <p:spPr>
          <a:xfrm>
            <a:off x="399975" y="1237200"/>
            <a:ext cx="23814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Calibri"/>
                <a:ea typeface="Calibri"/>
                <a:cs typeface="Calibri"/>
                <a:sym typeface="Calibri"/>
              </a:rPr>
              <a:t>“LineString” or “MultiLineString”, representing one or more 1-dimensional objects.</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Streets, streams, bus routes, power lines, driven routes, highways, might all use a “LineString” geometry type.</a:t>
            </a:r>
            <a:endParaRPr sz="1500">
              <a:latin typeface="Calibri"/>
              <a:ea typeface="Calibri"/>
              <a:cs typeface="Calibri"/>
              <a:sym typeface="Calibri"/>
            </a:endParaRPr>
          </a:p>
        </p:txBody>
      </p:sp>
      <p:pic>
        <p:nvPicPr>
          <p:cNvPr id="750" name="Google Shape;750;p93"/>
          <p:cNvPicPr preferRelativeResize="0"/>
          <p:nvPr/>
        </p:nvPicPr>
        <p:blipFill>
          <a:blip r:embed="rId3">
            <a:alphaModFix/>
          </a:blip>
          <a:stretch>
            <a:fillRect/>
          </a:stretch>
        </p:blipFill>
        <p:spPr>
          <a:xfrm>
            <a:off x="3247662" y="408575"/>
            <a:ext cx="5880461" cy="4734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9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LineStrings</a:t>
            </a:r>
            <a:endParaRPr/>
          </a:p>
        </p:txBody>
      </p:sp>
      <p:sp>
        <p:nvSpPr>
          <p:cNvPr id="756" name="Google Shape;756;p9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cxnSp>
        <p:nvCxnSpPr>
          <p:cNvPr id="757" name="Google Shape;757;p94"/>
          <p:cNvCxnSpPr/>
          <p:nvPr/>
        </p:nvCxnSpPr>
        <p:spPr>
          <a:xfrm>
            <a:off x="511650" y="3178375"/>
            <a:ext cx="8120700" cy="0"/>
          </a:xfrm>
          <a:prstGeom prst="straightConnector1">
            <a:avLst/>
          </a:prstGeom>
          <a:noFill/>
          <a:ln w="38100" cap="flat" cmpd="sng">
            <a:solidFill>
              <a:schemeClr val="dk2"/>
            </a:solidFill>
            <a:prstDash val="solid"/>
            <a:round/>
            <a:headEnd type="none" w="med" len="med"/>
            <a:tailEnd type="none" w="med" len="med"/>
          </a:ln>
        </p:spPr>
      </p:cxnSp>
      <p:sp>
        <p:nvSpPr>
          <p:cNvPr id="758" name="Google Shape;758;p94"/>
          <p:cNvSpPr txBox="1"/>
          <p:nvPr/>
        </p:nvSpPr>
        <p:spPr>
          <a:xfrm>
            <a:off x="492900" y="1310100"/>
            <a:ext cx="8120700" cy="330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rgbClr val="0000FF"/>
                </a:solidFill>
                <a:latin typeface="Consolas"/>
                <a:ea typeface="Consolas"/>
                <a:cs typeface="Consolas"/>
                <a:sym typeface="Consolas"/>
              </a:rPr>
              <a:t>SELECT</a:t>
            </a:r>
            <a:r>
              <a:rPr lang="en" sz="2900" b="1">
                <a:latin typeface="Consolas"/>
                <a:ea typeface="Consolas"/>
                <a:cs typeface="Consolas"/>
                <a:sym typeface="Consolas"/>
              </a:rPr>
              <a:t> </a:t>
            </a:r>
            <a:r>
              <a:rPr lang="en" sz="2900" b="1">
                <a:solidFill>
                  <a:srgbClr val="006E1D"/>
                </a:solidFill>
                <a:latin typeface="Consolas"/>
                <a:ea typeface="Consolas"/>
                <a:cs typeface="Consolas"/>
                <a:sym typeface="Consolas"/>
              </a:rPr>
              <a:t>ST_AsText(</a:t>
            </a:r>
            <a:r>
              <a:rPr lang="en" sz="2900" b="1">
                <a:latin typeface="Consolas"/>
                <a:ea typeface="Consolas"/>
                <a:cs typeface="Consolas"/>
                <a:sym typeface="Consolas"/>
              </a:rPr>
              <a:t>geom</a:t>
            </a:r>
            <a:r>
              <a:rPr lang="en" sz="2900" b="1">
                <a:solidFill>
                  <a:srgbClr val="006E1D"/>
                </a:solidFill>
                <a:latin typeface="Consolas"/>
                <a:ea typeface="Consolas"/>
                <a:cs typeface="Consolas"/>
                <a:sym typeface="Consolas"/>
              </a:rPr>
              <a:t>)</a:t>
            </a:r>
            <a:endParaRPr sz="2900" b="1">
              <a:solidFill>
                <a:srgbClr val="006E1D"/>
              </a:solidFill>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FROM</a:t>
            </a:r>
            <a:r>
              <a:rPr lang="en" sz="2900" b="1">
                <a:latin typeface="Consolas"/>
                <a:ea typeface="Consolas"/>
                <a:cs typeface="Consolas"/>
                <a:sym typeface="Consolas"/>
              </a:rPr>
              <a:t> geometries</a:t>
            </a:r>
            <a:endParaRPr sz="2900" b="1">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WHERE</a:t>
            </a:r>
            <a:r>
              <a:rPr lang="en" sz="2900" b="1">
                <a:latin typeface="Consolas"/>
                <a:ea typeface="Consolas"/>
                <a:cs typeface="Consolas"/>
                <a:sym typeface="Consolas"/>
              </a:rPr>
              <a:t> name = </a:t>
            </a:r>
            <a:r>
              <a:rPr lang="en" sz="2900" b="1">
                <a:solidFill>
                  <a:srgbClr val="B45F06"/>
                </a:solidFill>
                <a:latin typeface="Consolas"/>
                <a:ea typeface="Consolas"/>
                <a:cs typeface="Consolas"/>
                <a:sym typeface="Consolas"/>
              </a:rPr>
              <a:t>'Linestring'</a:t>
            </a:r>
            <a:r>
              <a:rPr lang="en" sz="2900" b="1">
                <a:latin typeface="Consolas"/>
                <a:ea typeface="Consolas"/>
                <a:cs typeface="Consolas"/>
                <a:sym typeface="Consolas"/>
              </a:rPr>
              <a:t>;</a:t>
            </a:r>
            <a:br>
              <a:rPr lang="en" sz="2900" b="1">
                <a:latin typeface="Consolas"/>
                <a:ea typeface="Consolas"/>
                <a:cs typeface="Consolas"/>
                <a:sym typeface="Consolas"/>
              </a:rPr>
            </a:br>
            <a:br>
              <a:rPr lang="en" sz="2900" b="1">
                <a:latin typeface="Consolas"/>
                <a:ea typeface="Consolas"/>
                <a:cs typeface="Consolas"/>
                <a:sym typeface="Consolas"/>
              </a:rPr>
            </a:br>
            <a:br>
              <a:rPr lang="en" sz="2900" b="1">
                <a:latin typeface="Consolas"/>
                <a:ea typeface="Consolas"/>
                <a:cs typeface="Consolas"/>
                <a:sym typeface="Consolas"/>
              </a:rPr>
            </a:br>
            <a:r>
              <a:rPr lang="en" sz="2900" b="1">
                <a:latin typeface="Consolas"/>
                <a:ea typeface="Consolas"/>
                <a:cs typeface="Consolas"/>
                <a:sym typeface="Consolas"/>
              </a:rPr>
              <a:t>LINESTRING(0 0,1 1,2 1,2 2)</a:t>
            </a:r>
            <a:endParaRPr sz="2900" b="1">
              <a:latin typeface="Consolas"/>
              <a:ea typeface="Consolas"/>
              <a:cs typeface="Consolas"/>
              <a:sym typeface="Consolas"/>
            </a:endParaRPr>
          </a:p>
          <a:p>
            <a:pPr marL="0" lvl="0" indent="0" algn="l" rtl="0">
              <a:spcBef>
                <a:spcPts val="0"/>
              </a:spcBef>
              <a:spcAft>
                <a:spcPts val="0"/>
              </a:spcAft>
              <a:buNone/>
            </a:pPr>
            <a:endParaRPr sz="2900" b="1">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9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LineStrings</a:t>
            </a:r>
            <a:endParaRPr/>
          </a:p>
        </p:txBody>
      </p:sp>
      <p:sp>
        <p:nvSpPr>
          <p:cNvPr id="764" name="Google Shape;764;p9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cxnSp>
        <p:nvCxnSpPr>
          <p:cNvPr id="765" name="Google Shape;765;p95"/>
          <p:cNvCxnSpPr/>
          <p:nvPr/>
        </p:nvCxnSpPr>
        <p:spPr>
          <a:xfrm>
            <a:off x="511650" y="3178375"/>
            <a:ext cx="8120700" cy="0"/>
          </a:xfrm>
          <a:prstGeom prst="straightConnector1">
            <a:avLst/>
          </a:prstGeom>
          <a:noFill/>
          <a:ln w="38100" cap="flat" cmpd="sng">
            <a:solidFill>
              <a:schemeClr val="dk2"/>
            </a:solidFill>
            <a:prstDash val="solid"/>
            <a:round/>
            <a:headEnd type="none" w="med" len="med"/>
            <a:tailEnd type="none" w="med" len="med"/>
          </a:ln>
        </p:spPr>
      </p:cxnSp>
      <p:sp>
        <p:nvSpPr>
          <p:cNvPr id="766" name="Google Shape;766;p95"/>
          <p:cNvSpPr txBox="1"/>
          <p:nvPr/>
        </p:nvSpPr>
        <p:spPr>
          <a:xfrm>
            <a:off x="492900" y="1310100"/>
            <a:ext cx="81207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rgbClr val="0000FF"/>
                </a:solidFill>
                <a:latin typeface="Consolas"/>
                <a:ea typeface="Consolas"/>
                <a:cs typeface="Consolas"/>
                <a:sym typeface="Consolas"/>
              </a:rPr>
              <a:t>SELECT</a:t>
            </a:r>
            <a:r>
              <a:rPr lang="en" sz="2900" b="1">
                <a:latin typeface="Consolas"/>
                <a:ea typeface="Consolas"/>
                <a:cs typeface="Consolas"/>
                <a:sym typeface="Consolas"/>
              </a:rPr>
              <a:t> </a:t>
            </a:r>
            <a:r>
              <a:rPr lang="en" sz="2900" b="1">
                <a:solidFill>
                  <a:srgbClr val="006E1D"/>
                </a:solidFill>
                <a:latin typeface="Consolas"/>
                <a:ea typeface="Consolas"/>
                <a:cs typeface="Consolas"/>
                <a:sym typeface="Consolas"/>
              </a:rPr>
              <a:t>ST_Length(</a:t>
            </a:r>
            <a:r>
              <a:rPr lang="en" sz="2900" b="1">
                <a:latin typeface="Consolas"/>
                <a:ea typeface="Consolas"/>
                <a:cs typeface="Consolas"/>
                <a:sym typeface="Consolas"/>
              </a:rPr>
              <a:t>geom</a:t>
            </a:r>
            <a:r>
              <a:rPr lang="en" sz="2900" b="1">
                <a:solidFill>
                  <a:srgbClr val="006E1D"/>
                </a:solidFill>
                <a:latin typeface="Consolas"/>
                <a:ea typeface="Consolas"/>
                <a:cs typeface="Consolas"/>
                <a:sym typeface="Consolas"/>
              </a:rPr>
              <a:t>)</a:t>
            </a:r>
            <a:endParaRPr sz="2900" b="1">
              <a:solidFill>
                <a:srgbClr val="006E1D"/>
              </a:solidFill>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FROM</a:t>
            </a:r>
            <a:r>
              <a:rPr lang="en" sz="2900" b="1">
                <a:latin typeface="Consolas"/>
                <a:ea typeface="Consolas"/>
                <a:cs typeface="Consolas"/>
                <a:sym typeface="Consolas"/>
              </a:rPr>
              <a:t> geometries</a:t>
            </a:r>
            <a:endParaRPr sz="2900" b="1">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WHERE</a:t>
            </a:r>
            <a:r>
              <a:rPr lang="en" sz="2900" b="1">
                <a:latin typeface="Consolas"/>
                <a:ea typeface="Consolas"/>
                <a:cs typeface="Consolas"/>
                <a:sym typeface="Consolas"/>
              </a:rPr>
              <a:t> name = </a:t>
            </a:r>
            <a:r>
              <a:rPr lang="en" sz="2900" b="1">
                <a:solidFill>
                  <a:srgbClr val="B45F06"/>
                </a:solidFill>
                <a:latin typeface="Consolas"/>
                <a:ea typeface="Consolas"/>
                <a:cs typeface="Consolas"/>
                <a:sym typeface="Consolas"/>
              </a:rPr>
              <a:t>'Linestring'</a:t>
            </a:r>
            <a:r>
              <a:rPr lang="en" sz="2900" b="1">
                <a:latin typeface="Consolas"/>
                <a:ea typeface="Consolas"/>
                <a:cs typeface="Consolas"/>
                <a:sym typeface="Consolas"/>
              </a:rPr>
              <a:t>;</a:t>
            </a:r>
            <a:endParaRPr sz="2900" b="1">
              <a:latin typeface="Consolas"/>
              <a:ea typeface="Consolas"/>
              <a:cs typeface="Consolas"/>
              <a:sym typeface="Consolas"/>
            </a:endParaRPr>
          </a:p>
          <a:p>
            <a:pPr marL="0" lvl="0" indent="0" algn="l" rtl="0">
              <a:spcBef>
                <a:spcPts val="0"/>
              </a:spcBef>
              <a:spcAft>
                <a:spcPts val="0"/>
              </a:spcAft>
              <a:buNone/>
            </a:pPr>
            <a:endParaRPr sz="2900" b="1">
              <a:latin typeface="Consolas"/>
              <a:ea typeface="Consolas"/>
              <a:cs typeface="Consolas"/>
              <a:sym typeface="Consolas"/>
            </a:endParaRPr>
          </a:p>
          <a:p>
            <a:pPr marL="0" lvl="0" indent="0" algn="l" rtl="0">
              <a:spcBef>
                <a:spcPts val="0"/>
              </a:spcBef>
              <a:spcAft>
                <a:spcPts val="0"/>
              </a:spcAft>
              <a:buNone/>
            </a:pP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3.41421356237309</a:t>
            </a:r>
            <a:endParaRPr sz="2900" b="1">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LineStrings</a:t>
            </a:r>
            <a:endParaRPr/>
          </a:p>
        </p:txBody>
      </p:sp>
      <p:sp>
        <p:nvSpPr>
          <p:cNvPr id="772" name="Google Shape;772;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93700" algn="l" rtl="0">
              <a:spcBef>
                <a:spcPts val="0"/>
              </a:spcBef>
              <a:spcAft>
                <a:spcPts val="0"/>
              </a:spcAft>
              <a:buSzPts val="2600"/>
              <a:buChar char="●"/>
            </a:pPr>
            <a:r>
              <a:rPr lang="en" sz="2600"/>
              <a:t>ST_Length(linestring)</a:t>
            </a:r>
            <a:endParaRPr sz="2600"/>
          </a:p>
          <a:p>
            <a:pPr marL="457200" lvl="0" indent="-393700" algn="l" rtl="0">
              <a:spcBef>
                <a:spcPts val="0"/>
              </a:spcBef>
              <a:spcAft>
                <a:spcPts val="0"/>
              </a:spcAft>
              <a:buSzPts val="2600"/>
              <a:buChar char="●"/>
            </a:pPr>
            <a:r>
              <a:rPr lang="en" sz="2600"/>
              <a:t>ST_StartPoint(linestring)</a:t>
            </a:r>
            <a:endParaRPr sz="2600"/>
          </a:p>
          <a:p>
            <a:pPr marL="457200" lvl="0" indent="-393700" algn="l" rtl="0">
              <a:spcBef>
                <a:spcPts val="0"/>
              </a:spcBef>
              <a:spcAft>
                <a:spcPts val="0"/>
              </a:spcAft>
              <a:buSzPts val="2600"/>
              <a:buChar char="●"/>
            </a:pPr>
            <a:r>
              <a:rPr lang="en" sz="2600"/>
              <a:t>ST_EndPoint(linestring)</a:t>
            </a:r>
            <a:endParaRPr sz="2600"/>
          </a:p>
          <a:p>
            <a:pPr marL="457200" lvl="0" indent="-393700" algn="l" rtl="0">
              <a:spcBef>
                <a:spcPts val="0"/>
              </a:spcBef>
              <a:spcAft>
                <a:spcPts val="0"/>
              </a:spcAft>
              <a:buSzPts val="2600"/>
              <a:buChar char="●"/>
            </a:pPr>
            <a:r>
              <a:rPr lang="en" sz="2600"/>
              <a:t>ST_NumPoints(linestring)</a:t>
            </a:r>
            <a:endParaRPr sz="2600"/>
          </a:p>
        </p:txBody>
      </p:sp>
      <p:sp>
        <p:nvSpPr>
          <p:cNvPr id="773" name="Google Shape;773;p9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Polygons</a:t>
            </a:r>
            <a:endParaRPr/>
          </a:p>
        </p:txBody>
      </p:sp>
      <p:sp>
        <p:nvSpPr>
          <p:cNvPr id="779" name="Google Shape;779;p9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780" name="Google Shape;780;p97"/>
          <p:cNvSpPr txBox="1"/>
          <p:nvPr/>
        </p:nvSpPr>
        <p:spPr>
          <a:xfrm>
            <a:off x="399975" y="1237200"/>
            <a:ext cx="23814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Calibri"/>
                <a:ea typeface="Calibri"/>
                <a:cs typeface="Calibri"/>
                <a:sym typeface="Calibri"/>
              </a:rPr>
              <a:t>“Polygon” or “MultiPolygon”, representing one or more 2-dimensional objects.</a:t>
            </a:r>
            <a:endParaRPr sz="15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a:p>
            <a:pPr marL="0" lvl="0" indent="0" algn="l" rtl="0">
              <a:spcBef>
                <a:spcPts val="0"/>
              </a:spcBef>
              <a:spcAft>
                <a:spcPts val="0"/>
              </a:spcAft>
              <a:buNone/>
            </a:pPr>
            <a:r>
              <a:rPr lang="en" sz="1500">
                <a:latin typeface="Calibri"/>
                <a:ea typeface="Calibri"/>
                <a:cs typeface="Calibri"/>
                <a:sym typeface="Calibri"/>
              </a:rPr>
              <a:t>Census areas, parcels, counties, countries, neighborhoods, zoning areas, watersheds, and more.</a:t>
            </a:r>
            <a:endParaRPr sz="1500">
              <a:latin typeface="Calibri"/>
              <a:ea typeface="Calibri"/>
              <a:cs typeface="Calibri"/>
              <a:sym typeface="Calibri"/>
            </a:endParaRPr>
          </a:p>
        </p:txBody>
      </p:sp>
      <p:pic>
        <p:nvPicPr>
          <p:cNvPr id="781" name="Google Shape;781;p97"/>
          <p:cNvPicPr preferRelativeResize="0"/>
          <p:nvPr/>
        </p:nvPicPr>
        <p:blipFill>
          <a:blip r:embed="rId3">
            <a:alphaModFix/>
          </a:blip>
          <a:stretch>
            <a:fillRect/>
          </a:stretch>
        </p:blipFill>
        <p:spPr>
          <a:xfrm>
            <a:off x="399975" y="3989737"/>
            <a:ext cx="630875" cy="737625"/>
          </a:xfrm>
          <a:prstGeom prst="rect">
            <a:avLst/>
          </a:prstGeom>
          <a:noFill/>
          <a:ln>
            <a:noFill/>
          </a:ln>
        </p:spPr>
      </p:pic>
      <p:pic>
        <p:nvPicPr>
          <p:cNvPr id="782" name="Google Shape;782;p97"/>
          <p:cNvPicPr preferRelativeResize="0"/>
          <p:nvPr/>
        </p:nvPicPr>
        <p:blipFill>
          <a:blip r:embed="rId4">
            <a:alphaModFix/>
          </a:blip>
          <a:stretch>
            <a:fillRect/>
          </a:stretch>
        </p:blipFill>
        <p:spPr>
          <a:xfrm>
            <a:off x="1432520" y="3754525"/>
            <a:ext cx="1092736" cy="1208050"/>
          </a:xfrm>
          <a:prstGeom prst="rect">
            <a:avLst/>
          </a:prstGeom>
          <a:noFill/>
          <a:ln>
            <a:noFill/>
          </a:ln>
        </p:spPr>
      </p:pic>
      <p:pic>
        <p:nvPicPr>
          <p:cNvPr id="783" name="Google Shape;783;p97"/>
          <p:cNvPicPr preferRelativeResize="0"/>
          <p:nvPr/>
        </p:nvPicPr>
        <p:blipFill>
          <a:blip r:embed="rId5">
            <a:alphaModFix/>
          </a:blip>
          <a:stretch>
            <a:fillRect/>
          </a:stretch>
        </p:blipFill>
        <p:spPr>
          <a:xfrm>
            <a:off x="3271585" y="408575"/>
            <a:ext cx="5856842" cy="4734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9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Polygons</a:t>
            </a:r>
            <a:endParaRPr/>
          </a:p>
        </p:txBody>
      </p:sp>
      <p:sp>
        <p:nvSpPr>
          <p:cNvPr id="789" name="Google Shape;789;p9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pic>
        <p:nvPicPr>
          <p:cNvPr id="790" name="Google Shape;790;p98"/>
          <p:cNvPicPr preferRelativeResize="0"/>
          <p:nvPr/>
        </p:nvPicPr>
        <p:blipFill>
          <a:blip r:embed="rId3">
            <a:alphaModFix/>
          </a:blip>
          <a:stretch>
            <a:fillRect/>
          </a:stretch>
        </p:blipFill>
        <p:spPr>
          <a:xfrm>
            <a:off x="1854700" y="959750"/>
            <a:ext cx="4850896" cy="366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9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Polygons</a:t>
            </a:r>
            <a:endParaRPr/>
          </a:p>
          <a:p>
            <a:pPr marL="0" lvl="0" indent="0" algn="l" rtl="0">
              <a:spcBef>
                <a:spcPts val="0"/>
              </a:spcBef>
              <a:spcAft>
                <a:spcPts val="0"/>
              </a:spcAft>
              <a:buNone/>
            </a:pPr>
            <a:endParaRPr/>
          </a:p>
        </p:txBody>
      </p:sp>
      <p:sp>
        <p:nvSpPr>
          <p:cNvPr id="796" name="Google Shape;796;p9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797" name="Google Shape;797;p99"/>
          <p:cNvSpPr txBox="1"/>
          <p:nvPr/>
        </p:nvSpPr>
        <p:spPr>
          <a:xfrm>
            <a:off x="492900" y="1310100"/>
            <a:ext cx="8120700" cy="330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rgbClr val="0000FF"/>
                </a:solidFill>
                <a:latin typeface="Consolas"/>
                <a:ea typeface="Consolas"/>
                <a:cs typeface="Consolas"/>
                <a:sym typeface="Consolas"/>
              </a:rPr>
              <a:t>SELECT</a:t>
            </a:r>
            <a:r>
              <a:rPr lang="en" sz="2900" b="1">
                <a:latin typeface="Consolas"/>
                <a:ea typeface="Consolas"/>
                <a:cs typeface="Consolas"/>
                <a:sym typeface="Consolas"/>
              </a:rPr>
              <a:t> </a:t>
            </a:r>
            <a:r>
              <a:rPr lang="en" sz="2900" b="1">
                <a:solidFill>
                  <a:srgbClr val="006E1D"/>
                </a:solidFill>
                <a:latin typeface="Consolas"/>
                <a:ea typeface="Consolas"/>
                <a:cs typeface="Consolas"/>
                <a:sym typeface="Consolas"/>
              </a:rPr>
              <a:t>ST_AsText(</a:t>
            </a:r>
            <a:r>
              <a:rPr lang="en" sz="2900" b="1">
                <a:solidFill>
                  <a:schemeClr val="dk1"/>
                </a:solidFill>
                <a:latin typeface="Consolas"/>
                <a:ea typeface="Consolas"/>
                <a:cs typeface="Consolas"/>
                <a:sym typeface="Consolas"/>
              </a:rPr>
              <a:t>geom</a:t>
            </a:r>
            <a:r>
              <a:rPr lang="en" sz="2900" b="1">
                <a:solidFill>
                  <a:srgbClr val="006E1D"/>
                </a:solidFill>
                <a:latin typeface="Consolas"/>
                <a:ea typeface="Consolas"/>
                <a:cs typeface="Consolas"/>
                <a:sym typeface="Consolas"/>
              </a:rPr>
              <a:t>)</a:t>
            </a: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  </a:t>
            </a:r>
            <a:r>
              <a:rPr lang="en" sz="2900" b="1">
                <a:solidFill>
                  <a:srgbClr val="0000FF"/>
                </a:solidFill>
                <a:latin typeface="Consolas"/>
                <a:ea typeface="Consolas"/>
                <a:cs typeface="Consolas"/>
                <a:sym typeface="Consolas"/>
              </a:rPr>
              <a:t>FROM</a:t>
            </a:r>
            <a:r>
              <a:rPr lang="en" sz="2900" b="1">
                <a:latin typeface="Consolas"/>
                <a:ea typeface="Consolas"/>
                <a:cs typeface="Consolas"/>
                <a:sym typeface="Consolas"/>
              </a:rPr>
              <a:t> geometries</a:t>
            </a: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  </a:t>
            </a:r>
            <a:r>
              <a:rPr lang="en" sz="2900" b="1">
                <a:solidFill>
                  <a:srgbClr val="0000FF"/>
                </a:solidFill>
                <a:latin typeface="Consolas"/>
                <a:ea typeface="Consolas"/>
                <a:cs typeface="Consolas"/>
                <a:sym typeface="Consolas"/>
              </a:rPr>
              <a:t>WHERE</a:t>
            </a:r>
            <a:r>
              <a:rPr lang="en" sz="2900" b="1">
                <a:latin typeface="Consolas"/>
                <a:ea typeface="Consolas"/>
                <a:cs typeface="Consolas"/>
                <a:sym typeface="Consolas"/>
              </a:rPr>
              <a:t> name LIKE </a:t>
            </a:r>
            <a:r>
              <a:rPr lang="en" sz="2900" b="1">
                <a:solidFill>
                  <a:srgbClr val="B45F06"/>
                </a:solidFill>
                <a:latin typeface="Consolas"/>
                <a:ea typeface="Consolas"/>
                <a:cs typeface="Consolas"/>
                <a:sym typeface="Consolas"/>
              </a:rPr>
              <a:t>'Polygon%'</a:t>
            </a:r>
            <a:r>
              <a:rPr lang="en" sz="2900" b="1">
                <a:latin typeface="Consolas"/>
                <a:ea typeface="Consolas"/>
                <a:cs typeface="Consolas"/>
                <a:sym typeface="Consolas"/>
              </a:rPr>
              <a:t>;</a:t>
            </a:r>
            <a:endParaRPr sz="2900" b="1">
              <a:latin typeface="Consolas"/>
              <a:ea typeface="Consolas"/>
              <a:cs typeface="Consolas"/>
              <a:sym typeface="Consolas"/>
            </a:endParaRPr>
          </a:p>
          <a:p>
            <a:pPr marL="0" lvl="0" indent="0" algn="l" rtl="0">
              <a:spcBef>
                <a:spcPts val="0"/>
              </a:spcBef>
              <a:spcAft>
                <a:spcPts val="0"/>
              </a:spcAft>
              <a:buNone/>
            </a:pP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POLYGON((0 0, 1 0, 1 1, 0 1, 0 0))</a:t>
            </a: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POLYGON((0 0, 10 0, 10 10, 0 10, 0 0),</a:t>
            </a:r>
            <a:br>
              <a:rPr lang="en" sz="2900" b="1">
                <a:latin typeface="Consolas"/>
                <a:ea typeface="Consolas"/>
                <a:cs typeface="Consolas"/>
                <a:sym typeface="Consolas"/>
              </a:rPr>
            </a:br>
            <a:r>
              <a:rPr lang="en" sz="2900" b="1">
                <a:latin typeface="Consolas"/>
                <a:ea typeface="Consolas"/>
                <a:cs typeface="Consolas"/>
                <a:sym typeface="Consolas"/>
              </a:rPr>
              <a:t>        (1 1, 1 2, 2 2, 2 1, 1 1))</a:t>
            </a:r>
            <a:endParaRPr sz="2900" b="1">
              <a:latin typeface="Consolas"/>
              <a:ea typeface="Consolas"/>
              <a:cs typeface="Consolas"/>
              <a:sym typeface="Consolas"/>
            </a:endParaRPr>
          </a:p>
        </p:txBody>
      </p:sp>
      <p:cxnSp>
        <p:nvCxnSpPr>
          <p:cNvPr id="798" name="Google Shape;798;p99"/>
          <p:cNvCxnSpPr/>
          <p:nvPr/>
        </p:nvCxnSpPr>
        <p:spPr>
          <a:xfrm>
            <a:off x="511650" y="29497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0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Polygons</a:t>
            </a:r>
            <a:endParaRPr/>
          </a:p>
        </p:txBody>
      </p:sp>
      <p:sp>
        <p:nvSpPr>
          <p:cNvPr id="804" name="Google Shape;804;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93700" algn="l" rtl="0">
              <a:spcBef>
                <a:spcPts val="0"/>
              </a:spcBef>
              <a:spcAft>
                <a:spcPts val="0"/>
              </a:spcAft>
              <a:buSzPts val="2600"/>
              <a:buChar char="●"/>
            </a:pPr>
            <a:r>
              <a:rPr lang="en" sz="2600"/>
              <a:t>ST_Area(polygon)</a:t>
            </a:r>
            <a:endParaRPr sz="2600"/>
          </a:p>
          <a:p>
            <a:pPr marL="457200" lvl="0" indent="-393700" algn="l" rtl="0">
              <a:spcBef>
                <a:spcPts val="0"/>
              </a:spcBef>
              <a:spcAft>
                <a:spcPts val="0"/>
              </a:spcAft>
              <a:buSzPts val="2600"/>
              <a:buChar char="●"/>
            </a:pPr>
            <a:r>
              <a:rPr lang="en" sz="2600"/>
              <a:t>ST_NumInteriorRings(polygon) </a:t>
            </a:r>
            <a:endParaRPr sz="2600"/>
          </a:p>
          <a:p>
            <a:pPr marL="457200" lvl="0" indent="-393700" algn="l" rtl="0">
              <a:spcBef>
                <a:spcPts val="0"/>
              </a:spcBef>
              <a:spcAft>
                <a:spcPts val="0"/>
              </a:spcAft>
              <a:buSzPts val="2600"/>
              <a:buChar char="●"/>
            </a:pPr>
            <a:r>
              <a:rPr lang="en" sz="2600"/>
              <a:t>ST_ExteriorRing(polygon) </a:t>
            </a:r>
            <a:endParaRPr sz="2600"/>
          </a:p>
          <a:p>
            <a:pPr marL="457200" lvl="0" indent="-393700" algn="l" rtl="0">
              <a:spcBef>
                <a:spcPts val="0"/>
              </a:spcBef>
              <a:spcAft>
                <a:spcPts val="0"/>
              </a:spcAft>
              <a:buSzPts val="2600"/>
              <a:buChar char="●"/>
            </a:pPr>
            <a:r>
              <a:rPr lang="en" sz="2600"/>
              <a:t>ST_InteriorRing(polygon,n) </a:t>
            </a:r>
            <a:endParaRPr sz="2600"/>
          </a:p>
          <a:p>
            <a:pPr marL="457200" lvl="0" indent="-393700" algn="l" rtl="0">
              <a:spcBef>
                <a:spcPts val="0"/>
              </a:spcBef>
              <a:spcAft>
                <a:spcPts val="0"/>
              </a:spcAft>
              <a:buSzPts val="2600"/>
              <a:buChar char="●"/>
            </a:pPr>
            <a:r>
              <a:rPr lang="en" sz="2600"/>
              <a:t>ST_Perimeter(polygon)</a:t>
            </a:r>
            <a:endParaRPr sz="2600"/>
          </a:p>
        </p:txBody>
      </p:sp>
      <p:sp>
        <p:nvSpPr>
          <p:cNvPr id="805" name="Google Shape;805;p10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0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Polygons</a:t>
            </a:r>
            <a:endParaRPr/>
          </a:p>
        </p:txBody>
      </p:sp>
      <p:sp>
        <p:nvSpPr>
          <p:cNvPr id="811" name="Google Shape;811;p10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812" name="Google Shape;812;p101"/>
          <p:cNvSpPr txBox="1"/>
          <p:nvPr/>
        </p:nvSpPr>
        <p:spPr>
          <a:xfrm>
            <a:off x="492900" y="1310100"/>
            <a:ext cx="81207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rgbClr val="0000FF"/>
                </a:solidFill>
                <a:latin typeface="Consolas"/>
                <a:ea typeface="Consolas"/>
                <a:cs typeface="Consolas"/>
                <a:sym typeface="Consolas"/>
              </a:rPr>
              <a:t>SELECT </a:t>
            </a:r>
            <a:r>
              <a:rPr lang="en" sz="2900" b="1">
                <a:latin typeface="Consolas"/>
                <a:ea typeface="Consolas"/>
                <a:cs typeface="Consolas"/>
                <a:sym typeface="Consolas"/>
              </a:rPr>
              <a:t>name, </a:t>
            </a:r>
            <a:r>
              <a:rPr lang="en" sz="2900" b="1">
                <a:solidFill>
                  <a:srgbClr val="006E1D"/>
                </a:solidFill>
                <a:latin typeface="Consolas"/>
                <a:ea typeface="Consolas"/>
                <a:cs typeface="Consolas"/>
                <a:sym typeface="Consolas"/>
              </a:rPr>
              <a:t>ST_Area(</a:t>
            </a:r>
            <a:r>
              <a:rPr lang="en" sz="2900" b="1">
                <a:latin typeface="Consolas"/>
                <a:ea typeface="Consolas"/>
                <a:cs typeface="Consolas"/>
                <a:sym typeface="Consolas"/>
              </a:rPr>
              <a:t>geom</a:t>
            </a:r>
            <a:r>
              <a:rPr lang="en" sz="2900" b="1">
                <a:solidFill>
                  <a:srgbClr val="006E1D"/>
                </a:solidFill>
                <a:latin typeface="Consolas"/>
                <a:ea typeface="Consolas"/>
                <a:cs typeface="Consolas"/>
                <a:sym typeface="Consolas"/>
              </a:rPr>
              <a:t>)</a:t>
            </a:r>
            <a:endParaRPr sz="2900" b="1">
              <a:solidFill>
                <a:srgbClr val="006E1D"/>
              </a:solidFill>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FROM </a:t>
            </a:r>
            <a:r>
              <a:rPr lang="en" sz="2900" b="1">
                <a:latin typeface="Consolas"/>
                <a:ea typeface="Consolas"/>
                <a:cs typeface="Consolas"/>
                <a:sym typeface="Consolas"/>
              </a:rPr>
              <a:t>geometries</a:t>
            </a:r>
            <a:endParaRPr sz="2900" b="1">
              <a:latin typeface="Consolas"/>
              <a:ea typeface="Consolas"/>
              <a:cs typeface="Consolas"/>
              <a:sym typeface="Consolas"/>
            </a:endParaRPr>
          </a:p>
          <a:p>
            <a:pPr marL="0" lvl="0" indent="0" algn="l" rtl="0">
              <a:spcBef>
                <a:spcPts val="0"/>
              </a:spcBef>
              <a:spcAft>
                <a:spcPts val="0"/>
              </a:spcAft>
              <a:buNone/>
            </a:pPr>
            <a:r>
              <a:rPr lang="en" sz="2900" b="1">
                <a:solidFill>
                  <a:srgbClr val="0000FF"/>
                </a:solidFill>
                <a:latin typeface="Consolas"/>
                <a:ea typeface="Consolas"/>
                <a:cs typeface="Consolas"/>
                <a:sym typeface="Consolas"/>
              </a:rPr>
              <a:t>WHERE</a:t>
            </a:r>
            <a:r>
              <a:rPr lang="en" sz="2900" b="1">
                <a:latin typeface="Consolas"/>
                <a:ea typeface="Consolas"/>
                <a:cs typeface="Consolas"/>
                <a:sym typeface="Consolas"/>
              </a:rPr>
              <a:t> name LIKE </a:t>
            </a:r>
            <a:r>
              <a:rPr lang="en" sz="2900" b="1">
                <a:solidFill>
                  <a:srgbClr val="B45F06"/>
                </a:solidFill>
                <a:latin typeface="Consolas"/>
                <a:ea typeface="Consolas"/>
                <a:cs typeface="Consolas"/>
                <a:sym typeface="Consolas"/>
              </a:rPr>
              <a:t>'Polygon%'</a:t>
            </a:r>
            <a:r>
              <a:rPr lang="en" sz="2900" b="1">
                <a:latin typeface="Consolas"/>
                <a:ea typeface="Consolas"/>
                <a:cs typeface="Consolas"/>
                <a:sym typeface="Consolas"/>
              </a:rPr>
              <a:t>;</a:t>
            </a:r>
            <a:endParaRPr sz="2900" b="1">
              <a:latin typeface="Consolas"/>
              <a:ea typeface="Consolas"/>
              <a:cs typeface="Consolas"/>
              <a:sym typeface="Consolas"/>
            </a:endParaRPr>
          </a:p>
          <a:p>
            <a:pPr marL="0" lvl="0" indent="0" algn="l" rtl="0">
              <a:spcBef>
                <a:spcPts val="0"/>
              </a:spcBef>
              <a:spcAft>
                <a:spcPts val="0"/>
              </a:spcAft>
              <a:buNone/>
            </a:pP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Polygon         |  1</a:t>
            </a: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PolygonWithHole | 99</a:t>
            </a:r>
            <a:endParaRPr sz="2900" b="1">
              <a:latin typeface="Consolas"/>
              <a:ea typeface="Consolas"/>
              <a:cs typeface="Consolas"/>
              <a:sym typeface="Consolas"/>
            </a:endParaRPr>
          </a:p>
        </p:txBody>
      </p:sp>
      <p:cxnSp>
        <p:nvCxnSpPr>
          <p:cNvPr id="813" name="Google Shape;813;p101"/>
          <p:cNvCxnSpPr/>
          <p:nvPr/>
        </p:nvCxnSpPr>
        <p:spPr>
          <a:xfrm>
            <a:off x="511650" y="2949775"/>
            <a:ext cx="8120700" cy="0"/>
          </a:xfrm>
          <a:prstGeom prst="straightConnector1">
            <a:avLst/>
          </a:prstGeom>
          <a:noFill/>
          <a:ln w="38100" cap="flat" cmpd="sng">
            <a:solidFill>
              <a:schemeClr val="dk2"/>
            </a:solidFill>
            <a:prstDash val="solid"/>
            <a:round/>
            <a:headEnd type="none" w="med" len="med"/>
            <a:tailEnd type="none" w="med" len="med"/>
          </a:ln>
        </p:spPr>
      </p:cxnSp>
      <p:pic>
        <p:nvPicPr>
          <p:cNvPr id="814" name="Google Shape;814;p101"/>
          <p:cNvPicPr preferRelativeResize="0"/>
          <p:nvPr/>
        </p:nvPicPr>
        <p:blipFill>
          <a:blip r:embed="rId3">
            <a:alphaModFix/>
          </a:blip>
          <a:stretch>
            <a:fillRect/>
          </a:stretch>
        </p:blipFill>
        <p:spPr>
          <a:xfrm>
            <a:off x="6639148" y="3313325"/>
            <a:ext cx="1993200" cy="1507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a </a:t>
            </a:r>
            <a:r>
              <a:rPr lang="en">
                <a:solidFill>
                  <a:srgbClr val="FF0000"/>
                </a:solidFill>
              </a:rPr>
              <a:t>spatial</a:t>
            </a:r>
            <a:r>
              <a:rPr lang="en"/>
              <a:t> database?</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System for storage and random access of relationally (tables of rows and columns) structured data, providing the following capabilities for that data.</a:t>
            </a:r>
            <a:endParaRPr/>
          </a:p>
          <a:p>
            <a:pPr marL="457200" lvl="0" indent="-374650" algn="l" rtl="0">
              <a:spcBef>
                <a:spcPts val="1200"/>
              </a:spcBef>
              <a:spcAft>
                <a:spcPts val="0"/>
              </a:spcAft>
              <a:buSzPts val="2300"/>
              <a:buChar char="●"/>
            </a:pPr>
            <a:r>
              <a:rPr lang="en" b="1"/>
              <a:t>Data Types</a:t>
            </a:r>
            <a:r>
              <a:rPr lang="en"/>
              <a:t> including </a:t>
            </a:r>
            <a:r>
              <a:rPr lang="en">
                <a:solidFill>
                  <a:srgbClr val="FF0000"/>
                </a:solidFill>
              </a:rPr>
              <a:t>Spatial Types</a:t>
            </a:r>
            <a:endParaRPr>
              <a:solidFill>
                <a:srgbClr val="FF0000"/>
              </a:solidFill>
            </a:endParaRPr>
          </a:p>
          <a:p>
            <a:pPr marL="914400" lvl="1" indent="-349250" algn="l" rtl="0">
              <a:spcBef>
                <a:spcPts val="0"/>
              </a:spcBef>
              <a:spcAft>
                <a:spcPts val="0"/>
              </a:spcAft>
              <a:buSzPts val="1900"/>
              <a:buChar char="○"/>
            </a:pPr>
            <a:r>
              <a:rPr lang="en"/>
              <a:t>number, date, string, </a:t>
            </a:r>
            <a:r>
              <a:rPr lang="en">
                <a:solidFill>
                  <a:srgbClr val="FF0000"/>
                </a:solidFill>
              </a:rPr>
              <a:t>geometry, geography and raster</a:t>
            </a:r>
            <a:endParaRPr>
              <a:solidFill>
                <a:srgbClr val="FF0000"/>
              </a:solidFill>
            </a:endParaRPr>
          </a:p>
          <a:p>
            <a:pPr marL="457200" lvl="0" indent="-374650" algn="l" rtl="0">
              <a:spcBef>
                <a:spcPts val="0"/>
              </a:spcBef>
              <a:spcAft>
                <a:spcPts val="0"/>
              </a:spcAft>
              <a:buSzPts val="2300"/>
              <a:buChar char="●"/>
            </a:pPr>
            <a:r>
              <a:rPr lang="en" b="1"/>
              <a:t>Indexes</a:t>
            </a:r>
            <a:r>
              <a:rPr lang="en"/>
              <a:t> including </a:t>
            </a:r>
            <a:r>
              <a:rPr lang="en">
                <a:solidFill>
                  <a:srgbClr val="FF0000"/>
                </a:solidFill>
              </a:rPr>
              <a:t>Spatial Indexes</a:t>
            </a:r>
            <a:endParaRPr>
              <a:solidFill>
                <a:srgbClr val="FF0000"/>
              </a:solidFill>
            </a:endParaRPr>
          </a:p>
          <a:p>
            <a:pPr marL="914400" lvl="1" indent="-349250" algn="l" rtl="0">
              <a:spcBef>
                <a:spcPts val="0"/>
              </a:spcBef>
              <a:spcAft>
                <a:spcPts val="0"/>
              </a:spcAft>
              <a:buSzPts val="1900"/>
              <a:buChar char="○"/>
            </a:pPr>
            <a:r>
              <a:rPr lang="en"/>
              <a:t>b-tree, hash, </a:t>
            </a:r>
            <a:r>
              <a:rPr lang="en">
                <a:solidFill>
                  <a:srgbClr val="FF0000"/>
                </a:solidFill>
              </a:rPr>
              <a:t>rtree, quadtree</a:t>
            </a:r>
            <a:endParaRPr>
              <a:solidFill>
                <a:srgbClr val="FF0000"/>
              </a:solidFill>
            </a:endParaRPr>
          </a:p>
          <a:p>
            <a:pPr marL="457200" lvl="0" indent="-374650" algn="l" rtl="0">
              <a:spcBef>
                <a:spcPts val="0"/>
              </a:spcBef>
              <a:spcAft>
                <a:spcPts val="0"/>
              </a:spcAft>
              <a:buSzPts val="2300"/>
              <a:buChar char="●"/>
            </a:pPr>
            <a:r>
              <a:rPr lang="en" b="1"/>
              <a:t>Functions</a:t>
            </a:r>
            <a:r>
              <a:rPr lang="en"/>
              <a:t> including </a:t>
            </a:r>
            <a:r>
              <a:rPr lang="en">
                <a:solidFill>
                  <a:srgbClr val="FF0000"/>
                </a:solidFill>
              </a:rPr>
              <a:t>Spatial Functions</a:t>
            </a:r>
            <a:endParaRPr>
              <a:solidFill>
                <a:srgbClr val="FF0000"/>
              </a:solidFill>
            </a:endParaRPr>
          </a:p>
          <a:p>
            <a:pPr marL="914400" lvl="1" indent="-349250" algn="l" rtl="0">
              <a:spcBef>
                <a:spcPts val="0"/>
              </a:spcBef>
              <a:spcAft>
                <a:spcPts val="0"/>
              </a:spcAft>
              <a:buSzPts val="1900"/>
              <a:buChar char="○"/>
            </a:pPr>
            <a:r>
              <a:rPr lang="en"/>
              <a:t>strlen(string), pow(float, float), now(), </a:t>
            </a:r>
            <a:r>
              <a:rPr lang="en">
                <a:solidFill>
                  <a:srgbClr val="FF0000"/>
                </a:solidFill>
              </a:rPr>
              <a:t>ST_Area(), ST_Distance()</a:t>
            </a:r>
            <a:endParaRPr>
              <a:solidFill>
                <a:srgbClr val="FF0000"/>
              </a:solidFill>
            </a:endParaRPr>
          </a:p>
        </p:txBody>
      </p:sp>
      <p:sp>
        <p:nvSpPr>
          <p:cNvPr id="104" name="Google Shape;104;p2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2 - Introduction</a:t>
            </a:r>
            <a:endParaRPr sz="1500" b="1">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0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Geometry Formats</a:t>
            </a:r>
            <a:endParaRPr/>
          </a:p>
        </p:txBody>
      </p:sp>
      <p:sp>
        <p:nvSpPr>
          <p:cNvPr id="820" name="Google Shape;820;p102"/>
          <p:cNvSpPr txBox="1"/>
          <p:nvPr/>
        </p:nvSpPr>
        <p:spPr>
          <a:xfrm>
            <a:off x="453550" y="1307100"/>
            <a:ext cx="81465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000" b="1">
                <a:solidFill>
                  <a:srgbClr val="006E1D"/>
                </a:solidFill>
                <a:latin typeface="Calibri"/>
                <a:ea typeface="Calibri"/>
                <a:cs typeface="Calibri"/>
                <a:sym typeface="Calibri"/>
              </a:rPr>
              <a:t>ST_As... </a:t>
            </a:r>
            <a:endParaRPr sz="3000" b="1">
              <a:solidFill>
                <a:srgbClr val="006E1D"/>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3000">
                <a:latin typeface="Calibri"/>
                <a:ea typeface="Calibri"/>
                <a:cs typeface="Calibri"/>
                <a:sym typeface="Calibri"/>
              </a:rPr>
              <a:t>Text, EWKT, GML, KML, SVG, GeoJSON, </a:t>
            </a:r>
            <a:br>
              <a:rPr lang="en" sz="3000">
                <a:latin typeface="Calibri"/>
                <a:ea typeface="Calibri"/>
                <a:cs typeface="Calibri"/>
                <a:sym typeface="Calibri"/>
              </a:rPr>
            </a:br>
            <a:r>
              <a:rPr lang="en" sz="3000">
                <a:latin typeface="Calibri"/>
                <a:ea typeface="Calibri"/>
                <a:cs typeface="Calibri"/>
                <a:sym typeface="Calibri"/>
              </a:rPr>
              <a:t>Binary, EWKB </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br>
              <a:rPr lang="en" sz="3000" b="1">
                <a:latin typeface="Calibri"/>
                <a:ea typeface="Calibri"/>
                <a:cs typeface="Calibri"/>
                <a:sym typeface="Calibri"/>
              </a:rPr>
            </a:br>
            <a:r>
              <a:rPr lang="en" sz="3000" b="1">
                <a:solidFill>
                  <a:srgbClr val="006E1D"/>
                </a:solidFill>
                <a:latin typeface="Calibri"/>
                <a:ea typeface="Calibri"/>
                <a:cs typeface="Calibri"/>
                <a:sym typeface="Calibri"/>
              </a:rPr>
              <a:t>ST_GeomFrom... </a:t>
            </a:r>
            <a:endParaRPr sz="3000" b="1">
              <a:solidFill>
                <a:srgbClr val="006E1D"/>
              </a:solidFill>
              <a:latin typeface="Calibri"/>
              <a:ea typeface="Calibri"/>
              <a:cs typeface="Calibri"/>
              <a:sym typeface="Calibri"/>
            </a:endParaRPr>
          </a:p>
          <a:p>
            <a:pPr marL="0" lvl="0" indent="0" algn="l" rtl="0">
              <a:spcBef>
                <a:spcPts val="0"/>
              </a:spcBef>
              <a:spcAft>
                <a:spcPts val="0"/>
              </a:spcAft>
              <a:buNone/>
            </a:pPr>
            <a:r>
              <a:rPr lang="en" sz="3000">
                <a:latin typeface="Calibri"/>
                <a:ea typeface="Calibri"/>
                <a:cs typeface="Calibri"/>
                <a:sym typeface="Calibri"/>
              </a:rPr>
              <a:t>Text, EWKT, GML, KML, GeoJSON, </a:t>
            </a:r>
            <a:br>
              <a:rPr lang="en" sz="3000">
                <a:latin typeface="Calibri"/>
                <a:ea typeface="Calibri"/>
                <a:cs typeface="Calibri"/>
                <a:sym typeface="Calibri"/>
              </a:rPr>
            </a:br>
            <a:r>
              <a:rPr lang="en" sz="3000">
                <a:latin typeface="Calibri"/>
                <a:ea typeface="Calibri"/>
                <a:cs typeface="Calibri"/>
                <a:sym typeface="Calibri"/>
              </a:rPr>
              <a:t>Binary, EWKB </a:t>
            </a:r>
            <a:endParaRPr sz="3000">
              <a:latin typeface="Calibri"/>
              <a:ea typeface="Calibri"/>
              <a:cs typeface="Calibri"/>
              <a:sym typeface="Calibri"/>
            </a:endParaRPr>
          </a:p>
        </p:txBody>
      </p:sp>
      <p:sp>
        <p:nvSpPr>
          <p:cNvPr id="821" name="Google Shape;821;p10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Geometry Formats</a:t>
            </a:r>
            <a:endParaRPr/>
          </a:p>
          <a:p>
            <a:pPr marL="0" lvl="0" indent="0" algn="l" rtl="0">
              <a:spcBef>
                <a:spcPts val="0"/>
              </a:spcBef>
              <a:spcAft>
                <a:spcPts val="0"/>
              </a:spcAft>
              <a:buNone/>
            </a:pPr>
            <a:endParaRPr/>
          </a:p>
        </p:txBody>
      </p:sp>
      <p:sp>
        <p:nvSpPr>
          <p:cNvPr id="827" name="Google Shape;827;p10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828" name="Google Shape;828;p103"/>
          <p:cNvSpPr txBox="1"/>
          <p:nvPr/>
        </p:nvSpPr>
        <p:spPr>
          <a:xfrm>
            <a:off x="492900" y="1310100"/>
            <a:ext cx="8120700" cy="330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rgbClr val="0000FF"/>
                </a:solidFill>
                <a:latin typeface="Consolas"/>
                <a:ea typeface="Consolas"/>
                <a:cs typeface="Consolas"/>
                <a:sym typeface="Consolas"/>
              </a:rPr>
              <a:t>SELECT</a:t>
            </a:r>
            <a:r>
              <a:rPr lang="en" sz="2900" b="1">
                <a:latin typeface="Consolas"/>
                <a:ea typeface="Consolas"/>
                <a:cs typeface="Consolas"/>
                <a:sym typeface="Consolas"/>
              </a:rPr>
              <a:t> </a:t>
            </a:r>
            <a:r>
              <a:rPr lang="en" sz="2900" b="1">
                <a:solidFill>
                  <a:srgbClr val="006E1D"/>
                </a:solidFill>
                <a:latin typeface="Consolas"/>
                <a:ea typeface="Consolas"/>
                <a:cs typeface="Consolas"/>
                <a:sym typeface="Consolas"/>
              </a:rPr>
              <a:t>ST_AsText(</a:t>
            </a:r>
            <a:endParaRPr sz="2900" b="1">
              <a:solidFill>
                <a:srgbClr val="006E1D"/>
              </a:solidFill>
              <a:latin typeface="Consolas"/>
              <a:ea typeface="Consolas"/>
              <a:cs typeface="Consolas"/>
              <a:sym typeface="Consolas"/>
            </a:endParaRPr>
          </a:p>
          <a:p>
            <a:pPr marL="0" lvl="0" indent="0" algn="l" rtl="0">
              <a:spcBef>
                <a:spcPts val="0"/>
              </a:spcBef>
              <a:spcAft>
                <a:spcPts val="0"/>
              </a:spcAft>
              <a:buNone/>
            </a:pPr>
            <a:r>
              <a:rPr lang="en" sz="2900" b="1">
                <a:solidFill>
                  <a:srgbClr val="006E1D"/>
                </a:solidFill>
                <a:latin typeface="Consolas"/>
                <a:ea typeface="Consolas"/>
                <a:cs typeface="Consolas"/>
                <a:sym typeface="Consolas"/>
              </a:rPr>
              <a:t>  ST_GeometryFromText(</a:t>
            </a:r>
            <a:endParaRPr sz="2900" b="1">
              <a:solidFill>
                <a:srgbClr val="006E1D"/>
              </a:solidFill>
              <a:latin typeface="Consolas"/>
              <a:ea typeface="Consolas"/>
              <a:cs typeface="Consolas"/>
              <a:sym typeface="Consolas"/>
            </a:endParaRPr>
          </a:p>
          <a:p>
            <a:pPr marL="0" lvl="0" indent="0" algn="l" rtl="0">
              <a:spcBef>
                <a:spcPts val="0"/>
              </a:spcBef>
              <a:spcAft>
                <a:spcPts val="0"/>
              </a:spcAft>
              <a:buNone/>
            </a:pPr>
            <a:r>
              <a:rPr lang="en" sz="2900" b="1">
                <a:solidFill>
                  <a:srgbClr val="006E1D"/>
                </a:solidFill>
                <a:latin typeface="Consolas"/>
                <a:ea typeface="Consolas"/>
                <a:cs typeface="Consolas"/>
                <a:sym typeface="Consolas"/>
              </a:rPr>
              <a:t>    </a:t>
            </a:r>
            <a:r>
              <a:rPr lang="en" sz="2900" b="1">
                <a:solidFill>
                  <a:srgbClr val="B45F06"/>
                </a:solidFill>
                <a:latin typeface="Consolas"/>
                <a:ea typeface="Consolas"/>
                <a:cs typeface="Consolas"/>
                <a:sym typeface="Consolas"/>
              </a:rPr>
              <a:t>'LINESTRING(0 0 0,1 0 0,1 1 2)'</a:t>
            </a:r>
            <a:endParaRPr sz="2900" b="1">
              <a:solidFill>
                <a:srgbClr val="B45F06"/>
              </a:solidFill>
              <a:latin typeface="Consolas"/>
              <a:ea typeface="Consolas"/>
              <a:cs typeface="Consolas"/>
              <a:sym typeface="Consolas"/>
            </a:endParaRPr>
          </a:p>
          <a:p>
            <a:pPr marL="0" lvl="0" indent="0" algn="l" rtl="0">
              <a:spcBef>
                <a:spcPts val="0"/>
              </a:spcBef>
              <a:spcAft>
                <a:spcPts val="0"/>
              </a:spcAft>
              <a:buNone/>
            </a:pPr>
            <a:r>
              <a:rPr lang="en" sz="2900" b="1">
                <a:solidFill>
                  <a:srgbClr val="006E1D"/>
                </a:solidFill>
                <a:latin typeface="Consolas"/>
                <a:ea typeface="Consolas"/>
                <a:cs typeface="Consolas"/>
                <a:sym typeface="Consolas"/>
              </a:rPr>
              <a:t>  )</a:t>
            </a:r>
            <a:endParaRPr sz="2900" b="1">
              <a:solidFill>
                <a:srgbClr val="006E1D"/>
              </a:solidFill>
              <a:latin typeface="Consolas"/>
              <a:ea typeface="Consolas"/>
              <a:cs typeface="Consolas"/>
              <a:sym typeface="Consolas"/>
            </a:endParaRPr>
          </a:p>
          <a:p>
            <a:pPr marL="0" lvl="0" indent="0" algn="l" rtl="0">
              <a:spcBef>
                <a:spcPts val="0"/>
              </a:spcBef>
              <a:spcAft>
                <a:spcPts val="0"/>
              </a:spcAft>
              <a:buNone/>
            </a:pPr>
            <a:r>
              <a:rPr lang="en" sz="2900" b="1">
                <a:solidFill>
                  <a:srgbClr val="006E1D"/>
                </a:solidFill>
                <a:latin typeface="Consolas"/>
                <a:ea typeface="Consolas"/>
                <a:cs typeface="Consolas"/>
                <a:sym typeface="Consolas"/>
              </a:rPr>
              <a:t>)</a:t>
            </a:r>
            <a:r>
              <a:rPr lang="en" sz="2900" b="1">
                <a:latin typeface="Consolas"/>
                <a:ea typeface="Consolas"/>
                <a:cs typeface="Consolas"/>
                <a:sym typeface="Consolas"/>
              </a:rPr>
              <a:t>;</a:t>
            </a:r>
            <a:endParaRPr sz="2900" b="1">
              <a:latin typeface="Consolas"/>
              <a:ea typeface="Consolas"/>
              <a:cs typeface="Consolas"/>
              <a:sym typeface="Consolas"/>
            </a:endParaRPr>
          </a:p>
          <a:p>
            <a:pPr marL="0" lvl="0" indent="0" algn="l" rtl="0">
              <a:spcBef>
                <a:spcPts val="0"/>
              </a:spcBef>
              <a:spcAft>
                <a:spcPts val="0"/>
              </a:spcAft>
              <a:buNone/>
            </a:pPr>
            <a:endParaRPr sz="2900" b="1">
              <a:latin typeface="Consolas"/>
              <a:ea typeface="Consolas"/>
              <a:cs typeface="Consolas"/>
              <a:sym typeface="Consolas"/>
            </a:endParaRPr>
          </a:p>
          <a:p>
            <a:pPr marL="0" lvl="0" indent="0" algn="l" rtl="0">
              <a:spcBef>
                <a:spcPts val="0"/>
              </a:spcBef>
              <a:spcAft>
                <a:spcPts val="0"/>
              </a:spcAft>
              <a:buNone/>
            </a:pPr>
            <a:r>
              <a:rPr lang="en" sz="2900" b="1">
                <a:latin typeface="Consolas"/>
                <a:ea typeface="Consolas"/>
                <a:cs typeface="Consolas"/>
                <a:sym typeface="Consolas"/>
              </a:rPr>
              <a:t>LINESTRING Z (0 0 0,1 0 0,1 1 2)</a:t>
            </a:r>
            <a:endParaRPr sz="2900" b="1">
              <a:latin typeface="Consolas"/>
              <a:ea typeface="Consolas"/>
              <a:cs typeface="Consolas"/>
              <a:sym typeface="Consolas"/>
            </a:endParaRPr>
          </a:p>
        </p:txBody>
      </p:sp>
      <p:cxnSp>
        <p:nvCxnSpPr>
          <p:cNvPr id="829" name="Google Shape;829;p103"/>
          <p:cNvCxnSpPr/>
          <p:nvPr/>
        </p:nvCxnSpPr>
        <p:spPr>
          <a:xfrm>
            <a:off x="511650" y="385042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0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Geometry Formats</a:t>
            </a:r>
            <a:endParaRPr/>
          </a:p>
          <a:p>
            <a:pPr marL="0" lvl="0" indent="0" algn="l" rtl="0">
              <a:spcBef>
                <a:spcPts val="0"/>
              </a:spcBef>
              <a:spcAft>
                <a:spcPts val="0"/>
              </a:spcAft>
              <a:buNone/>
            </a:pPr>
            <a:endParaRPr/>
          </a:p>
        </p:txBody>
      </p:sp>
      <p:sp>
        <p:nvSpPr>
          <p:cNvPr id="835" name="Google Shape;835;p10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836" name="Google Shape;836;p104"/>
          <p:cNvSpPr txBox="1"/>
          <p:nvPr/>
        </p:nvSpPr>
        <p:spPr>
          <a:xfrm>
            <a:off x="416700" y="1157700"/>
            <a:ext cx="81207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FF"/>
                </a:solidFill>
                <a:latin typeface="Consolas"/>
                <a:ea typeface="Consolas"/>
                <a:cs typeface="Consolas"/>
                <a:sym typeface="Consolas"/>
              </a:rPr>
              <a:t>SELECT</a:t>
            </a:r>
            <a:r>
              <a:rPr lang="en" sz="2000" b="1">
                <a:latin typeface="Consolas"/>
                <a:ea typeface="Consolas"/>
                <a:cs typeface="Consolas"/>
                <a:sym typeface="Consolas"/>
              </a:rPr>
              <a:t> </a:t>
            </a:r>
            <a:r>
              <a:rPr lang="en" sz="2000" b="1">
                <a:solidFill>
                  <a:srgbClr val="006E1D"/>
                </a:solidFill>
                <a:latin typeface="Consolas"/>
                <a:ea typeface="Consolas"/>
                <a:cs typeface="Consolas"/>
                <a:sym typeface="Consolas"/>
              </a:rPr>
              <a:t>ST_AsGeoJSON(</a:t>
            </a:r>
            <a:endParaRPr sz="2000" b="1">
              <a:solidFill>
                <a:srgbClr val="006E1D"/>
              </a:solidFill>
              <a:latin typeface="Consolas"/>
              <a:ea typeface="Consolas"/>
              <a:cs typeface="Consolas"/>
              <a:sym typeface="Consolas"/>
            </a:endParaRPr>
          </a:p>
          <a:p>
            <a:pPr marL="0" lvl="0" indent="0" algn="l" rtl="0">
              <a:spcBef>
                <a:spcPts val="0"/>
              </a:spcBef>
              <a:spcAft>
                <a:spcPts val="0"/>
              </a:spcAft>
              <a:buNone/>
            </a:pPr>
            <a:r>
              <a:rPr lang="en" sz="2000" b="1">
                <a:solidFill>
                  <a:srgbClr val="006E1D"/>
                </a:solidFill>
                <a:latin typeface="Consolas"/>
                <a:ea typeface="Consolas"/>
                <a:cs typeface="Consolas"/>
                <a:sym typeface="Consolas"/>
              </a:rPr>
              <a:t>  ST_GeomFromGML(</a:t>
            </a:r>
            <a:endParaRPr sz="2000" b="1">
              <a:solidFill>
                <a:srgbClr val="006E1D"/>
              </a:solidFill>
              <a:latin typeface="Consolas"/>
              <a:ea typeface="Consolas"/>
              <a:cs typeface="Consolas"/>
              <a:sym typeface="Consolas"/>
            </a:endParaRPr>
          </a:p>
          <a:p>
            <a:pPr marL="0" lvl="0" indent="0" algn="l" rtl="0">
              <a:spcBef>
                <a:spcPts val="0"/>
              </a:spcBef>
              <a:spcAft>
                <a:spcPts val="0"/>
              </a:spcAft>
              <a:buNone/>
            </a:pPr>
            <a:r>
              <a:rPr lang="en" sz="2000" b="1">
                <a:latin typeface="Consolas"/>
                <a:ea typeface="Consolas"/>
                <a:cs typeface="Consolas"/>
                <a:sym typeface="Consolas"/>
              </a:rPr>
              <a:t>    </a:t>
            </a:r>
            <a:r>
              <a:rPr lang="en" sz="2000" b="1">
                <a:solidFill>
                  <a:srgbClr val="B45F06"/>
                </a:solidFill>
                <a:latin typeface="Consolas"/>
                <a:ea typeface="Consolas"/>
                <a:cs typeface="Consolas"/>
                <a:sym typeface="Consolas"/>
              </a:rPr>
              <a:t>'&lt;gml:Point&gt;</a:t>
            </a:r>
            <a:endParaRPr sz="2000" b="1">
              <a:solidFill>
                <a:srgbClr val="B45F06"/>
              </a:solidFill>
              <a:latin typeface="Consolas"/>
              <a:ea typeface="Consolas"/>
              <a:cs typeface="Consolas"/>
              <a:sym typeface="Consolas"/>
            </a:endParaRPr>
          </a:p>
          <a:p>
            <a:pPr marL="0" lvl="0" indent="0" algn="l" rtl="0">
              <a:spcBef>
                <a:spcPts val="0"/>
              </a:spcBef>
              <a:spcAft>
                <a:spcPts val="0"/>
              </a:spcAft>
              <a:buNone/>
            </a:pPr>
            <a:r>
              <a:rPr lang="en" sz="2000" b="1">
                <a:solidFill>
                  <a:srgbClr val="B45F06"/>
                </a:solidFill>
                <a:latin typeface="Consolas"/>
                <a:ea typeface="Consolas"/>
                <a:cs typeface="Consolas"/>
                <a:sym typeface="Consolas"/>
              </a:rPr>
              <a:t>      &lt;gml:coordinates&gt;</a:t>
            </a:r>
            <a:endParaRPr sz="2000" b="1">
              <a:solidFill>
                <a:srgbClr val="B45F06"/>
              </a:solidFill>
              <a:latin typeface="Consolas"/>
              <a:ea typeface="Consolas"/>
              <a:cs typeface="Consolas"/>
              <a:sym typeface="Consolas"/>
            </a:endParaRPr>
          </a:p>
          <a:p>
            <a:pPr marL="0" lvl="0" indent="0" algn="l" rtl="0">
              <a:spcBef>
                <a:spcPts val="0"/>
              </a:spcBef>
              <a:spcAft>
                <a:spcPts val="0"/>
              </a:spcAft>
              <a:buNone/>
            </a:pPr>
            <a:r>
              <a:rPr lang="en" sz="2000" b="1">
                <a:solidFill>
                  <a:srgbClr val="B45F06"/>
                </a:solidFill>
                <a:latin typeface="Consolas"/>
                <a:ea typeface="Consolas"/>
                <a:cs typeface="Consolas"/>
                <a:sym typeface="Consolas"/>
              </a:rPr>
              <a:t>       1,1</a:t>
            </a:r>
            <a:endParaRPr sz="2000" b="1">
              <a:solidFill>
                <a:srgbClr val="B45F06"/>
              </a:solidFill>
              <a:latin typeface="Consolas"/>
              <a:ea typeface="Consolas"/>
              <a:cs typeface="Consolas"/>
              <a:sym typeface="Consolas"/>
            </a:endParaRPr>
          </a:p>
          <a:p>
            <a:pPr marL="0" lvl="0" indent="0" algn="l" rtl="0">
              <a:spcBef>
                <a:spcPts val="0"/>
              </a:spcBef>
              <a:spcAft>
                <a:spcPts val="0"/>
              </a:spcAft>
              <a:buNone/>
            </a:pPr>
            <a:r>
              <a:rPr lang="en" sz="2000" b="1">
                <a:solidFill>
                  <a:srgbClr val="B45F06"/>
                </a:solidFill>
                <a:latin typeface="Consolas"/>
                <a:ea typeface="Consolas"/>
                <a:cs typeface="Consolas"/>
                <a:sym typeface="Consolas"/>
              </a:rPr>
              <a:t>      &lt;/gml:coordinates&gt;</a:t>
            </a:r>
            <a:endParaRPr sz="2000" b="1">
              <a:solidFill>
                <a:srgbClr val="B45F06"/>
              </a:solidFill>
              <a:latin typeface="Consolas"/>
              <a:ea typeface="Consolas"/>
              <a:cs typeface="Consolas"/>
              <a:sym typeface="Consolas"/>
            </a:endParaRPr>
          </a:p>
          <a:p>
            <a:pPr marL="0" lvl="0" indent="0" algn="l" rtl="0">
              <a:spcBef>
                <a:spcPts val="0"/>
              </a:spcBef>
              <a:spcAft>
                <a:spcPts val="0"/>
              </a:spcAft>
              <a:buNone/>
            </a:pPr>
            <a:r>
              <a:rPr lang="en" sz="2000" b="1">
                <a:solidFill>
                  <a:srgbClr val="B45F06"/>
                </a:solidFill>
                <a:latin typeface="Consolas"/>
                <a:ea typeface="Consolas"/>
                <a:cs typeface="Consolas"/>
                <a:sym typeface="Consolas"/>
              </a:rPr>
              <a:t>     &lt;/gml:Point&gt;'</a:t>
            </a:r>
            <a:endParaRPr sz="2000" b="1">
              <a:solidFill>
                <a:srgbClr val="B45F06"/>
              </a:solidFill>
              <a:latin typeface="Consolas"/>
              <a:ea typeface="Consolas"/>
              <a:cs typeface="Consolas"/>
              <a:sym typeface="Consolas"/>
            </a:endParaRPr>
          </a:p>
          <a:p>
            <a:pPr marL="0" lvl="0" indent="0" algn="l" rtl="0">
              <a:spcBef>
                <a:spcPts val="0"/>
              </a:spcBef>
              <a:spcAft>
                <a:spcPts val="0"/>
              </a:spcAft>
              <a:buNone/>
            </a:pPr>
            <a:r>
              <a:rPr lang="en" sz="2000" b="1">
                <a:latin typeface="Consolas"/>
                <a:ea typeface="Consolas"/>
                <a:cs typeface="Consolas"/>
                <a:sym typeface="Consolas"/>
              </a:rPr>
              <a:t>  </a:t>
            </a:r>
            <a:r>
              <a:rPr lang="en" sz="2000" b="1">
                <a:solidFill>
                  <a:srgbClr val="006E1D"/>
                </a:solidFill>
                <a:latin typeface="Consolas"/>
                <a:ea typeface="Consolas"/>
                <a:cs typeface="Consolas"/>
                <a:sym typeface="Consolas"/>
              </a:rPr>
              <a:t>))</a:t>
            </a:r>
            <a:r>
              <a:rPr lang="en" sz="2000" b="1">
                <a:latin typeface="Consolas"/>
                <a:ea typeface="Consolas"/>
                <a:cs typeface="Consolas"/>
                <a:sym typeface="Consolas"/>
              </a:rPr>
              <a:t>;</a:t>
            </a:r>
            <a:endParaRPr sz="2000" b="1">
              <a:latin typeface="Consolas"/>
              <a:ea typeface="Consolas"/>
              <a:cs typeface="Consolas"/>
              <a:sym typeface="Consolas"/>
            </a:endParaRPr>
          </a:p>
          <a:p>
            <a:pPr marL="0" lvl="0" indent="0" algn="l" rtl="0">
              <a:spcBef>
                <a:spcPts val="0"/>
              </a:spcBef>
              <a:spcAft>
                <a:spcPts val="0"/>
              </a:spcAft>
              <a:buNone/>
            </a:pPr>
            <a:endParaRPr sz="2000" b="1">
              <a:latin typeface="Consolas"/>
              <a:ea typeface="Consolas"/>
              <a:cs typeface="Consolas"/>
              <a:sym typeface="Consolas"/>
            </a:endParaRPr>
          </a:p>
          <a:p>
            <a:pPr marL="0" lvl="0" indent="0" algn="l" rtl="0">
              <a:spcBef>
                <a:spcPts val="0"/>
              </a:spcBef>
              <a:spcAft>
                <a:spcPts val="0"/>
              </a:spcAft>
              <a:buNone/>
            </a:pPr>
            <a:endParaRPr sz="2000" b="1">
              <a:latin typeface="Consolas"/>
              <a:ea typeface="Consolas"/>
              <a:cs typeface="Consolas"/>
              <a:sym typeface="Consolas"/>
            </a:endParaRPr>
          </a:p>
          <a:p>
            <a:pPr marL="0" lvl="0" indent="0" algn="l" rtl="0">
              <a:spcBef>
                <a:spcPts val="0"/>
              </a:spcBef>
              <a:spcAft>
                <a:spcPts val="0"/>
              </a:spcAft>
              <a:buNone/>
            </a:pPr>
            <a:r>
              <a:rPr lang="en" sz="2000" b="1">
                <a:latin typeface="Consolas"/>
                <a:ea typeface="Consolas"/>
                <a:cs typeface="Consolas"/>
                <a:sym typeface="Consolas"/>
              </a:rPr>
              <a:t> {"type":"Point","coordinates":[1,1]}</a:t>
            </a:r>
            <a:endParaRPr sz="2000" b="1">
              <a:latin typeface="Consolas"/>
              <a:ea typeface="Consolas"/>
              <a:cs typeface="Consolas"/>
              <a:sym typeface="Consolas"/>
            </a:endParaRPr>
          </a:p>
        </p:txBody>
      </p:sp>
      <p:cxnSp>
        <p:nvCxnSpPr>
          <p:cNvPr id="837" name="Google Shape;837;p104"/>
          <p:cNvCxnSpPr/>
          <p:nvPr/>
        </p:nvCxnSpPr>
        <p:spPr>
          <a:xfrm>
            <a:off x="435450" y="407902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0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roads lead to Rome … (Geometry construction)</a:t>
            </a:r>
            <a:endParaRPr/>
          </a:p>
          <a:p>
            <a:pPr marL="0" lvl="0" indent="0" algn="l" rtl="0">
              <a:spcBef>
                <a:spcPts val="0"/>
              </a:spcBef>
              <a:spcAft>
                <a:spcPts val="0"/>
              </a:spcAft>
              <a:buNone/>
            </a:pPr>
            <a:endParaRPr/>
          </a:p>
        </p:txBody>
      </p:sp>
      <p:sp>
        <p:nvSpPr>
          <p:cNvPr id="843" name="Google Shape;843;p10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844" name="Google Shape;844;p105"/>
          <p:cNvSpPr txBox="1"/>
          <p:nvPr/>
        </p:nvSpPr>
        <p:spPr>
          <a:xfrm>
            <a:off x="416700" y="1157700"/>
            <a:ext cx="81207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Consolas"/>
                <a:ea typeface="Consolas"/>
                <a:cs typeface="Consolas"/>
                <a:sym typeface="Consolas"/>
              </a:rPr>
              <a:t>SELECT </a:t>
            </a:r>
            <a:r>
              <a:rPr lang="en" sz="2500" b="1">
                <a:latin typeface="Consolas"/>
                <a:ea typeface="Consolas"/>
                <a:cs typeface="Consolas"/>
                <a:sym typeface="Consolas"/>
              </a:rPr>
              <a:t>ST_AsEWKT(</a:t>
            </a:r>
            <a:endParaRPr sz="2500" b="1">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  </a:t>
            </a:r>
            <a:r>
              <a:rPr lang="en" sz="2500" b="1">
                <a:solidFill>
                  <a:srgbClr val="006E1D"/>
                </a:solidFill>
                <a:latin typeface="Consolas"/>
                <a:ea typeface="Consolas"/>
                <a:cs typeface="Consolas"/>
                <a:sym typeface="Consolas"/>
              </a:rPr>
              <a:t>ST_GeomFromText(</a:t>
            </a:r>
            <a:r>
              <a:rPr lang="en" sz="2500" b="1">
                <a:solidFill>
                  <a:srgbClr val="B45F06"/>
                </a:solidFill>
                <a:latin typeface="Consolas"/>
                <a:ea typeface="Consolas"/>
                <a:cs typeface="Consolas"/>
                <a:sym typeface="Consolas"/>
              </a:rPr>
              <a:t>'POINT(1 1)'</a:t>
            </a:r>
            <a:r>
              <a:rPr lang="en" sz="2500" b="1">
                <a:solidFill>
                  <a:srgbClr val="006E1D"/>
                </a:solidFill>
                <a:latin typeface="Consolas"/>
                <a:ea typeface="Consolas"/>
                <a:cs typeface="Consolas"/>
                <a:sym typeface="Consolas"/>
              </a:rPr>
              <a:t>, </a:t>
            </a:r>
            <a:r>
              <a:rPr lang="en" sz="2500" b="1">
                <a:solidFill>
                  <a:srgbClr val="B45F06"/>
                </a:solidFill>
                <a:latin typeface="Consolas"/>
                <a:ea typeface="Consolas"/>
                <a:cs typeface="Consolas"/>
                <a:sym typeface="Consolas"/>
              </a:rPr>
              <a:t>4326</a:t>
            </a:r>
            <a:r>
              <a:rPr lang="en" sz="2500" b="1">
                <a:solidFill>
                  <a:srgbClr val="006E1D"/>
                </a:solidFill>
                <a:latin typeface="Consolas"/>
                <a:ea typeface="Consolas"/>
                <a:cs typeface="Consolas"/>
                <a:sym typeface="Consolas"/>
              </a:rPr>
              <a: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a:t>
            </a:r>
            <a:endParaRPr sz="2500" b="1">
              <a:latin typeface="Consolas"/>
              <a:ea typeface="Consolas"/>
              <a:cs typeface="Consolas"/>
              <a:sym typeface="Consolas"/>
            </a:endParaRPr>
          </a:p>
          <a:p>
            <a:pPr marL="0" lvl="0" indent="0" algn="l" rtl="0">
              <a:spcBef>
                <a:spcPts val="0"/>
              </a:spcBef>
              <a:spcAft>
                <a:spcPts val="0"/>
              </a:spcAft>
              <a:buNone/>
            </a:pPr>
            <a:endParaRPr sz="2500" b="1">
              <a:latin typeface="Consolas"/>
              <a:ea typeface="Consolas"/>
              <a:cs typeface="Consolas"/>
              <a:sym typeface="Consolas"/>
            </a:endParaRPr>
          </a:p>
          <a:p>
            <a:pPr marL="0" lvl="0" indent="0" algn="l" rtl="0">
              <a:spcBef>
                <a:spcPts val="0"/>
              </a:spcBef>
              <a:spcAft>
                <a:spcPts val="0"/>
              </a:spcAft>
              <a:buNone/>
            </a:pPr>
            <a:br>
              <a:rPr lang="en" sz="2500" b="1">
                <a:latin typeface="Consolas"/>
                <a:ea typeface="Consolas"/>
                <a:cs typeface="Consolas"/>
                <a:sym typeface="Consolas"/>
              </a:rPr>
            </a:br>
            <a:br>
              <a:rPr lang="en" sz="2500" b="1">
                <a:latin typeface="Consolas"/>
                <a:ea typeface="Consolas"/>
                <a:cs typeface="Consolas"/>
                <a:sym typeface="Consolas"/>
              </a:rPr>
            </a:br>
            <a:endParaRPr sz="2500" b="1">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SRID=4326;POINT(1 1)</a:t>
            </a:r>
            <a:endParaRPr sz="2500" b="1">
              <a:solidFill>
                <a:srgbClr val="0000FF"/>
              </a:solidFill>
              <a:latin typeface="Consolas"/>
              <a:ea typeface="Consolas"/>
              <a:cs typeface="Consolas"/>
              <a:sym typeface="Consolas"/>
            </a:endParaRPr>
          </a:p>
        </p:txBody>
      </p:sp>
      <p:cxnSp>
        <p:nvCxnSpPr>
          <p:cNvPr id="845" name="Google Shape;845;p105"/>
          <p:cNvCxnSpPr/>
          <p:nvPr/>
        </p:nvCxnSpPr>
        <p:spPr>
          <a:xfrm>
            <a:off x="416700" y="36014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0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roads lead to Rome … (Geometry construction)</a:t>
            </a:r>
            <a:endParaRPr/>
          </a:p>
          <a:p>
            <a:pPr marL="0" lvl="0" indent="0" algn="l" rtl="0">
              <a:spcBef>
                <a:spcPts val="0"/>
              </a:spcBef>
              <a:spcAft>
                <a:spcPts val="0"/>
              </a:spcAft>
              <a:buNone/>
            </a:pPr>
            <a:endParaRPr/>
          </a:p>
        </p:txBody>
      </p:sp>
      <p:sp>
        <p:nvSpPr>
          <p:cNvPr id="851" name="Google Shape;851;p10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852" name="Google Shape;852;p106"/>
          <p:cNvSpPr txBox="1"/>
          <p:nvPr/>
        </p:nvSpPr>
        <p:spPr>
          <a:xfrm>
            <a:off x="416700" y="1157700"/>
            <a:ext cx="81207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Consolas"/>
                <a:ea typeface="Consolas"/>
                <a:cs typeface="Consolas"/>
                <a:sym typeface="Consolas"/>
              </a:rPr>
              <a:t>SELECT </a:t>
            </a:r>
            <a:r>
              <a:rPr lang="en" sz="2500" b="1">
                <a:solidFill>
                  <a:srgbClr val="006E1D"/>
                </a:solidFill>
                <a:latin typeface="Consolas"/>
                <a:ea typeface="Consolas"/>
                <a:cs typeface="Consolas"/>
                <a:sym typeface="Consolas"/>
              </a:rPr>
              <a:t>ST_AsEWKT(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  </a:t>
            </a:r>
            <a:r>
              <a:rPr lang="en" sz="2500" b="1">
                <a:solidFill>
                  <a:srgbClr val="006E1D"/>
                </a:solidFill>
                <a:latin typeface="Consolas"/>
                <a:ea typeface="Consolas"/>
                <a:cs typeface="Consolas"/>
                <a:sym typeface="Consolas"/>
              </a:rPr>
              <a:t>ST_SetSRID(</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6E1D"/>
                </a:solidFill>
                <a:latin typeface="Consolas"/>
                <a:ea typeface="Consolas"/>
                <a:cs typeface="Consolas"/>
                <a:sym typeface="Consolas"/>
              </a:rPr>
              <a:t>    ST_GeomFromText(</a:t>
            </a:r>
            <a:r>
              <a:rPr lang="en" sz="2500" b="1">
                <a:solidFill>
                  <a:srgbClr val="B45F06"/>
                </a:solidFill>
                <a:latin typeface="Consolas"/>
                <a:ea typeface="Consolas"/>
                <a:cs typeface="Consolas"/>
                <a:sym typeface="Consolas"/>
              </a:rPr>
              <a:t>'POINT(1 1)'</a:t>
            </a:r>
            <a:r>
              <a:rPr lang="en" sz="2500" b="1">
                <a:solidFill>
                  <a:srgbClr val="006E1D"/>
                </a:solidFill>
                <a:latin typeface="Consolas"/>
                <a:ea typeface="Consolas"/>
                <a:cs typeface="Consolas"/>
                <a:sym typeface="Consolas"/>
              </a:rPr>
              <a: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6E1D"/>
                </a:solidFill>
                <a:latin typeface="Consolas"/>
                <a:ea typeface="Consolas"/>
                <a:cs typeface="Consolas"/>
                <a:sym typeface="Consolas"/>
              </a:rPr>
              <a:t>    </a:t>
            </a:r>
            <a:r>
              <a:rPr lang="en" sz="2500" b="1">
                <a:solidFill>
                  <a:srgbClr val="B45F06"/>
                </a:solidFill>
                <a:latin typeface="Consolas"/>
                <a:ea typeface="Consolas"/>
                <a:cs typeface="Consolas"/>
                <a:sym typeface="Consolas"/>
              </a:rPr>
              <a:t>4326</a:t>
            </a:r>
            <a:endParaRPr sz="2500" b="1">
              <a:solidFill>
                <a:srgbClr val="B45F06"/>
              </a:solidFill>
              <a:latin typeface="Consolas"/>
              <a:ea typeface="Consolas"/>
              <a:cs typeface="Consolas"/>
              <a:sym typeface="Consolas"/>
            </a:endParaRPr>
          </a:p>
          <a:p>
            <a:pPr marL="0" lvl="0" indent="0" algn="l" rtl="0">
              <a:spcBef>
                <a:spcPts val="0"/>
              </a:spcBef>
              <a:spcAft>
                <a:spcPts val="0"/>
              </a:spcAft>
              <a:buNone/>
            </a:pPr>
            <a:r>
              <a:rPr lang="en" sz="2500" b="1">
                <a:solidFill>
                  <a:srgbClr val="006E1D"/>
                </a:solidFill>
                <a:latin typeface="Consolas"/>
                <a:ea typeface="Consolas"/>
                <a:cs typeface="Consolas"/>
                <a:sym typeface="Consolas"/>
              </a:rPr>
              <a:t>  )</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6E1D"/>
                </a:solidFill>
                <a:latin typeface="Consolas"/>
                <a:ea typeface="Consolas"/>
                <a:cs typeface="Consolas"/>
                <a:sym typeface="Consolas"/>
              </a:rPr>
              <a:t>)</a:t>
            </a:r>
            <a:r>
              <a:rPr lang="en" sz="2500" b="1">
                <a:latin typeface="Consolas"/>
                <a:ea typeface="Consolas"/>
                <a:cs typeface="Consolas"/>
                <a:sym typeface="Consolas"/>
              </a:rPr>
              <a:t>;</a:t>
            </a:r>
            <a:endParaRPr sz="2500" b="1">
              <a:latin typeface="Consolas"/>
              <a:ea typeface="Consolas"/>
              <a:cs typeface="Consolas"/>
              <a:sym typeface="Consolas"/>
            </a:endParaRPr>
          </a:p>
          <a:p>
            <a:pPr marL="0" lvl="0" indent="0" algn="l" rtl="0">
              <a:spcBef>
                <a:spcPts val="0"/>
              </a:spcBef>
              <a:spcAft>
                <a:spcPts val="0"/>
              </a:spcAft>
              <a:buNone/>
            </a:pPr>
            <a:endParaRPr sz="2500" b="1">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SRID=4326;POINT(1 1)</a:t>
            </a:r>
            <a:endParaRPr sz="2500" b="1">
              <a:solidFill>
                <a:srgbClr val="0000FF"/>
              </a:solidFill>
              <a:latin typeface="Consolas"/>
              <a:ea typeface="Consolas"/>
              <a:cs typeface="Consolas"/>
              <a:sym typeface="Consolas"/>
            </a:endParaRPr>
          </a:p>
        </p:txBody>
      </p:sp>
      <p:cxnSp>
        <p:nvCxnSpPr>
          <p:cNvPr id="853" name="Google Shape;853;p106"/>
          <p:cNvCxnSpPr/>
          <p:nvPr/>
        </p:nvCxnSpPr>
        <p:spPr>
          <a:xfrm>
            <a:off x="416700" y="37538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0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roads lead to Rome … (Geometry construction)</a:t>
            </a:r>
            <a:endParaRPr/>
          </a:p>
          <a:p>
            <a:pPr marL="0" lvl="0" indent="0" algn="l" rtl="0">
              <a:spcBef>
                <a:spcPts val="0"/>
              </a:spcBef>
              <a:spcAft>
                <a:spcPts val="0"/>
              </a:spcAft>
              <a:buNone/>
            </a:pPr>
            <a:endParaRPr/>
          </a:p>
        </p:txBody>
      </p:sp>
      <p:sp>
        <p:nvSpPr>
          <p:cNvPr id="859" name="Google Shape;859;p10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860" name="Google Shape;860;p107"/>
          <p:cNvSpPr txBox="1"/>
          <p:nvPr/>
        </p:nvSpPr>
        <p:spPr>
          <a:xfrm>
            <a:off x="416700" y="1157700"/>
            <a:ext cx="81207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Consolas"/>
                <a:ea typeface="Consolas"/>
                <a:cs typeface="Consolas"/>
                <a:sym typeface="Consolas"/>
              </a:rPr>
              <a:t>SELECT </a:t>
            </a:r>
            <a:r>
              <a:rPr lang="en" sz="2500" b="1">
                <a:solidFill>
                  <a:srgbClr val="006E1D"/>
                </a:solidFill>
                <a:latin typeface="Consolas"/>
                <a:ea typeface="Consolas"/>
                <a:cs typeface="Consolas"/>
                <a:sym typeface="Consolas"/>
              </a:rPr>
              <a:t>ST_AsEWKT(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  </a:t>
            </a:r>
            <a:r>
              <a:rPr lang="en" sz="2500" b="1">
                <a:solidFill>
                  <a:srgbClr val="006E1D"/>
                </a:solidFill>
                <a:latin typeface="Consolas"/>
                <a:ea typeface="Consolas"/>
                <a:cs typeface="Consolas"/>
                <a:sym typeface="Consolas"/>
              </a:rPr>
              <a:t>ST_SetSRID(</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6E1D"/>
                </a:solidFill>
                <a:latin typeface="Consolas"/>
                <a:ea typeface="Consolas"/>
                <a:cs typeface="Consolas"/>
                <a:sym typeface="Consolas"/>
              </a:rPr>
              <a:t>    ST_MakePoint(</a:t>
            </a:r>
            <a:r>
              <a:rPr lang="en" sz="2500" b="1">
                <a:solidFill>
                  <a:srgbClr val="B45F06"/>
                </a:solidFill>
                <a:latin typeface="Consolas"/>
                <a:ea typeface="Consolas"/>
                <a:cs typeface="Consolas"/>
                <a:sym typeface="Consolas"/>
              </a:rPr>
              <a:t>1, 1</a:t>
            </a:r>
            <a:r>
              <a:rPr lang="en" sz="2500" b="1">
                <a:solidFill>
                  <a:srgbClr val="006E1D"/>
                </a:solidFill>
                <a:latin typeface="Consolas"/>
                <a:ea typeface="Consolas"/>
                <a:cs typeface="Consolas"/>
                <a:sym typeface="Consolas"/>
              </a:rPr>
              <a: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B45F06"/>
                </a:solidFill>
                <a:latin typeface="Consolas"/>
                <a:ea typeface="Consolas"/>
                <a:cs typeface="Consolas"/>
                <a:sym typeface="Consolas"/>
              </a:rPr>
              <a:t>    4326</a:t>
            </a:r>
            <a:endParaRPr sz="2500" b="1">
              <a:solidFill>
                <a:srgbClr val="B45F06"/>
              </a:solidFill>
              <a:latin typeface="Consolas"/>
              <a:ea typeface="Consolas"/>
              <a:cs typeface="Consolas"/>
              <a:sym typeface="Consolas"/>
            </a:endParaRPr>
          </a:p>
          <a:p>
            <a:pPr marL="0" lvl="0" indent="0" algn="l" rtl="0">
              <a:spcBef>
                <a:spcPts val="0"/>
              </a:spcBef>
              <a:spcAft>
                <a:spcPts val="0"/>
              </a:spcAft>
              <a:buNone/>
            </a:pPr>
            <a:r>
              <a:rPr lang="en" sz="2500" b="1">
                <a:solidFill>
                  <a:srgbClr val="B45F06"/>
                </a:solidFill>
                <a:latin typeface="Consolas"/>
                <a:ea typeface="Consolas"/>
                <a:cs typeface="Consolas"/>
                <a:sym typeface="Consolas"/>
              </a:rPr>
              <a:t>  </a:t>
            </a:r>
            <a:r>
              <a:rPr lang="en" sz="2500" b="1">
                <a:solidFill>
                  <a:srgbClr val="006E1D"/>
                </a:solidFill>
                <a:latin typeface="Consolas"/>
                <a:ea typeface="Consolas"/>
                <a:cs typeface="Consolas"/>
                <a:sym typeface="Consolas"/>
              </a:rPr>
              <a: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6E1D"/>
                </a:solidFill>
                <a:latin typeface="Consolas"/>
                <a:ea typeface="Consolas"/>
                <a:cs typeface="Consolas"/>
                <a:sym typeface="Consolas"/>
              </a:rPr>
              <a:t>)</a:t>
            </a:r>
            <a:r>
              <a:rPr lang="en" sz="2500" b="1">
                <a:latin typeface="Consolas"/>
                <a:ea typeface="Consolas"/>
                <a:cs typeface="Consolas"/>
                <a:sym typeface="Consolas"/>
              </a:rPr>
              <a:t>;</a:t>
            </a:r>
            <a:endParaRPr sz="2500" b="1">
              <a:latin typeface="Consolas"/>
              <a:ea typeface="Consolas"/>
              <a:cs typeface="Consolas"/>
              <a:sym typeface="Consolas"/>
            </a:endParaRPr>
          </a:p>
          <a:p>
            <a:pPr marL="0" lvl="0" indent="0" algn="l" rtl="0">
              <a:spcBef>
                <a:spcPts val="0"/>
              </a:spcBef>
              <a:spcAft>
                <a:spcPts val="0"/>
              </a:spcAft>
              <a:buNone/>
            </a:pPr>
            <a:endParaRPr sz="2500" b="1">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SRID=4326;POINT(1 1)</a:t>
            </a:r>
            <a:endParaRPr sz="2500" b="1">
              <a:solidFill>
                <a:srgbClr val="0000FF"/>
              </a:solidFill>
              <a:latin typeface="Consolas"/>
              <a:ea typeface="Consolas"/>
              <a:cs typeface="Consolas"/>
              <a:sym typeface="Consolas"/>
            </a:endParaRPr>
          </a:p>
        </p:txBody>
      </p:sp>
      <p:cxnSp>
        <p:nvCxnSpPr>
          <p:cNvPr id="861" name="Google Shape;861;p107"/>
          <p:cNvCxnSpPr/>
          <p:nvPr/>
        </p:nvCxnSpPr>
        <p:spPr>
          <a:xfrm>
            <a:off x="416700" y="37538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0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roads lead to Rome … (Geometry construction)</a:t>
            </a:r>
            <a:endParaRPr/>
          </a:p>
          <a:p>
            <a:pPr marL="0" lvl="0" indent="0" algn="l" rtl="0">
              <a:spcBef>
                <a:spcPts val="0"/>
              </a:spcBef>
              <a:spcAft>
                <a:spcPts val="0"/>
              </a:spcAft>
              <a:buNone/>
            </a:pPr>
            <a:endParaRPr/>
          </a:p>
        </p:txBody>
      </p:sp>
      <p:sp>
        <p:nvSpPr>
          <p:cNvPr id="867" name="Google Shape;867;p10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868" name="Google Shape;868;p108"/>
          <p:cNvSpPr txBox="1"/>
          <p:nvPr/>
        </p:nvSpPr>
        <p:spPr>
          <a:xfrm>
            <a:off x="416700" y="1157700"/>
            <a:ext cx="81207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Consolas"/>
                <a:ea typeface="Consolas"/>
                <a:cs typeface="Consolas"/>
                <a:sym typeface="Consolas"/>
              </a:rPr>
              <a:t>SELECT </a:t>
            </a:r>
            <a:r>
              <a:rPr lang="en" sz="2500" b="1">
                <a:solidFill>
                  <a:srgbClr val="006E1D"/>
                </a:solidFill>
                <a:latin typeface="Consolas"/>
                <a:ea typeface="Consolas"/>
                <a:cs typeface="Consolas"/>
                <a:sym typeface="Consolas"/>
              </a:rPr>
              <a:t>ST_AsEWKT(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  </a:t>
            </a:r>
            <a:r>
              <a:rPr lang="en" sz="2500" b="1">
                <a:solidFill>
                  <a:srgbClr val="006E1D"/>
                </a:solidFill>
                <a:latin typeface="Consolas"/>
                <a:ea typeface="Consolas"/>
                <a:cs typeface="Consolas"/>
                <a:sym typeface="Consolas"/>
              </a:rPr>
              <a:t>ST_SetSRID(</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B45F06"/>
                </a:solidFill>
                <a:latin typeface="Consolas"/>
                <a:ea typeface="Consolas"/>
                <a:cs typeface="Consolas"/>
                <a:sym typeface="Consolas"/>
              </a:rPr>
              <a:t>    'POINT(1 1)'</a:t>
            </a:r>
            <a:r>
              <a:rPr lang="en" sz="2500" b="1">
                <a:solidFill>
                  <a:srgbClr val="006E1D"/>
                </a:solidFill>
                <a:latin typeface="Consolas"/>
                <a:ea typeface="Consolas"/>
                <a:cs typeface="Consolas"/>
                <a:sym typeface="Consolas"/>
              </a:rPr>
              <a:t>::geometry</a:t>
            </a:r>
            <a:r>
              <a:rPr lang="en" sz="2500" b="1">
                <a:solidFill>
                  <a:srgbClr val="B45F06"/>
                </a:solidFill>
                <a:latin typeface="Consolas"/>
                <a:ea typeface="Consolas"/>
                <a:cs typeface="Consolas"/>
                <a:sym typeface="Consolas"/>
              </a:rPr>
              <a:t>,</a:t>
            </a:r>
            <a:endParaRPr sz="2500" b="1">
              <a:solidFill>
                <a:srgbClr val="B45F06"/>
              </a:solidFill>
              <a:latin typeface="Consolas"/>
              <a:ea typeface="Consolas"/>
              <a:cs typeface="Consolas"/>
              <a:sym typeface="Consolas"/>
            </a:endParaRPr>
          </a:p>
          <a:p>
            <a:pPr marL="0" lvl="0" indent="0" algn="l" rtl="0">
              <a:spcBef>
                <a:spcPts val="0"/>
              </a:spcBef>
              <a:spcAft>
                <a:spcPts val="0"/>
              </a:spcAft>
              <a:buNone/>
            </a:pPr>
            <a:r>
              <a:rPr lang="en" sz="2500" b="1">
                <a:solidFill>
                  <a:srgbClr val="B45F06"/>
                </a:solidFill>
                <a:latin typeface="Consolas"/>
                <a:ea typeface="Consolas"/>
                <a:cs typeface="Consolas"/>
                <a:sym typeface="Consolas"/>
              </a:rPr>
              <a:t>    4326</a:t>
            </a:r>
            <a:endParaRPr sz="2500" b="1">
              <a:solidFill>
                <a:srgbClr val="B45F06"/>
              </a:solidFill>
              <a:latin typeface="Consolas"/>
              <a:ea typeface="Consolas"/>
              <a:cs typeface="Consolas"/>
              <a:sym typeface="Consolas"/>
            </a:endParaRPr>
          </a:p>
          <a:p>
            <a:pPr marL="0" lvl="0" indent="0" algn="l" rtl="0">
              <a:spcBef>
                <a:spcPts val="0"/>
              </a:spcBef>
              <a:spcAft>
                <a:spcPts val="0"/>
              </a:spcAft>
              <a:buNone/>
            </a:pPr>
            <a:r>
              <a:rPr lang="en" sz="2500" b="1">
                <a:solidFill>
                  <a:srgbClr val="B45F06"/>
                </a:solidFill>
                <a:latin typeface="Consolas"/>
                <a:ea typeface="Consolas"/>
                <a:cs typeface="Consolas"/>
                <a:sym typeface="Consolas"/>
              </a:rPr>
              <a:t>  </a:t>
            </a:r>
            <a:r>
              <a:rPr lang="en" sz="2500" b="1">
                <a:solidFill>
                  <a:srgbClr val="006E1D"/>
                </a:solidFill>
                <a:latin typeface="Consolas"/>
                <a:ea typeface="Consolas"/>
                <a:cs typeface="Consolas"/>
                <a:sym typeface="Consolas"/>
              </a:rPr>
              <a: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6E1D"/>
                </a:solidFill>
                <a:latin typeface="Consolas"/>
                <a:ea typeface="Consolas"/>
                <a:cs typeface="Consolas"/>
                <a:sym typeface="Consolas"/>
              </a:rPr>
              <a:t>)</a:t>
            </a:r>
            <a:r>
              <a:rPr lang="en" sz="2500" b="1">
                <a:latin typeface="Consolas"/>
                <a:ea typeface="Consolas"/>
                <a:cs typeface="Consolas"/>
                <a:sym typeface="Consolas"/>
              </a:rPr>
              <a:t>;</a:t>
            </a:r>
            <a:endParaRPr sz="2500" b="1">
              <a:latin typeface="Consolas"/>
              <a:ea typeface="Consolas"/>
              <a:cs typeface="Consolas"/>
              <a:sym typeface="Consolas"/>
            </a:endParaRPr>
          </a:p>
          <a:p>
            <a:pPr marL="0" lvl="0" indent="0" algn="l" rtl="0">
              <a:spcBef>
                <a:spcPts val="0"/>
              </a:spcBef>
              <a:spcAft>
                <a:spcPts val="0"/>
              </a:spcAft>
              <a:buNone/>
            </a:pPr>
            <a:endParaRPr sz="2500" b="1">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SRID=4326;POINT(1 1)</a:t>
            </a:r>
            <a:endParaRPr sz="2500" b="1">
              <a:solidFill>
                <a:srgbClr val="0000FF"/>
              </a:solidFill>
              <a:latin typeface="Consolas"/>
              <a:ea typeface="Consolas"/>
              <a:cs typeface="Consolas"/>
              <a:sym typeface="Consolas"/>
            </a:endParaRPr>
          </a:p>
        </p:txBody>
      </p:sp>
      <p:cxnSp>
        <p:nvCxnSpPr>
          <p:cNvPr id="869" name="Google Shape;869;p108"/>
          <p:cNvCxnSpPr/>
          <p:nvPr/>
        </p:nvCxnSpPr>
        <p:spPr>
          <a:xfrm>
            <a:off x="416700" y="37538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0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roads lead to Rome … (Geometry construction)</a:t>
            </a:r>
            <a:endParaRPr/>
          </a:p>
          <a:p>
            <a:pPr marL="0" lvl="0" indent="0" algn="l" rtl="0">
              <a:spcBef>
                <a:spcPts val="0"/>
              </a:spcBef>
              <a:spcAft>
                <a:spcPts val="0"/>
              </a:spcAft>
              <a:buNone/>
            </a:pPr>
            <a:endParaRPr/>
          </a:p>
        </p:txBody>
      </p:sp>
      <p:sp>
        <p:nvSpPr>
          <p:cNvPr id="875" name="Google Shape;875;p10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
        <p:nvSpPr>
          <p:cNvPr id="876" name="Google Shape;876;p109"/>
          <p:cNvSpPr txBox="1"/>
          <p:nvPr/>
        </p:nvSpPr>
        <p:spPr>
          <a:xfrm>
            <a:off x="416700" y="1157700"/>
            <a:ext cx="81207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Consolas"/>
                <a:ea typeface="Consolas"/>
                <a:cs typeface="Consolas"/>
                <a:sym typeface="Consolas"/>
              </a:rPr>
              <a:t>SELECT </a:t>
            </a:r>
            <a:r>
              <a:rPr lang="en" sz="2500" b="1">
                <a:solidFill>
                  <a:srgbClr val="006E1D"/>
                </a:solidFill>
                <a:latin typeface="Consolas"/>
                <a:ea typeface="Consolas"/>
                <a:cs typeface="Consolas"/>
                <a:sym typeface="Consolas"/>
              </a:rPr>
              <a:t>ST_AsEWKT(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  </a:t>
            </a:r>
            <a:r>
              <a:rPr lang="en" sz="2500" b="1">
                <a:solidFill>
                  <a:srgbClr val="B45F06"/>
                </a:solidFill>
                <a:latin typeface="Consolas"/>
                <a:ea typeface="Consolas"/>
                <a:cs typeface="Consolas"/>
                <a:sym typeface="Consolas"/>
              </a:rPr>
              <a:t>'SRID=4326;POINT(1 1)'</a:t>
            </a:r>
            <a:r>
              <a:rPr lang="en" sz="2500" b="1">
                <a:solidFill>
                  <a:srgbClr val="006E1D"/>
                </a:solidFill>
                <a:latin typeface="Consolas"/>
                <a:ea typeface="Consolas"/>
                <a:cs typeface="Consolas"/>
                <a:sym typeface="Consolas"/>
              </a:rPr>
              <a:t>::geometry</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6E1D"/>
                </a:solidFill>
                <a:latin typeface="Consolas"/>
                <a:ea typeface="Consolas"/>
                <a:cs typeface="Consolas"/>
                <a:sym typeface="Consolas"/>
              </a:rPr>
              <a:t>)</a:t>
            </a:r>
            <a:r>
              <a:rPr lang="en" sz="2500" b="1">
                <a:latin typeface="Consolas"/>
                <a:ea typeface="Consolas"/>
                <a:cs typeface="Consolas"/>
                <a:sym typeface="Consolas"/>
              </a:rPr>
              <a:t>;</a:t>
            </a:r>
            <a:endParaRPr sz="2500" b="1">
              <a:latin typeface="Consolas"/>
              <a:ea typeface="Consolas"/>
              <a:cs typeface="Consolas"/>
              <a:sym typeface="Consolas"/>
            </a:endParaRPr>
          </a:p>
          <a:p>
            <a:pPr marL="0" lvl="0" indent="0" algn="l" rtl="0">
              <a:spcBef>
                <a:spcPts val="0"/>
              </a:spcBef>
              <a:spcAft>
                <a:spcPts val="0"/>
              </a:spcAft>
              <a:buNone/>
            </a:pPr>
            <a:br>
              <a:rPr lang="en" sz="2500" b="1">
                <a:latin typeface="Consolas"/>
                <a:ea typeface="Consolas"/>
                <a:cs typeface="Consolas"/>
                <a:sym typeface="Consolas"/>
              </a:rPr>
            </a:br>
            <a:br>
              <a:rPr lang="en" sz="2500" b="1">
                <a:latin typeface="Consolas"/>
                <a:ea typeface="Consolas"/>
                <a:cs typeface="Consolas"/>
                <a:sym typeface="Consolas"/>
              </a:rPr>
            </a:br>
            <a:br>
              <a:rPr lang="en" sz="2500" b="1">
                <a:latin typeface="Consolas"/>
                <a:ea typeface="Consolas"/>
                <a:cs typeface="Consolas"/>
                <a:sym typeface="Consolas"/>
              </a:rPr>
            </a:br>
            <a:endParaRPr sz="2500" b="1">
              <a:latin typeface="Consolas"/>
              <a:ea typeface="Consolas"/>
              <a:cs typeface="Consolas"/>
              <a:sym typeface="Consolas"/>
            </a:endParaRPr>
          </a:p>
          <a:p>
            <a:pPr marL="0" lvl="0" indent="0" algn="l" rtl="0">
              <a:spcBef>
                <a:spcPts val="0"/>
              </a:spcBef>
              <a:spcAft>
                <a:spcPts val="0"/>
              </a:spcAft>
              <a:buNone/>
            </a:pPr>
            <a:r>
              <a:rPr lang="en" sz="2500" b="1">
                <a:latin typeface="Consolas"/>
                <a:ea typeface="Consolas"/>
                <a:cs typeface="Consolas"/>
                <a:sym typeface="Consolas"/>
              </a:rPr>
              <a:t>SRID=4326;POINT(1 1)</a:t>
            </a:r>
            <a:endParaRPr sz="2500" b="1">
              <a:solidFill>
                <a:srgbClr val="0000FF"/>
              </a:solidFill>
              <a:latin typeface="Consolas"/>
              <a:ea typeface="Consolas"/>
              <a:cs typeface="Consolas"/>
              <a:sym typeface="Consolas"/>
            </a:endParaRPr>
          </a:p>
        </p:txBody>
      </p:sp>
      <p:cxnSp>
        <p:nvCxnSpPr>
          <p:cNvPr id="877" name="Google Shape;877;p109"/>
          <p:cNvCxnSpPr/>
          <p:nvPr/>
        </p:nvCxnSpPr>
        <p:spPr>
          <a:xfrm>
            <a:off x="416700" y="37538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Section 11 - Spatial </a:t>
            </a:r>
            <a:br>
              <a:rPr lang="en"/>
            </a:br>
            <a:r>
              <a:rPr lang="en"/>
              <a:t>Relationships</a:t>
            </a:r>
            <a:endParaRPr/>
          </a:p>
        </p:txBody>
      </p:sp>
      <p:sp>
        <p:nvSpPr>
          <p:cNvPr id="939" name="Google Shape;939;p11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93700" algn="l" rtl="0">
              <a:spcBef>
                <a:spcPts val="0"/>
              </a:spcBef>
              <a:spcAft>
                <a:spcPts val="0"/>
              </a:spcAft>
              <a:buSzPts val="2600"/>
              <a:buChar char="●"/>
            </a:pPr>
            <a:r>
              <a:rPr lang="en" sz="2600"/>
              <a:t>ST_Intersects(A, B)</a:t>
            </a:r>
            <a:endParaRPr sz="2600"/>
          </a:p>
          <a:p>
            <a:pPr marL="457200" lvl="0" indent="-393700" algn="l" rtl="0">
              <a:spcBef>
                <a:spcPts val="0"/>
              </a:spcBef>
              <a:spcAft>
                <a:spcPts val="0"/>
              </a:spcAft>
              <a:buSzPts val="2600"/>
              <a:buChar char="●"/>
            </a:pPr>
            <a:r>
              <a:rPr lang="en" sz="2600"/>
              <a:t>ST_DWithin(A, B, d) </a:t>
            </a:r>
            <a:endParaRPr sz="2600"/>
          </a:p>
          <a:p>
            <a:pPr marL="457200" lvl="0" indent="-393700" algn="l" rtl="0">
              <a:spcBef>
                <a:spcPts val="0"/>
              </a:spcBef>
              <a:spcAft>
                <a:spcPts val="0"/>
              </a:spcAft>
              <a:buSzPts val="2600"/>
              <a:buChar char="●"/>
            </a:pPr>
            <a:r>
              <a:rPr lang="en" sz="2600"/>
              <a:t>ST_Distance(A, B)</a:t>
            </a:r>
            <a:endParaRPr sz="2600"/>
          </a:p>
          <a:p>
            <a:pPr marL="457200" lvl="0" indent="-393700" algn="l" rtl="0">
              <a:spcBef>
                <a:spcPts val="0"/>
              </a:spcBef>
              <a:spcAft>
                <a:spcPts val="0"/>
              </a:spcAft>
              <a:buSzPts val="2600"/>
              <a:buChar char="●"/>
            </a:pPr>
            <a:r>
              <a:rPr lang="en" sz="2600"/>
              <a:t>ST_Within,  ST_Contains(A, B) </a:t>
            </a:r>
            <a:endParaRPr sz="2600"/>
          </a:p>
          <a:p>
            <a:pPr marL="457200" lvl="0" indent="-393700" algn="l" rtl="0">
              <a:spcBef>
                <a:spcPts val="0"/>
              </a:spcBef>
              <a:spcAft>
                <a:spcPts val="0"/>
              </a:spcAft>
              <a:buSzPts val="2600"/>
              <a:buChar char="●"/>
            </a:pPr>
            <a:r>
              <a:rPr lang="en" sz="2600"/>
              <a:t>ST_Equals(A, B) </a:t>
            </a:r>
            <a:endParaRPr sz="2600"/>
          </a:p>
          <a:p>
            <a:pPr marL="457200" lvl="0" indent="-393700" algn="l" rtl="0">
              <a:spcBef>
                <a:spcPts val="0"/>
              </a:spcBef>
              <a:spcAft>
                <a:spcPts val="0"/>
              </a:spcAft>
              <a:buSzPts val="2600"/>
              <a:buChar char="●"/>
            </a:pPr>
            <a:r>
              <a:rPr lang="en" sz="2600"/>
              <a:t>ST_Touches(A, B) </a:t>
            </a:r>
            <a:endParaRPr sz="2600"/>
          </a:p>
          <a:p>
            <a:pPr marL="457200" lvl="0" indent="-393700" algn="l" rtl="0">
              <a:spcBef>
                <a:spcPts val="0"/>
              </a:spcBef>
              <a:spcAft>
                <a:spcPts val="0"/>
              </a:spcAft>
              <a:buSzPts val="2600"/>
              <a:buChar char="●"/>
            </a:pPr>
            <a:r>
              <a:rPr lang="en" sz="2600"/>
              <a:t>ST_Disjoint, ST_Crosses, ST_Overlaps(A, B)</a:t>
            </a:r>
            <a:endParaRPr sz="2600"/>
          </a:p>
        </p:txBody>
      </p:sp>
      <p:sp>
        <p:nvSpPr>
          <p:cNvPr id="945" name="Google Shape;945;p11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Spatial Relationship Functions</a:t>
            </a:r>
            <a:endParaRPr/>
          </a:p>
        </p:txBody>
      </p:sp>
      <p:sp>
        <p:nvSpPr>
          <p:cNvPr id="946" name="Google Shape;946;p118"/>
          <p:cNvSpPr/>
          <p:nvPr/>
        </p:nvSpPr>
        <p:spPr>
          <a:xfrm>
            <a:off x="6720675" y="1109000"/>
            <a:ext cx="1625100" cy="3326100"/>
          </a:xfrm>
          <a:prstGeom prst="up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18"/>
          <p:cNvSpPr txBox="1"/>
          <p:nvPr/>
        </p:nvSpPr>
        <p:spPr>
          <a:xfrm>
            <a:off x="6768800" y="1481875"/>
            <a:ext cx="150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Common</a:t>
            </a:r>
            <a:endParaRPr>
              <a:latin typeface="Calibri"/>
              <a:ea typeface="Calibri"/>
              <a:cs typeface="Calibri"/>
              <a:sym typeface="Calibri"/>
            </a:endParaRPr>
          </a:p>
        </p:txBody>
      </p:sp>
      <p:sp>
        <p:nvSpPr>
          <p:cNvPr id="948" name="Google Shape;948;p118"/>
          <p:cNvSpPr txBox="1"/>
          <p:nvPr/>
        </p:nvSpPr>
        <p:spPr>
          <a:xfrm>
            <a:off x="6768800" y="3699325"/>
            <a:ext cx="150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Uncommon</a:t>
            </a:r>
            <a:endParaRPr>
              <a:latin typeface="Calibri"/>
              <a:ea typeface="Calibri"/>
              <a:cs typeface="Calibri"/>
              <a:sym typeface="Calibri"/>
            </a:endParaRPr>
          </a:p>
        </p:txBody>
      </p:sp>
      <p:sp>
        <p:nvSpPr>
          <p:cNvPr id="949" name="Google Shape;949;p11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Spatial Types</a:t>
            </a:r>
            <a:endParaRPr/>
          </a:p>
        </p:txBody>
      </p:sp>
      <p:pic>
        <p:nvPicPr>
          <p:cNvPr id="116" name="Google Shape;116;p22"/>
          <p:cNvPicPr preferRelativeResize="0"/>
          <p:nvPr/>
        </p:nvPicPr>
        <p:blipFill>
          <a:blip r:embed="rId3">
            <a:alphaModFix/>
          </a:blip>
          <a:stretch>
            <a:fillRect/>
          </a:stretch>
        </p:blipFill>
        <p:spPr>
          <a:xfrm>
            <a:off x="152400" y="1322525"/>
            <a:ext cx="8839201" cy="3571759"/>
          </a:xfrm>
          <a:prstGeom prst="rect">
            <a:avLst/>
          </a:prstGeom>
          <a:noFill/>
          <a:ln>
            <a:noFill/>
          </a:ln>
        </p:spPr>
      </p:pic>
      <p:sp>
        <p:nvSpPr>
          <p:cNvPr id="117" name="Google Shape;117;p22"/>
          <p:cNvSpPr/>
          <p:nvPr/>
        </p:nvSpPr>
        <p:spPr>
          <a:xfrm>
            <a:off x="160275" y="3542200"/>
            <a:ext cx="1162200" cy="4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84275" y="3542200"/>
            <a:ext cx="1162200" cy="4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3192247" y="2659856"/>
            <a:ext cx="1162200" cy="4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4792447" y="4380400"/>
            <a:ext cx="1162200" cy="4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6316447" y="4380400"/>
            <a:ext cx="1162200" cy="4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7824419" y="3542200"/>
            <a:ext cx="1162200" cy="4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6312507" y="2659856"/>
            <a:ext cx="1162200" cy="4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2 - Introduction</a:t>
            </a:r>
            <a:endParaRPr sz="1500" b="1">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1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
        <p:nvSpPr>
          <p:cNvPr id="955" name="Google Shape;955;p119"/>
          <p:cNvSpPr txBox="1"/>
          <p:nvPr/>
        </p:nvSpPr>
        <p:spPr>
          <a:xfrm>
            <a:off x="449625" y="1682625"/>
            <a:ext cx="39867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Equals tests that A and B cover the same space, regardless of representation differences (extra vertices, order of vertices). OrderingEquals insists on structural identity.</a:t>
            </a:r>
            <a:endParaRPr sz="1900">
              <a:latin typeface="Calibri"/>
              <a:ea typeface="Calibri"/>
              <a:cs typeface="Calibri"/>
              <a:sym typeface="Calibri"/>
            </a:endParaRPr>
          </a:p>
        </p:txBody>
      </p:sp>
      <p:pic>
        <p:nvPicPr>
          <p:cNvPr id="956" name="Google Shape;956;p119"/>
          <p:cNvPicPr preferRelativeResize="0"/>
          <p:nvPr/>
        </p:nvPicPr>
        <p:blipFill>
          <a:blip r:embed="rId3">
            <a:alphaModFix/>
          </a:blip>
          <a:stretch>
            <a:fillRect/>
          </a:stretch>
        </p:blipFill>
        <p:spPr>
          <a:xfrm>
            <a:off x="4572000" y="1031875"/>
            <a:ext cx="4165675" cy="3636880"/>
          </a:xfrm>
          <a:prstGeom prst="rect">
            <a:avLst/>
          </a:prstGeom>
          <a:noFill/>
          <a:ln>
            <a:noFill/>
          </a:ln>
        </p:spPr>
      </p:pic>
      <p:sp>
        <p:nvSpPr>
          <p:cNvPr id="957" name="Google Shape;957;p119"/>
          <p:cNvSpPr txBox="1">
            <a:spLocks noGrp="1"/>
          </p:cNvSpPr>
          <p:nvPr>
            <p:ph type="title"/>
          </p:nvPr>
        </p:nvSpPr>
        <p:spPr>
          <a:xfrm>
            <a:off x="311700" y="597425"/>
            <a:ext cx="8520600" cy="108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ST_Equals(A, B)</a:t>
            </a:r>
            <a:br>
              <a:rPr lang="en"/>
            </a:br>
            <a:r>
              <a:rPr lang="en"/>
              <a:t>ST_OrderingEquals(A, B)</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2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geometry of Broad Street subway station?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3" name="Google Shape;963;p120"/>
          <p:cNvSpPr txBox="1"/>
          <p:nvPr/>
        </p:nvSpPr>
        <p:spPr>
          <a:xfrm>
            <a:off x="416700" y="1462500"/>
            <a:ext cx="8120700" cy="283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b="1">
                <a:solidFill>
                  <a:srgbClr val="0000FF"/>
                </a:solidFill>
                <a:latin typeface="Consolas"/>
                <a:ea typeface="Consolas"/>
                <a:cs typeface="Consolas"/>
                <a:sym typeface="Consolas"/>
              </a:rPr>
              <a:t>SELECT </a:t>
            </a:r>
            <a:r>
              <a:rPr lang="en" sz="2500" b="1">
                <a:solidFill>
                  <a:schemeClr val="dk1"/>
                </a:solidFill>
                <a:latin typeface="Consolas"/>
                <a:ea typeface="Consolas"/>
                <a:cs typeface="Consolas"/>
                <a:sym typeface="Consolas"/>
              </a:rPr>
              <a:t>name, geom</a:t>
            </a:r>
            <a:endParaRPr sz="25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500" b="1">
                <a:solidFill>
                  <a:srgbClr val="0000FF"/>
                </a:solidFill>
                <a:latin typeface="Consolas"/>
                <a:ea typeface="Consolas"/>
                <a:cs typeface="Consolas"/>
                <a:sym typeface="Consolas"/>
              </a:rPr>
              <a:t>  FROM </a:t>
            </a:r>
            <a:r>
              <a:rPr lang="en" sz="2500" b="1">
                <a:solidFill>
                  <a:schemeClr val="dk1"/>
                </a:solidFill>
                <a:latin typeface="Consolas"/>
                <a:ea typeface="Consolas"/>
                <a:cs typeface="Consolas"/>
                <a:sym typeface="Consolas"/>
              </a:rPr>
              <a:t>nyc_subway_stations</a:t>
            </a:r>
            <a:endParaRPr sz="25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500" b="1">
                <a:solidFill>
                  <a:srgbClr val="0000FF"/>
                </a:solidFill>
                <a:latin typeface="Consolas"/>
                <a:ea typeface="Consolas"/>
                <a:cs typeface="Consolas"/>
                <a:sym typeface="Consolas"/>
              </a:rPr>
              <a:t>  WHERE </a:t>
            </a:r>
            <a:r>
              <a:rPr lang="en" sz="2500" b="1">
                <a:solidFill>
                  <a:schemeClr val="dk1"/>
                </a:solidFill>
                <a:latin typeface="Consolas"/>
                <a:ea typeface="Consolas"/>
                <a:cs typeface="Consolas"/>
                <a:sym typeface="Consolas"/>
              </a:rPr>
              <a:t>name =</a:t>
            </a:r>
            <a:r>
              <a:rPr lang="en" sz="2500" b="1">
                <a:solidFill>
                  <a:srgbClr val="0000FF"/>
                </a:solidFill>
                <a:latin typeface="Consolas"/>
                <a:ea typeface="Consolas"/>
                <a:cs typeface="Consolas"/>
                <a:sym typeface="Consolas"/>
              </a:rPr>
              <a:t> </a:t>
            </a:r>
            <a:r>
              <a:rPr lang="en" sz="2500" b="1">
                <a:solidFill>
                  <a:srgbClr val="B45F06"/>
                </a:solidFill>
                <a:latin typeface="Consolas"/>
                <a:ea typeface="Consolas"/>
                <a:cs typeface="Consolas"/>
                <a:sym typeface="Consolas"/>
              </a:rPr>
              <a:t>'Broad St'</a:t>
            </a:r>
            <a:r>
              <a:rPr lang="en" sz="2500" b="1">
                <a:solidFill>
                  <a:srgbClr val="0000FF"/>
                </a:solidFill>
                <a:latin typeface="Consolas"/>
                <a:ea typeface="Consolas"/>
                <a:cs typeface="Consolas"/>
                <a:sym typeface="Consolas"/>
              </a:rPr>
              <a:t>;</a:t>
            </a:r>
            <a:endParaRPr sz="2500" b="1">
              <a:solidFill>
                <a:srgbClr val="0000FF"/>
              </a:solidFill>
              <a:latin typeface="Consolas"/>
              <a:ea typeface="Consolas"/>
              <a:cs typeface="Consolas"/>
              <a:sym typeface="Consolas"/>
            </a:endParaRPr>
          </a:p>
          <a:p>
            <a:pPr marL="0" lvl="0" indent="0" algn="l" rtl="0">
              <a:spcBef>
                <a:spcPts val="0"/>
              </a:spcBef>
              <a:spcAft>
                <a:spcPts val="0"/>
              </a:spcAft>
              <a:buNone/>
            </a:pPr>
            <a:br>
              <a:rPr lang="en" sz="2500" b="1">
                <a:solidFill>
                  <a:schemeClr val="dk1"/>
                </a:solidFill>
                <a:latin typeface="Consolas"/>
                <a:ea typeface="Consolas"/>
                <a:cs typeface="Consolas"/>
                <a:sym typeface="Consolas"/>
              </a:rPr>
            </a:br>
            <a:br>
              <a:rPr lang="en" sz="2500" b="1">
                <a:solidFill>
                  <a:schemeClr val="dk1"/>
                </a:solidFill>
                <a:latin typeface="Consolas"/>
                <a:ea typeface="Consolas"/>
                <a:cs typeface="Consolas"/>
                <a:sym typeface="Consolas"/>
              </a:rPr>
            </a:br>
            <a:br>
              <a:rPr lang="en" sz="2500" b="1">
                <a:solidFill>
                  <a:schemeClr val="dk1"/>
                </a:solidFill>
                <a:latin typeface="Consolas"/>
                <a:ea typeface="Consolas"/>
                <a:cs typeface="Consolas"/>
                <a:sym typeface="Consolas"/>
              </a:rPr>
            </a:br>
            <a:r>
              <a:rPr lang="en" sz="2200" b="1">
                <a:solidFill>
                  <a:schemeClr val="dk1"/>
                </a:solidFill>
                <a:latin typeface="Consolas"/>
                <a:ea typeface="Consolas"/>
                <a:cs typeface="Consolas"/>
                <a:sym typeface="Consolas"/>
              </a:rPr>
              <a:t>0101000020266900000EEBD4CF27CF2141BC17D69516315141</a:t>
            </a:r>
            <a:endParaRPr sz="2200" b="1">
              <a:solidFill>
                <a:schemeClr val="dk1"/>
              </a:solidFill>
              <a:latin typeface="Consolas"/>
              <a:ea typeface="Consolas"/>
              <a:cs typeface="Consolas"/>
              <a:sym typeface="Consolas"/>
            </a:endParaRPr>
          </a:p>
        </p:txBody>
      </p:sp>
      <p:cxnSp>
        <p:nvCxnSpPr>
          <p:cNvPr id="964" name="Google Shape;964;p120"/>
          <p:cNvCxnSpPr/>
          <p:nvPr/>
        </p:nvCxnSpPr>
        <p:spPr>
          <a:xfrm>
            <a:off x="416700" y="3525275"/>
            <a:ext cx="8120700" cy="0"/>
          </a:xfrm>
          <a:prstGeom prst="straightConnector1">
            <a:avLst/>
          </a:prstGeom>
          <a:noFill/>
          <a:ln w="38100" cap="flat" cmpd="sng">
            <a:solidFill>
              <a:schemeClr val="dk2"/>
            </a:solidFill>
            <a:prstDash val="solid"/>
            <a:round/>
            <a:headEnd type="none" w="med" len="med"/>
            <a:tailEnd type="none" w="med" len="med"/>
          </a:ln>
        </p:spPr>
      </p:cxnSp>
      <p:sp>
        <p:nvSpPr>
          <p:cNvPr id="965" name="Google Shape;965;p12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21"/>
          <p:cNvSpPr txBox="1">
            <a:spLocks noGrp="1"/>
          </p:cNvSpPr>
          <p:nvPr>
            <p:ph type="title"/>
          </p:nvPr>
        </p:nvSpPr>
        <p:spPr>
          <a:xfrm>
            <a:off x="311700" y="597425"/>
            <a:ext cx="8520600" cy="8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subway station record matches that geometry?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71" name="Google Shape;971;p121"/>
          <p:cNvSpPr txBox="1"/>
          <p:nvPr/>
        </p:nvSpPr>
        <p:spPr>
          <a:xfrm>
            <a:off x="416700" y="1462500"/>
            <a:ext cx="87273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Consolas"/>
                <a:ea typeface="Consolas"/>
                <a:cs typeface="Consolas"/>
                <a:sym typeface="Consolas"/>
              </a:rPr>
              <a:t>SELECT </a:t>
            </a:r>
            <a:r>
              <a:rPr lang="en" sz="2500" b="1">
                <a:solidFill>
                  <a:schemeClr val="dk1"/>
                </a:solidFill>
                <a:latin typeface="Consolas"/>
                <a:ea typeface="Consolas"/>
                <a:cs typeface="Consolas"/>
                <a:sym typeface="Consolas"/>
              </a:rPr>
              <a:t>name</a:t>
            </a:r>
            <a:endParaRPr sz="2500" b="1">
              <a:solidFill>
                <a:schemeClr val="dk1"/>
              </a:solidFill>
              <a:latin typeface="Consolas"/>
              <a:ea typeface="Consolas"/>
              <a:cs typeface="Consolas"/>
              <a:sym typeface="Consolas"/>
            </a:endParaRPr>
          </a:p>
          <a:p>
            <a:pPr marL="0" lvl="0" indent="0" algn="l" rtl="0">
              <a:spcBef>
                <a:spcPts val="0"/>
              </a:spcBef>
              <a:spcAft>
                <a:spcPts val="0"/>
              </a:spcAft>
              <a:buNone/>
            </a:pPr>
            <a:r>
              <a:rPr lang="en" sz="2500" b="1">
                <a:solidFill>
                  <a:srgbClr val="0000FF"/>
                </a:solidFill>
                <a:latin typeface="Consolas"/>
                <a:ea typeface="Consolas"/>
                <a:cs typeface="Consolas"/>
                <a:sym typeface="Consolas"/>
              </a:rPr>
              <a:t>FROM </a:t>
            </a:r>
            <a:r>
              <a:rPr lang="en" sz="2500" b="1">
                <a:solidFill>
                  <a:schemeClr val="dk1"/>
                </a:solidFill>
                <a:latin typeface="Consolas"/>
                <a:ea typeface="Consolas"/>
                <a:cs typeface="Consolas"/>
                <a:sym typeface="Consolas"/>
              </a:rPr>
              <a:t>nyc_subway_stations</a:t>
            </a:r>
            <a:endParaRPr sz="2500" b="1">
              <a:solidFill>
                <a:schemeClr val="dk1"/>
              </a:solidFill>
              <a:latin typeface="Consolas"/>
              <a:ea typeface="Consolas"/>
              <a:cs typeface="Consolas"/>
              <a:sym typeface="Consolas"/>
            </a:endParaRPr>
          </a:p>
          <a:p>
            <a:pPr marL="0" lvl="0" indent="0" algn="l" rtl="0">
              <a:spcBef>
                <a:spcPts val="0"/>
              </a:spcBef>
              <a:spcAft>
                <a:spcPts val="0"/>
              </a:spcAft>
              <a:buNone/>
            </a:pPr>
            <a:r>
              <a:rPr lang="en" sz="2500" b="1">
                <a:solidFill>
                  <a:srgbClr val="0000FF"/>
                </a:solidFill>
                <a:latin typeface="Consolas"/>
                <a:ea typeface="Consolas"/>
                <a:cs typeface="Consolas"/>
                <a:sym typeface="Consolas"/>
              </a:rPr>
              <a:t>WHERE </a:t>
            </a:r>
            <a:r>
              <a:rPr lang="en" sz="2500" b="1">
                <a:solidFill>
                  <a:srgbClr val="006E1D"/>
                </a:solidFill>
                <a:latin typeface="Consolas"/>
                <a:ea typeface="Consolas"/>
                <a:cs typeface="Consolas"/>
                <a:sym typeface="Consolas"/>
              </a:rPr>
              <a:t>ST_Equals(</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00FF"/>
                </a:solidFill>
                <a:latin typeface="Consolas"/>
                <a:ea typeface="Consolas"/>
                <a:cs typeface="Consolas"/>
                <a:sym typeface="Consolas"/>
              </a:rPr>
              <a:t> </a:t>
            </a:r>
            <a:r>
              <a:rPr lang="en" sz="2500" b="1">
                <a:solidFill>
                  <a:schemeClr val="dk1"/>
                </a:solidFill>
                <a:latin typeface="Consolas"/>
                <a:ea typeface="Consolas"/>
                <a:cs typeface="Consolas"/>
                <a:sym typeface="Consolas"/>
              </a:rPr>
              <a:t>geom,</a:t>
            </a:r>
            <a:r>
              <a:rPr lang="en" sz="2500" b="1">
                <a:solidFill>
                  <a:srgbClr val="0000FF"/>
                </a:solidFill>
                <a:latin typeface="Consolas"/>
                <a:ea typeface="Consolas"/>
                <a:cs typeface="Consolas"/>
                <a:sym typeface="Consolas"/>
              </a:rPr>
              <a:t>    </a:t>
            </a:r>
            <a:br>
              <a:rPr lang="en" sz="2500" b="1">
                <a:solidFill>
                  <a:srgbClr val="0000FF"/>
                </a:solidFill>
                <a:latin typeface="Consolas"/>
                <a:ea typeface="Consolas"/>
                <a:cs typeface="Consolas"/>
                <a:sym typeface="Consolas"/>
              </a:rPr>
            </a:br>
            <a:r>
              <a:rPr lang="en" sz="2500" b="1">
                <a:solidFill>
                  <a:srgbClr val="0000FF"/>
                </a:solidFill>
                <a:latin typeface="Consolas"/>
                <a:ea typeface="Consolas"/>
                <a:cs typeface="Consolas"/>
                <a:sym typeface="Consolas"/>
              </a:rPr>
              <a:t> </a:t>
            </a:r>
            <a:r>
              <a:rPr lang="en" sz="2200" b="1">
                <a:solidFill>
                  <a:srgbClr val="B45F06"/>
                </a:solidFill>
                <a:latin typeface="Consolas"/>
                <a:ea typeface="Consolas"/>
                <a:cs typeface="Consolas"/>
                <a:sym typeface="Consolas"/>
              </a:rPr>
              <a:t>'0101000020266900000EEBD4CF27CF2141BC17D69516315141'</a:t>
            </a:r>
            <a:br>
              <a:rPr lang="en" sz="2100" b="1">
                <a:solidFill>
                  <a:srgbClr val="B45F06"/>
                </a:solidFill>
                <a:latin typeface="Consolas"/>
                <a:ea typeface="Consolas"/>
                <a:cs typeface="Consolas"/>
                <a:sym typeface="Consolas"/>
              </a:rPr>
            </a:br>
            <a:r>
              <a:rPr lang="en" sz="2500" b="1">
                <a:solidFill>
                  <a:srgbClr val="006E1D"/>
                </a:solidFill>
                <a:latin typeface="Consolas"/>
                <a:ea typeface="Consolas"/>
                <a:cs typeface="Consolas"/>
                <a:sym typeface="Consolas"/>
              </a:rPr>
              <a: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br>
              <a:rPr lang="en" sz="2500" b="1">
                <a:solidFill>
                  <a:schemeClr val="dk1"/>
                </a:solidFill>
                <a:latin typeface="Consolas"/>
                <a:ea typeface="Consolas"/>
                <a:cs typeface="Consolas"/>
                <a:sym typeface="Consolas"/>
              </a:rPr>
            </a:br>
            <a:r>
              <a:rPr lang="en" sz="2500" b="1">
                <a:solidFill>
                  <a:schemeClr val="dk1"/>
                </a:solidFill>
                <a:latin typeface="Consolas"/>
                <a:ea typeface="Consolas"/>
                <a:cs typeface="Consolas"/>
                <a:sym typeface="Consolas"/>
              </a:rPr>
              <a:t>Broad St</a:t>
            </a:r>
            <a:endParaRPr sz="2500" b="1">
              <a:solidFill>
                <a:schemeClr val="dk1"/>
              </a:solidFill>
              <a:latin typeface="Consolas"/>
              <a:ea typeface="Consolas"/>
              <a:cs typeface="Consolas"/>
              <a:sym typeface="Consolas"/>
            </a:endParaRPr>
          </a:p>
        </p:txBody>
      </p:sp>
      <p:cxnSp>
        <p:nvCxnSpPr>
          <p:cNvPr id="972" name="Google Shape;972;p121"/>
          <p:cNvCxnSpPr/>
          <p:nvPr/>
        </p:nvCxnSpPr>
        <p:spPr>
          <a:xfrm>
            <a:off x="492900" y="4078534"/>
            <a:ext cx="8120700" cy="0"/>
          </a:xfrm>
          <a:prstGeom prst="straightConnector1">
            <a:avLst/>
          </a:prstGeom>
          <a:noFill/>
          <a:ln w="38100" cap="flat" cmpd="sng">
            <a:solidFill>
              <a:schemeClr val="dk2"/>
            </a:solidFill>
            <a:prstDash val="solid"/>
            <a:round/>
            <a:headEnd type="none" w="med" len="med"/>
            <a:tailEnd type="none" w="med" len="med"/>
          </a:ln>
        </p:spPr>
      </p:cxnSp>
      <p:sp>
        <p:nvSpPr>
          <p:cNvPr id="973" name="Google Shape;973;p12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22"/>
          <p:cNvSpPr txBox="1">
            <a:spLocks noGrp="1"/>
          </p:cNvSpPr>
          <p:nvPr>
            <p:ph type="title"/>
          </p:nvPr>
        </p:nvSpPr>
        <p:spPr>
          <a:xfrm>
            <a:off x="311700" y="597425"/>
            <a:ext cx="8520600" cy="108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ST_Intersects(A, B)</a:t>
            </a:r>
            <a:br>
              <a:rPr lang="en"/>
            </a:br>
            <a:r>
              <a:rPr lang="en"/>
              <a:t>ST_Disjoint(A, B)</a:t>
            </a:r>
            <a:endParaRPr/>
          </a:p>
        </p:txBody>
      </p:sp>
      <p:sp>
        <p:nvSpPr>
          <p:cNvPr id="979" name="Google Shape;979;p12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pic>
        <p:nvPicPr>
          <p:cNvPr id="980" name="Google Shape;980;p122"/>
          <p:cNvPicPr preferRelativeResize="0"/>
          <p:nvPr/>
        </p:nvPicPr>
        <p:blipFill>
          <a:blip r:embed="rId3">
            <a:alphaModFix/>
          </a:blip>
          <a:stretch>
            <a:fillRect/>
          </a:stretch>
        </p:blipFill>
        <p:spPr>
          <a:xfrm>
            <a:off x="5286350" y="597425"/>
            <a:ext cx="3308475" cy="4283125"/>
          </a:xfrm>
          <a:prstGeom prst="rect">
            <a:avLst/>
          </a:prstGeom>
          <a:noFill/>
          <a:ln>
            <a:noFill/>
          </a:ln>
        </p:spPr>
      </p:pic>
      <p:sp>
        <p:nvSpPr>
          <p:cNvPr id="981" name="Google Shape;981;p122"/>
          <p:cNvSpPr txBox="1"/>
          <p:nvPr/>
        </p:nvSpPr>
        <p:spPr>
          <a:xfrm>
            <a:off x="525825" y="1682625"/>
            <a:ext cx="3986700" cy="252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Intersects and disjoint are opposites. Any kind of interactions between two shapes is an intersection, and implies the pair are not disjoint, and vice versa.</a:t>
            </a:r>
            <a:endParaRPr sz="1900">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A intersects B </a:t>
            </a:r>
            <a:r>
              <a:rPr lang="en" sz="1900">
                <a:solidFill>
                  <a:schemeClr val="dk1"/>
                </a:solidFill>
                <a:latin typeface="Calibri"/>
                <a:ea typeface="Calibri"/>
                <a:cs typeface="Calibri"/>
                <a:sym typeface="Calibri"/>
              </a:rPr>
              <a:t>⇒</a:t>
            </a:r>
            <a:r>
              <a:rPr lang="en" sz="1900">
                <a:latin typeface="Calibri"/>
                <a:ea typeface="Calibri"/>
                <a:cs typeface="Calibri"/>
                <a:sym typeface="Calibri"/>
              </a:rPr>
              <a:t> A not disjoint B</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A disjoint B ⇒ A not intersects B</a:t>
            </a:r>
            <a:endParaRPr sz="19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23"/>
          <p:cNvSpPr txBox="1">
            <a:spLocks noGrp="1"/>
          </p:cNvSpPr>
          <p:nvPr>
            <p:ph type="title"/>
          </p:nvPr>
        </p:nvSpPr>
        <p:spPr>
          <a:xfrm>
            <a:off x="311700" y="597425"/>
            <a:ext cx="8520600" cy="8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well-known text (WKT) of Broad Street subway station?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87" name="Google Shape;987;p123"/>
          <p:cNvSpPr txBox="1"/>
          <p:nvPr/>
        </p:nvSpPr>
        <p:spPr>
          <a:xfrm>
            <a:off x="416700" y="1462500"/>
            <a:ext cx="81207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Consolas"/>
                <a:ea typeface="Consolas"/>
                <a:cs typeface="Consolas"/>
                <a:sym typeface="Consolas"/>
              </a:rPr>
              <a:t>SELECT </a:t>
            </a:r>
            <a:r>
              <a:rPr lang="en" sz="2500" b="1">
                <a:solidFill>
                  <a:schemeClr val="dk1"/>
                </a:solidFill>
                <a:latin typeface="Consolas"/>
                <a:ea typeface="Consolas"/>
                <a:cs typeface="Consolas"/>
                <a:sym typeface="Consolas"/>
              </a:rPr>
              <a:t>name, </a:t>
            </a:r>
            <a:r>
              <a:rPr lang="en" sz="2500" b="1">
                <a:solidFill>
                  <a:srgbClr val="006E1D"/>
                </a:solidFill>
                <a:latin typeface="Consolas"/>
                <a:ea typeface="Consolas"/>
                <a:cs typeface="Consolas"/>
                <a:sym typeface="Consolas"/>
              </a:rPr>
              <a:t>ST_AsText(</a:t>
            </a:r>
            <a:r>
              <a:rPr lang="en" sz="2500" b="1">
                <a:solidFill>
                  <a:schemeClr val="dk1"/>
                </a:solidFill>
                <a:latin typeface="Consolas"/>
                <a:ea typeface="Consolas"/>
                <a:cs typeface="Consolas"/>
                <a:sym typeface="Consolas"/>
              </a:rPr>
              <a:t>geom, </a:t>
            </a:r>
            <a:r>
              <a:rPr lang="en" sz="2500" b="1">
                <a:solidFill>
                  <a:srgbClr val="B45F06"/>
                </a:solidFill>
                <a:latin typeface="Consolas"/>
                <a:ea typeface="Consolas"/>
                <a:cs typeface="Consolas"/>
                <a:sym typeface="Consolas"/>
              </a:rPr>
              <a:t>0</a:t>
            </a:r>
            <a:r>
              <a:rPr lang="en" sz="2500" b="1">
                <a:solidFill>
                  <a:srgbClr val="006E1D"/>
                </a:solidFill>
                <a:latin typeface="Consolas"/>
                <a:ea typeface="Consolas"/>
                <a:cs typeface="Consolas"/>
                <a:sym typeface="Consolas"/>
              </a:rPr>
              <a:t>)</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00FF"/>
                </a:solidFill>
                <a:latin typeface="Consolas"/>
                <a:ea typeface="Consolas"/>
                <a:cs typeface="Consolas"/>
                <a:sym typeface="Consolas"/>
              </a:rPr>
              <a:t>  FROM </a:t>
            </a:r>
            <a:r>
              <a:rPr lang="en" sz="2500" b="1">
                <a:solidFill>
                  <a:schemeClr val="dk1"/>
                </a:solidFill>
                <a:latin typeface="Consolas"/>
                <a:ea typeface="Consolas"/>
                <a:cs typeface="Consolas"/>
                <a:sym typeface="Consolas"/>
              </a:rPr>
              <a:t>nyc_subway_stations</a:t>
            </a:r>
            <a:endParaRPr sz="2500" b="1">
              <a:solidFill>
                <a:schemeClr val="dk1"/>
              </a:solidFill>
              <a:latin typeface="Consolas"/>
              <a:ea typeface="Consolas"/>
              <a:cs typeface="Consolas"/>
              <a:sym typeface="Consolas"/>
            </a:endParaRPr>
          </a:p>
          <a:p>
            <a:pPr marL="0" lvl="0" indent="0" algn="l" rtl="0">
              <a:spcBef>
                <a:spcPts val="0"/>
              </a:spcBef>
              <a:spcAft>
                <a:spcPts val="0"/>
              </a:spcAft>
              <a:buNone/>
            </a:pPr>
            <a:r>
              <a:rPr lang="en" sz="2500" b="1">
                <a:solidFill>
                  <a:srgbClr val="0000FF"/>
                </a:solidFill>
                <a:latin typeface="Consolas"/>
                <a:ea typeface="Consolas"/>
                <a:cs typeface="Consolas"/>
                <a:sym typeface="Consolas"/>
              </a:rPr>
              <a:t>  WHERE </a:t>
            </a:r>
            <a:r>
              <a:rPr lang="en" sz="2500" b="1">
                <a:solidFill>
                  <a:schemeClr val="dk1"/>
                </a:solidFill>
                <a:latin typeface="Consolas"/>
                <a:ea typeface="Consolas"/>
                <a:cs typeface="Consolas"/>
                <a:sym typeface="Consolas"/>
              </a:rPr>
              <a:t>name =</a:t>
            </a:r>
            <a:r>
              <a:rPr lang="en" sz="2500" b="1">
                <a:solidFill>
                  <a:srgbClr val="0000FF"/>
                </a:solidFill>
                <a:latin typeface="Consolas"/>
                <a:ea typeface="Consolas"/>
                <a:cs typeface="Consolas"/>
                <a:sym typeface="Consolas"/>
              </a:rPr>
              <a:t> </a:t>
            </a:r>
            <a:r>
              <a:rPr lang="en" sz="2500" b="1">
                <a:solidFill>
                  <a:srgbClr val="B45F06"/>
                </a:solidFill>
                <a:latin typeface="Consolas"/>
                <a:ea typeface="Consolas"/>
                <a:cs typeface="Consolas"/>
                <a:sym typeface="Consolas"/>
              </a:rPr>
              <a:t>'Broad St'</a:t>
            </a:r>
            <a:r>
              <a:rPr lang="en" sz="2500" b="1">
                <a:solidFill>
                  <a:srgbClr val="0000FF"/>
                </a:solidFill>
                <a:latin typeface="Consolas"/>
                <a:ea typeface="Consolas"/>
                <a:cs typeface="Consolas"/>
                <a:sym typeface="Consolas"/>
              </a:rPr>
              <a:t>;</a:t>
            </a:r>
            <a:endParaRPr sz="2500" b="1">
              <a:solidFill>
                <a:srgbClr val="0000FF"/>
              </a:solidFill>
              <a:latin typeface="Consolas"/>
              <a:ea typeface="Consolas"/>
              <a:cs typeface="Consolas"/>
              <a:sym typeface="Consolas"/>
            </a:endParaRPr>
          </a:p>
          <a:p>
            <a:pPr marL="0" lvl="0" indent="0" algn="l" rtl="0">
              <a:spcBef>
                <a:spcPts val="0"/>
              </a:spcBef>
              <a:spcAft>
                <a:spcPts val="0"/>
              </a:spcAft>
              <a:buNone/>
            </a:pPr>
            <a:br>
              <a:rPr lang="en" sz="2500" b="1">
                <a:solidFill>
                  <a:schemeClr val="dk1"/>
                </a:solidFill>
                <a:latin typeface="Consolas"/>
                <a:ea typeface="Consolas"/>
                <a:cs typeface="Consolas"/>
                <a:sym typeface="Consolas"/>
              </a:rPr>
            </a:br>
            <a:br>
              <a:rPr lang="en" sz="2500" b="1">
                <a:solidFill>
                  <a:schemeClr val="dk1"/>
                </a:solidFill>
                <a:latin typeface="Consolas"/>
                <a:ea typeface="Consolas"/>
                <a:cs typeface="Consolas"/>
                <a:sym typeface="Consolas"/>
              </a:rPr>
            </a:br>
            <a:br>
              <a:rPr lang="en" sz="2500" b="1">
                <a:solidFill>
                  <a:schemeClr val="dk1"/>
                </a:solidFill>
                <a:latin typeface="Consolas"/>
                <a:ea typeface="Consolas"/>
                <a:cs typeface="Consolas"/>
                <a:sym typeface="Consolas"/>
              </a:rPr>
            </a:br>
            <a:r>
              <a:rPr lang="en" sz="2500" b="1">
                <a:solidFill>
                  <a:schemeClr val="dk1"/>
                </a:solidFill>
                <a:latin typeface="Consolas"/>
                <a:ea typeface="Consolas"/>
                <a:cs typeface="Consolas"/>
                <a:sym typeface="Consolas"/>
              </a:rPr>
              <a:t>POINT(583571 4506714)</a:t>
            </a:r>
            <a:endParaRPr sz="2500" b="1">
              <a:solidFill>
                <a:schemeClr val="dk1"/>
              </a:solidFill>
              <a:latin typeface="Consolas"/>
              <a:ea typeface="Consolas"/>
              <a:cs typeface="Consolas"/>
              <a:sym typeface="Consolas"/>
            </a:endParaRPr>
          </a:p>
        </p:txBody>
      </p:sp>
      <p:cxnSp>
        <p:nvCxnSpPr>
          <p:cNvPr id="988" name="Google Shape;988;p123"/>
          <p:cNvCxnSpPr/>
          <p:nvPr/>
        </p:nvCxnSpPr>
        <p:spPr>
          <a:xfrm>
            <a:off x="416700" y="3296675"/>
            <a:ext cx="8120700" cy="0"/>
          </a:xfrm>
          <a:prstGeom prst="straightConnector1">
            <a:avLst/>
          </a:prstGeom>
          <a:noFill/>
          <a:ln w="38100" cap="flat" cmpd="sng">
            <a:solidFill>
              <a:schemeClr val="dk2"/>
            </a:solidFill>
            <a:prstDash val="solid"/>
            <a:round/>
            <a:headEnd type="none" w="med" len="med"/>
            <a:tailEnd type="none" w="med" len="med"/>
          </a:ln>
        </p:spPr>
      </p:cxnSp>
      <p:sp>
        <p:nvSpPr>
          <p:cNvPr id="989" name="Google Shape;989;p12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2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neighborhood intersects that subway station?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995" name="Google Shape;995;p124"/>
          <p:cNvCxnSpPr/>
          <p:nvPr/>
        </p:nvCxnSpPr>
        <p:spPr>
          <a:xfrm>
            <a:off x="492900" y="4154734"/>
            <a:ext cx="8120700" cy="0"/>
          </a:xfrm>
          <a:prstGeom prst="straightConnector1">
            <a:avLst/>
          </a:prstGeom>
          <a:noFill/>
          <a:ln w="38100" cap="flat" cmpd="sng">
            <a:solidFill>
              <a:schemeClr val="dk2"/>
            </a:solidFill>
            <a:prstDash val="solid"/>
            <a:round/>
            <a:headEnd type="none" w="med" len="med"/>
            <a:tailEnd type="none" w="med" len="med"/>
          </a:ln>
        </p:spPr>
      </p:cxnSp>
      <p:sp>
        <p:nvSpPr>
          <p:cNvPr id="996" name="Google Shape;996;p12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
        <p:nvSpPr>
          <p:cNvPr id="997" name="Google Shape;997;p124"/>
          <p:cNvSpPr txBox="1"/>
          <p:nvPr/>
        </p:nvSpPr>
        <p:spPr>
          <a:xfrm>
            <a:off x="416700" y="1157700"/>
            <a:ext cx="87273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Consolas"/>
                <a:ea typeface="Consolas"/>
                <a:cs typeface="Consolas"/>
                <a:sym typeface="Consolas"/>
              </a:rPr>
              <a:t>SELECT </a:t>
            </a:r>
            <a:r>
              <a:rPr lang="en" sz="2500" b="1">
                <a:solidFill>
                  <a:schemeClr val="dk1"/>
                </a:solidFill>
                <a:latin typeface="Consolas"/>
                <a:ea typeface="Consolas"/>
                <a:cs typeface="Consolas"/>
                <a:sym typeface="Consolas"/>
              </a:rPr>
              <a:t>name, boroname</a:t>
            </a:r>
            <a:endParaRPr sz="2500" b="1">
              <a:solidFill>
                <a:schemeClr val="dk1"/>
              </a:solidFill>
              <a:latin typeface="Consolas"/>
              <a:ea typeface="Consolas"/>
              <a:cs typeface="Consolas"/>
              <a:sym typeface="Consolas"/>
            </a:endParaRPr>
          </a:p>
          <a:p>
            <a:pPr marL="0" lvl="0" indent="0" algn="l" rtl="0">
              <a:spcBef>
                <a:spcPts val="0"/>
              </a:spcBef>
              <a:spcAft>
                <a:spcPts val="0"/>
              </a:spcAft>
              <a:buNone/>
            </a:pPr>
            <a:r>
              <a:rPr lang="en" sz="2500" b="1">
                <a:solidFill>
                  <a:srgbClr val="0000FF"/>
                </a:solidFill>
                <a:latin typeface="Consolas"/>
                <a:ea typeface="Consolas"/>
                <a:cs typeface="Consolas"/>
                <a:sym typeface="Consolas"/>
              </a:rPr>
              <a:t>FROM </a:t>
            </a:r>
            <a:r>
              <a:rPr lang="en" sz="2500" b="1">
                <a:solidFill>
                  <a:schemeClr val="dk1"/>
                </a:solidFill>
                <a:latin typeface="Consolas"/>
                <a:ea typeface="Consolas"/>
                <a:cs typeface="Consolas"/>
                <a:sym typeface="Consolas"/>
              </a:rPr>
              <a:t>nyc_neighborhoods</a:t>
            </a:r>
            <a:endParaRPr sz="2500" b="1">
              <a:solidFill>
                <a:schemeClr val="dk1"/>
              </a:solidFill>
              <a:latin typeface="Consolas"/>
              <a:ea typeface="Consolas"/>
              <a:cs typeface="Consolas"/>
              <a:sym typeface="Consolas"/>
            </a:endParaRPr>
          </a:p>
          <a:p>
            <a:pPr marL="0" lvl="0" indent="0" algn="l" rtl="0">
              <a:spcBef>
                <a:spcPts val="0"/>
              </a:spcBef>
              <a:spcAft>
                <a:spcPts val="0"/>
              </a:spcAft>
              <a:buNone/>
            </a:pPr>
            <a:r>
              <a:rPr lang="en" sz="2500" b="1">
                <a:solidFill>
                  <a:srgbClr val="0000FF"/>
                </a:solidFill>
                <a:latin typeface="Consolas"/>
                <a:ea typeface="Consolas"/>
                <a:cs typeface="Consolas"/>
                <a:sym typeface="Consolas"/>
              </a:rPr>
              <a:t>WHERE </a:t>
            </a:r>
            <a:r>
              <a:rPr lang="en" sz="2500" b="1">
                <a:solidFill>
                  <a:srgbClr val="006E1D"/>
                </a:solidFill>
                <a:latin typeface="Consolas"/>
                <a:ea typeface="Consolas"/>
                <a:cs typeface="Consolas"/>
                <a:sym typeface="Consolas"/>
              </a:rPr>
              <a:t>ST_Intersects(</a:t>
            </a:r>
            <a:endParaRPr sz="2500" b="1">
              <a:solidFill>
                <a:srgbClr val="006E1D"/>
              </a:solidFill>
              <a:latin typeface="Consolas"/>
              <a:ea typeface="Consolas"/>
              <a:cs typeface="Consolas"/>
              <a:sym typeface="Consolas"/>
            </a:endParaRPr>
          </a:p>
          <a:p>
            <a:pPr marL="0" lvl="0" indent="0" algn="l" rtl="0">
              <a:spcBef>
                <a:spcPts val="0"/>
              </a:spcBef>
              <a:spcAft>
                <a:spcPts val="0"/>
              </a:spcAft>
              <a:buNone/>
            </a:pPr>
            <a:r>
              <a:rPr lang="en" sz="2500" b="1">
                <a:solidFill>
                  <a:srgbClr val="0000FF"/>
                </a:solidFill>
                <a:latin typeface="Consolas"/>
                <a:ea typeface="Consolas"/>
                <a:cs typeface="Consolas"/>
                <a:sym typeface="Consolas"/>
              </a:rPr>
              <a:t>  </a:t>
            </a:r>
            <a:r>
              <a:rPr lang="en" sz="2500" b="1">
                <a:solidFill>
                  <a:schemeClr val="dk1"/>
                </a:solidFill>
                <a:latin typeface="Consolas"/>
                <a:ea typeface="Consolas"/>
                <a:cs typeface="Consolas"/>
                <a:sym typeface="Consolas"/>
              </a:rPr>
              <a:t>geom,</a:t>
            </a:r>
            <a:r>
              <a:rPr lang="en" sz="2500" b="1">
                <a:solidFill>
                  <a:srgbClr val="0000FF"/>
                </a:solidFill>
                <a:latin typeface="Consolas"/>
                <a:ea typeface="Consolas"/>
                <a:cs typeface="Consolas"/>
                <a:sym typeface="Consolas"/>
              </a:rPr>
              <a:t>    </a:t>
            </a:r>
            <a:br>
              <a:rPr lang="en" sz="2500" b="1">
                <a:solidFill>
                  <a:srgbClr val="0000FF"/>
                </a:solidFill>
                <a:latin typeface="Consolas"/>
                <a:ea typeface="Consolas"/>
                <a:cs typeface="Consolas"/>
                <a:sym typeface="Consolas"/>
              </a:rPr>
            </a:br>
            <a:r>
              <a:rPr lang="en" sz="2500" b="1">
                <a:solidFill>
                  <a:srgbClr val="0000FF"/>
                </a:solidFill>
                <a:latin typeface="Consolas"/>
                <a:ea typeface="Consolas"/>
                <a:cs typeface="Consolas"/>
                <a:sym typeface="Consolas"/>
              </a:rPr>
              <a:t>  </a:t>
            </a:r>
            <a:r>
              <a:rPr lang="en" sz="2500" b="1">
                <a:solidFill>
                  <a:srgbClr val="006E1D"/>
                </a:solidFill>
                <a:latin typeface="Consolas"/>
                <a:ea typeface="Consolas"/>
                <a:cs typeface="Consolas"/>
                <a:sym typeface="Consolas"/>
              </a:rPr>
              <a:t>ST_GeomFromText(</a:t>
            </a:r>
            <a:br>
              <a:rPr lang="en" sz="2500" b="1">
                <a:solidFill>
                  <a:srgbClr val="006E1D"/>
                </a:solidFill>
                <a:latin typeface="Consolas"/>
                <a:ea typeface="Consolas"/>
                <a:cs typeface="Consolas"/>
                <a:sym typeface="Consolas"/>
              </a:rPr>
            </a:br>
            <a:r>
              <a:rPr lang="en" sz="2500" b="1">
                <a:solidFill>
                  <a:srgbClr val="006E1D"/>
                </a:solidFill>
                <a:latin typeface="Consolas"/>
                <a:ea typeface="Consolas"/>
                <a:cs typeface="Consolas"/>
                <a:sym typeface="Consolas"/>
              </a:rPr>
              <a:t>    </a:t>
            </a:r>
            <a:r>
              <a:rPr lang="en" sz="2500" b="1">
                <a:solidFill>
                  <a:srgbClr val="B45F06"/>
                </a:solidFill>
                <a:latin typeface="Consolas"/>
                <a:ea typeface="Consolas"/>
                <a:cs typeface="Consolas"/>
                <a:sym typeface="Consolas"/>
              </a:rPr>
              <a:t>'POINT(583571 4506714)'</a:t>
            </a:r>
            <a:r>
              <a:rPr lang="en" sz="2500" b="1">
                <a:solidFill>
                  <a:schemeClr val="dk1"/>
                </a:solidFill>
                <a:latin typeface="Consolas"/>
                <a:ea typeface="Consolas"/>
                <a:cs typeface="Consolas"/>
                <a:sym typeface="Consolas"/>
              </a:rPr>
              <a:t>,</a:t>
            </a:r>
            <a:br>
              <a:rPr lang="en" sz="2500" b="1">
                <a:solidFill>
                  <a:schemeClr val="dk1"/>
                </a:solidFill>
                <a:latin typeface="Consolas"/>
                <a:ea typeface="Consolas"/>
                <a:cs typeface="Consolas"/>
                <a:sym typeface="Consolas"/>
              </a:rPr>
            </a:br>
            <a:r>
              <a:rPr lang="en" sz="2500" b="1">
                <a:solidFill>
                  <a:schemeClr val="dk1"/>
                </a:solidFill>
                <a:latin typeface="Consolas"/>
                <a:ea typeface="Consolas"/>
                <a:cs typeface="Consolas"/>
                <a:sym typeface="Consolas"/>
              </a:rPr>
              <a:t>    </a:t>
            </a:r>
            <a:r>
              <a:rPr lang="en" sz="2500" b="1">
                <a:solidFill>
                  <a:srgbClr val="B45F06"/>
                </a:solidFill>
                <a:latin typeface="Consolas"/>
                <a:ea typeface="Consolas"/>
                <a:cs typeface="Consolas"/>
                <a:sym typeface="Consolas"/>
              </a:rPr>
              <a:t>26918</a:t>
            </a:r>
            <a:r>
              <a:rPr lang="en" sz="2500" b="1">
                <a:solidFill>
                  <a:srgbClr val="006E1D"/>
                </a:solidFill>
                <a:latin typeface="Consolas"/>
                <a:ea typeface="Consolas"/>
                <a:cs typeface="Consolas"/>
                <a:sym typeface="Consolas"/>
              </a:rPr>
              <a:t>))</a:t>
            </a:r>
            <a:r>
              <a:rPr lang="en" sz="2500" b="1">
                <a:solidFill>
                  <a:schemeClr val="dk1"/>
                </a:solidFill>
                <a:latin typeface="Consolas"/>
                <a:ea typeface="Consolas"/>
                <a:cs typeface="Consolas"/>
                <a:sym typeface="Consolas"/>
              </a:rPr>
              <a:t>;</a:t>
            </a:r>
            <a:endParaRPr sz="2500" b="1">
              <a:solidFill>
                <a:schemeClr val="dk1"/>
              </a:solidFill>
              <a:latin typeface="Consolas"/>
              <a:ea typeface="Consolas"/>
              <a:cs typeface="Consolas"/>
              <a:sym typeface="Consolas"/>
            </a:endParaRPr>
          </a:p>
          <a:p>
            <a:pPr marL="0" lvl="0" indent="0" algn="l" rtl="0">
              <a:spcBef>
                <a:spcPts val="0"/>
              </a:spcBef>
              <a:spcAft>
                <a:spcPts val="0"/>
              </a:spcAft>
              <a:buNone/>
            </a:pPr>
            <a:br>
              <a:rPr lang="en" sz="2500" b="1">
                <a:solidFill>
                  <a:schemeClr val="dk1"/>
                </a:solidFill>
                <a:latin typeface="Consolas"/>
                <a:ea typeface="Consolas"/>
                <a:cs typeface="Consolas"/>
                <a:sym typeface="Consolas"/>
              </a:rPr>
            </a:br>
            <a:r>
              <a:rPr lang="en" sz="2500" b="1">
                <a:solidFill>
                  <a:schemeClr val="dk1"/>
                </a:solidFill>
                <a:latin typeface="Consolas"/>
                <a:ea typeface="Consolas"/>
                <a:cs typeface="Consolas"/>
                <a:sym typeface="Consolas"/>
              </a:rPr>
              <a:t>Financial District | Manhattan</a:t>
            </a:r>
            <a:endParaRPr sz="2500" b="1">
              <a:solidFill>
                <a:schemeClr val="dk1"/>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25"/>
          <p:cNvSpPr txBox="1">
            <a:spLocks noGrp="1"/>
          </p:cNvSpPr>
          <p:nvPr>
            <p:ph type="title"/>
          </p:nvPr>
        </p:nvSpPr>
        <p:spPr>
          <a:xfrm>
            <a:off x="311700" y="597425"/>
            <a:ext cx="8520600" cy="108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ST_Crosses(A, B)</a:t>
            </a:r>
            <a:endParaRPr/>
          </a:p>
        </p:txBody>
      </p:sp>
      <p:pic>
        <p:nvPicPr>
          <p:cNvPr id="1003" name="Google Shape;1003;p125"/>
          <p:cNvPicPr preferRelativeResize="0"/>
          <p:nvPr/>
        </p:nvPicPr>
        <p:blipFill>
          <a:blip r:embed="rId3">
            <a:alphaModFix/>
          </a:blip>
          <a:stretch>
            <a:fillRect/>
          </a:stretch>
        </p:blipFill>
        <p:spPr>
          <a:xfrm>
            <a:off x="4251650" y="1051650"/>
            <a:ext cx="4647025" cy="3188000"/>
          </a:xfrm>
          <a:prstGeom prst="rect">
            <a:avLst/>
          </a:prstGeom>
          <a:noFill/>
          <a:ln>
            <a:noFill/>
          </a:ln>
        </p:spPr>
      </p:pic>
      <p:sp>
        <p:nvSpPr>
          <p:cNvPr id="1004" name="Google Shape;1004;p12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
        <p:nvSpPr>
          <p:cNvPr id="1005" name="Google Shape;1005;p125"/>
          <p:cNvSpPr txBox="1"/>
          <p:nvPr/>
        </p:nvSpPr>
        <p:spPr>
          <a:xfrm>
            <a:off x="449625" y="1682625"/>
            <a:ext cx="39867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Mostly used to test linestrings, which can be said to cross when their interiors have interactions. </a:t>
            </a:r>
            <a:endParaRPr sz="1900">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When linestrings cross polygon boundaries, the crosses condition is also true.</a:t>
            </a:r>
            <a:endParaRPr sz="19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6"/>
          <p:cNvSpPr txBox="1">
            <a:spLocks noGrp="1"/>
          </p:cNvSpPr>
          <p:nvPr>
            <p:ph type="title"/>
          </p:nvPr>
        </p:nvSpPr>
        <p:spPr>
          <a:xfrm>
            <a:off x="311700" y="597425"/>
            <a:ext cx="8520600" cy="108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ST_Overlaps(A, B)</a:t>
            </a:r>
            <a:endParaRPr/>
          </a:p>
        </p:txBody>
      </p:sp>
      <p:sp>
        <p:nvSpPr>
          <p:cNvPr id="1011" name="Google Shape;1011;p12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
        <p:nvSpPr>
          <p:cNvPr id="1012" name="Google Shape;1012;p126"/>
          <p:cNvSpPr txBox="1"/>
          <p:nvPr/>
        </p:nvSpPr>
        <p:spPr>
          <a:xfrm>
            <a:off x="449625" y="1301625"/>
            <a:ext cx="39867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Shapes overlap when their interiors interact with each other and also with the exterior of the shape. </a:t>
            </a: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So objects that are contained or within do not overlap, overlaps is what normal people might call “partial overlap”.</a:t>
            </a:r>
            <a:endParaRPr sz="1900">
              <a:latin typeface="Calibri"/>
              <a:ea typeface="Calibri"/>
              <a:cs typeface="Calibri"/>
              <a:sym typeface="Calibri"/>
            </a:endParaRPr>
          </a:p>
        </p:txBody>
      </p:sp>
      <p:pic>
        <p:nvPicPr>
          <p:cNvPr id="1013" name="Google Shape;1013;p126"/>
          <p:cNvPicPr preferRelativeResize="0"/>
          <p:nvPr/>
        </p:nvPicPr>
        <p:blipFill>
          <a:blip r:embed="rId3">
            <a:alphaModFix/>
          </a:blip>
          <a:stretch>
            <a:fillRect/>
          </a:stretch>
        </p:blipFill>
        <p:spPr>
          <a:xfrm>
            <a:off x="5180647" y="732963"/>
            <a:ext cx="3405650" cy="4131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27"/>
          <p:cNvSpPr txBox="1">
            <a:spLocks noGrp="1"/>
          </p:cNvSpPr>
          <p:nvPr>
            <p:ph type="title"/>
          </p:nvPr>
        </p:nvSpPr>
        <p:spPr>
          <a:xfrm>
            <a:off x="311700" y="597425"/>
            <a:ext cx="8520600" cy="108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ST_Touches(A, B)</a:t>
            </a:r>
            <a:endParaRPr/>
          </a:p>
        </p:txBody>
      </p:sp>
      <p:sp>
        <p:nvSpPr>
          <p:cNvPr id="1019" name="Google Shape;1019;p12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
        <p:nvSpPr>
          <p:cNvPr id="1020" name="Google Shape;1020;p127"/>
          <p:cNvSpPr txBox="1"/>
          <p:nvPr/>
        </p:nvSpPr>
        <p:spPr>
          <a:xfrm>
            <a:off x="449625" y="1301625"/>
            <a:ext cx="39867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Shapes touch when their boundaries interact but their interiors do not.  End points for lines, exterior rings for polygons. Usually used for testing that polygons have ring-touching only.</a:t>
            </a:r>
            <a:endParaRPr sz="1900">
              <a:latin typeface="Calibri"/>
              <a:ea typeface="Calibri"/>
              <a:cs typeface="Calibri"/>
              <a:sym typeface="Calibri"/>
            </a:endParaRPr>
          </a:p>
        </p:txBody>
      </p:sp>
      <p:pic>
        <p:nvPicPr>
          <p:cNvPr id="1021" name="Google Shape;1021;p127"/>
          <p:cNvPicPr preferRelativeResize="0"/>
          <p:nvPr/>
        </p:nvPicPr>
        <p:blipFill>
          <a:blip r:embed="rId3">
            <a:alphaModFix/>
          </a:blip>
          <a:stretch>
            <a:fillRect/>
          </a:stretch>
        </p:blipFill>
        <p:spPr>
          <a:xfrm>
            <a:off x="4789475" y="597419"/>
            <a:ext cx="3986700" cy="433950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28"/>
          <p:cNvSpPr txBox="1">
            <a:spLocks noGrp="1"/>
          </p:cNvSpPr>
          <p:nvPr>
            <p:ph type="title"/>
          </p:nvPr>
        </p:nvSpPr>
        <p:spPr>
          <a:xfrm>
            <a:off x="311700" y="597425"/>
            <a:ext cx="8520600" cy="108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ST_Within(A, B)</a:t>
            </a:r>
            <a:br>
              <a:rPr lang="en"/>
            </a:br>
            <a:r>
              <a:rPr lang="en"/>
              <a:t>ST_Contains(B, A)</a:t>
            </a:r>
            <a:endParaRPr/>
          </a:p>
        </p:txBody>
      </p:sp>
      <p:sp>
        <p:nvSpPr>
          <p:cNvPr id="1027" name="Google Shape;1027;p12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
        <p:nvSpPr>
          <p:cNvPr id="1028" name="Google Shape;1028;p128"/>
          <p:cNvSpPr txBox="1"/>
          <p:nvPr/>
        </p:nvSpPr>
        <p:spPr>
          <a:xfrm>
            <a:off x="373425" y="1682625"/>
            <a:ext cx="39867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Within and contains are about objects being fully inside. One important caveat, for both functions an object on the </a:t>
            </a:r>
            <a:r>
              <a:rPr lang="en" sz="1900" b="1">
                <a:latin typeface="Calibri"/>
                <a:ea typeface="Calibri"/>
                <a:cs typeface="Calibri"/>
                <a:sym typeface="Calibri"/>
              </a:rPr>
              <a:t>boundary</a:t>
            </a:r>
            <a:r>
              <a:rPr lang="en" sz="1900">
                <a:latin typeface="Calibri"/>
                <a:ea typeface="Calibri"/>
                <a:cs typeface="Calibri"/>
                <a:sym typeface="Calibri"/>
              </a:rPr>
              <a:t> is not considered within. So a point on the outer ring of a polygon is not within the polygon.</a:t>
            </a:r>
            <a:endParaRPr sz="1900">
              <a:latin typeface="Calibri"/>
              <a:ea typeface="Calibri"/>
              <a:cs typeface="Calibri"/>
              <a:sym typeface="Calibri"/>
            </a:endParaRPr>
          </a:p>
        </p:txBody>
      </p:sp>
      <p:pic>
        <p:nvPicPr>
          <p:cNvPr id="1029" name="Google Shape;1029;p128"/>
          <p:cNvPicPr preferRelativeResize="0"/>
          <p:nvPr/>
        </p:nvPicPr>
        <p:blipFill>
          <a:blip r:embed="rId3">
            <a:alphaModFix/>
          </a:blip>
          <a:stretch>
            <a:fillRect/>
          </a:stretch>
        </p:blipFill>
        <p:spPr>
          <a:xfrm>
            <a:off x="5516375" y="673975"/>
            <a:ext cx="2982825" cy="419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Spatial Indexes</a:t>
            </a:r>
            <a:endParaRPr/>
          </a:p>
        </p:txBody>
      </p:sp>
      <p:sp>
        <p:nvSpPr>
          <p:cNvPr id="130" name="Google Shape;130;p2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2 - Introduction</a:t>
            </a:r>
            <a:endParaRPr sz="1500" b="1">
              <a:solidFill>
                <a:srgbClr val="FFFFFF"/>
              </a:solidFill>
              <a:latin typeface="Calibri"/>
              <a:ea typeface="Calibri"/>
              <a:cs typeface="Calibri"/>
              <a:sym typeface="Calibri"/>
            </a:endParaRPr>
          </a:p>
        </p:txBody>
      </p:sp>
      <p:pic>
        <p:nvPicPr>
          <p:cNvPr id="131" name="Google Shape;131;p23"/>
          <p:cNvPicPr preferRelativeResize="0"/>
          <p:nvPr/>
        </p:nvPicPr>
        <p:blipFill>
          <a:blip r:embed="rId3">
            <a:alphaModFix/>
          </a:blip>
          <a:stretch>
            <a:fillRect/>
          </a:stretch>
        </p:blipFill>
        <p:spPr>
          <a:xfrm>
            <a:off x="4721225" y="649327"/>
            <a:ext cx="3919300" cy="4143075"/>
          </a:xfrm>
          <a:prstGeom prst="rect">
            <a:avLst/>
          </a:prstGeom>
          <a:noFill/>
          <a:ln>
            <a:noFill/>
          </a:ln>
        </p:spPr>
      </p:pic>
      <p:sp>
        <p:nvSpPr>
          <p:cNvPr id="132" name="Google Shape;132;p23"/>
          <p:cNvSpPr txBox="1"/>
          <p:nvPr/>
        </p:nvSpPr>
        <p:spPr>
          <a:xfrm>
            <a:off x="372575" y="1197900"/>
            <a:ext cx="41178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Calibri"/>
                <a:ea typeface="Calibri"/>
                <a:cs typeface="Calibri"/>
                <a:sym typeface="Calibri"/>
              </a:rPr>
              <a:t>This R-Tree organizes the spatial objects so that a spatial search is a quick walk through the tree. </a:t>
            </a:r>
            <a:endParaRPr sz="1600">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To find what object contains      ?</a:t>
            </a:r>
            <a:br>
              <a:rPr lang="en" sz="1600">
                <a:latin typeface="Calibri"/>
                <a:ea typeface="Calibri"/>
                <a:cs typeface="Calibri"/>
                <a:sym typeface="Calibri"/>
              </a:rPr>
            </a:b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The system first checks if it is in  </a:t>
            </a:r>
            <a:r>
              <a:rPr lang="en" sz="1600" b="1">
                <a:solidFill>
                  <a:srgbClr val="FF0000"/>
                </a:solidFill>
                <a:latin typeface="Calibri"/>
                <a:ea typeface="Calibri"/>
                <a:cs typeface="Calibri"/>
                <a:sym typeface="Calibri"/>
              </a:rPr>
              <a:t>T</a:t>
            </a:r>
            <a:r>
              <a:rPr lang="en" sz="1600">
                <a:latin typeface="Calibri"/>
                <a:ea typeface="Calibri"/>
                <a:cs typeface="Calibri"/>
                <a:sym typeface="Calibri"/>
              </a:rPr>
              <a:t> or </a:t>
            </a:r>
            <a:r>
              <a:rPr lang="en" sz="1600" b="1">
                <a:solidFill>
                  <a:srgbClr val="FF0000"/>
                </a:solidFill>
                <a:latin typeface="Calibri"/>
                <a:ea typeface="Calibri"/>
                <a:cs typeface="Calibri"/>
                <a:sym typeface="Calibri"/>
              </a:rPr>
              <a:t>U</a:t>
            </a:r>
            <a:r>
              <a:rPr lang="en" sz="1600">
                <a:latin typeface="Calibri"/>
                <a:ea typeface="Calibri"/>
                <a:cs typeface="Calibri"/>
                <a:sym typeface="Calibri"/>
              </a:rPr>
              <a:t> (</a:t>
            </a:r>
            <a:r>
              <a:rPr lang="en" sz="1600" b="1">
                <a:solidFill>
                  <a:srgbClr val="FF0000"/>
                </a:solidFill>
                <a:latin typeface="Calibri"/>
                <a:ea typeface="Calibri"/>
                <a:cs typeface="Calibri"/>
                <a:sym typeface="Calibri"/>
              </a:rPr>
              <a:t>T</a:t>
            </a:r>
            <a:r>
              <a:rPr lang="en" sz="1600">
                <a:latin typeface="Calibri"/>
                <a:ea typeface="Calibri"/>
                <a:cs typeface="Calibri"/>
                <a:sym typeface="Calibri"/>
              </a:rPr>
              <a:t>)</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Then it checks if it is in </a:t>
            </a:r>
            <a:r>
              <a:rPr lang="en" sz="1600" b="1">
                <a:solidFill>
                  <a:srgbClr val="00FF00"/>
                </a:solidFill>
                <a:latin typeface="Calibri"/>
                <a:ea typeface="Calibri"/>
                <a:cs typeface="Calibri"/>
                <a:sym typeface="Calibri"/>
              </a:rPr>
              <a:t>N</a:t>
            </a:r>
            <a:r>
              <a:rPr lang="en" sz="1600">
                <a:latin typeface="Calibri"/>
                <a:ea typeface="Calibri"/>
                <a:cs typeface="Calibri"/>
                <a:sym typeface="Calibri"/>
              </a:rPr>
              <a:t>, </a:t>
            </a:r>
            <a:r>
              <a:rPr lang="en" sz="1600" b="1">
                <a:solidFill>
                  <a:srgbClr val="00FF00"/>
                </a:solidFill>
                <a:latin typeface="Calibri"/>
                <a:ea typeface="Calibri"/>
                <a:cs typeface="Calibri"/>
                <a:sym typeface="Calibri"/>
              </a:rPr>
              <a:t>P</a:t>
            </a:r>
            <a:r>
              <a:rPr lang="en" sz="1600">
                <a:latin typeface="Calibri"/>
                <a:ea typeface="Calibri"/>
                <a:cs typeface="Calibri"/>
                <a:sym typeface="Calibri"/>
              </a:rPr>
              <a:t> or </a:t>
            </a:r>
            <a:r>
              <a:rPr lang="en" sz="1600" b="1">
                <a:solidFill>
                  <a:srgbClr val="00FF00"/>
                </a:solidFill>
                <a:latin typeface="Calibri"/>
                <a:ea typeface="Calibri"/>
                <a:cs typeface="Calibri"/>
                <a:sym typeface="Calibri"/>
              </a:rPr>
              <a:t>Q</a:t>
            </a:r>
            <a:r>
              <a:rPr lang="en" sz="1600">
                <a:latin typeface="Calibri"/>
                <a:ea typeface="Calibri"/>
                <a:cs typeface="Calibri"/>
                <a:sym typeface="Calibri"/>
              </a:rPr>
              <a:t> (</a:t>
            </a:r>
            <a:r>
              <a:rPr lang="en" sz="1600" b="1">
                <a:solidFill>
                  <a:srgbClr val="00FF00"/>
                </a:solidFill>
                <a:latin typeface="Calibri"/>
                <a:ea typeface="Calibri"/>
                <a:cs typeface="Calibri"/>
                <a:sym typeface="Calibri"/>
              </a:rPr>
              <a:t>P</a:t>
            </a:r>
            <a:r>
              <a:rPr lang="en" sz="1600">
                <a:latin typeface="Calibri"/>
                <a:ea typeface="Calibri"/>
                <a:cs typeface="Calibri"/>
                <a:sym typeface="Calibri"/>
              </a:rPr>
              <a:t>) </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Then it checks if it is in </a:t>
            </a:r>
            <a:r>
              <a:rPr lang="en" sz="1600" b="1">
                <a:latin typeface="Calibri"/>
                <a:ea typeface="Calibri"/>
                <a:cs typeface="Calibri"/>
                <a:sym typeface="Calibri"/>
              </a:rPr>
              <a:t>C</a:t>
            </a:r>
            <a:r>
              <a:rPr lang="en" sz="1600">
                <a:latin typeface="Calibri"/>
                <a:ea typeface="Calibri"/>
                <a:cs typeface="Calibri"/>
                <a:sym typeface="Calibri"/>
              </a:rPr>
              <a:t>, </a:t>
            </a:r>
            <a:r>
              <a:rPr lang="en" sz="1600" b="1">
                <a:latin typeface="Calibri"/>
                <a:ea typeface="Calibri"/>
                <a:cs typeface="Calibri"/>
                <a:sym typeface="Calibri"/>
              </a:rPr>
              <a:t>D</a:t>
            </a:r>
            <a:r>
              <a:rPr lang="en" sz="1600">
                <a:latin typeface="Calibri"/>
                <a:ea typeface="Calibri"/>
                <a:cs typeface="Calibri"/>
                <a:sym typeface="Calibri"/>
              </a:rPr>
              <a:t> or </a:t>
            </a:r>
            <a:r>
              <a:rPr lang="en" sz="1600" b="1">
                <a:latin typeface="Calibri"/>
                <a:ea typeface="Calibri"/>
                <a:cs typeface="Calibri"/>
                <a:sym typeface="Calibri"/>
              </a:rPr>
              <a:t>E</a:t>
            </a:r>
            <a:r>
              <a:rPr lang="en" sz="1600">
                <a:latin typeface="Calibri"/>
                <a:ea typeface="Calibri"/>
                <a:cs typeface="Calibri"/>
                <a:sym typeface="Calibri"/>
              </a:rPr>
              <a:t> (</a:t>
            </a:r>
            <a:r>
              <a:rPr lang="en" sz="1600" b="1">
                <a:latin typeface="Calibri"/>
                <a:ea typeface="Calibri"/>
                <a:cs typeface="Calibri"/>
                <a:sym typeface="Calibri"/>
              </a:rPr>
              <a:t>D</a:t>
            </a:r>
            <a:r>
              <a:rPr lang="en" sz="1600">
                <a:latin typeface="Calibri"/>
                <a:ea typeface="Calibri"/>
                <a:cs typeface="Calibri"/>
                <a:sym typeface="Calibri"/>
              </a:rPr>
              <a:t>)</a:t>
            </a:r>
            <a:endParaRPr sz="1600">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Only 8 boxes have to be tested.  A full table scan would require </a:t>
            </a:r>
            <a:r>
              <a:rPr lang="en" sz="1600" i="1">
                <a:latin typeface="Calibri"/>
                <a:ea typeface="Calibri"/>
                <a:cs typeface="Calibri"/>
                <a:sym typeface="Calibri"/>
              </a:rPr>
              <a:t>all 13 boxes</a:t>
            </a:r>
            <a:r>
              <a:rPr lang="en" sz="1600">
                <a:latin typeface="Calibri"/>
                <a:ea typeface="Calibri"/>
                <a:cs typeface="Calibri"/>
                <a:sym typeface="Calibri"/>
              </a:rPr>
              <a:t> to be tested. The larger the table, the </a:t>
            </a:r>
            <a:r>
              <a:rPr lang="en" sz="1600" i="1">
                <a:latin typeface="Calibri"/>
                <a:ea typeface="Calibri"/>
                <a:cs typeface="Calibri"/>
                <a:sym typeface="Calibri"/>
              </a:rPr>
              <a:t>more powerful</a:t>
            </a:r>
            <a:r>
              <a:rPr lang="en" sz="1600">
                <a:latin typeface="Calibri"/>
                <a:ea typeface="Calibri"/>
                <a:cs typeface="Calibri"/>
                <a:sym typeface="Calibri"/>
              </a:rPr>
              <a:t> the index is.</a:t>
            </a:r>
            <a:endParaRPr sz="1600">
              <a:latin typeface="Calibri"/>
              <a:ea typeface="Calibri"/>
              <a:cs typeface="Calibri"/>
              <a:sym typeface="Calibri"/>
            </a:endParaRPr>
          </a:p>
        </p:txBody>
      </p:sp>
      <p:sp>
        <p:nvSpPr>
          <p:cNvPr id="133" name="Google Shape;133;p23"/>
          <p:cNvSpPr/>
          <p:nvPr/>
        </p:nvSpPr>
        <p:spPr>
          <a:xfrm>
            <a:off x="5310025" y="2340100"/>
            <a:ext cx="176400" cy="176400"/>
          </a:xfrm>
          <a:prstGeom prst="sun">
            <a:avLst>
              <a:gd name="adj" fmla="val 2500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2688900" y="2283020"/>
            <a:ext cx="176400" cy="176400"/>
          </a:xfrm>
          <a:prstGeom prst="sun">
            <a:avLst>
              <a:gd name="adj" fmla="val 2500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9"/>
          <p:cNvSpPr txBox="1"/>
          <p:nvPr/>
        </p:nvSpPr>
        <p:spPr>
          <a:xfrm>
            <a:off x="487575" y="1293850"/>
            <a:ext cx="21606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Returns the </a:t>
            </a:r>
            <a:r>
              <a:rPr lang="en" sz="1900" b="1">
                <a:latin typeface="Calibri"/>
                <a:ea typeface="Calibri"/>
                <a:cs typeface="Calibri"/>
                <a:sym typeface="Calibri"/>
              </a:rPr>
              <a:t>shortest</a:t>
            </a:r>
            <a:r>
              <a:rPr lang="en" sz="1900">
                <a:latin typeface="Calibri"/>
                <a:ea typeface="Calibri"/>
                <a:cs typeface="Calibri"/>
                <a:sym typeface="Calibri"/>
              </a:rPr>
              <a:t> distance between the two geometries, in this case the distance from the point to the line mid-point.</a:t>
            </a:r>
            <a:endParaRPr sz="1900">
              <a:latin typeface="Calibri"/>
              <a:ea typeface="Calibri"/>
              <a:cs typeface="Calibri"/>
              <a:sym typeface="Calibri"/>
            </a:endParaRPr>
          </a:p>
        </p:txBody>
      </p:sp>
      <p:sp>
        <p:nvSpPr>
          <p:cNvPr id="1035" name="Google Shape;1035;p12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ST_Distance(</a:t>
            </a:r>
            <a:r>
              <a:rPr lang="en" sz="2400">
                <a:solidFill>
                  <a:srgbClr val="3D85C6"/>
                </a:solidFill>
              </a:rPr>
              <a:t>A</a:t>
            </a:r>
            <a:r>
              <a:rPr lang="en" sz="2400"/>
              <a:t>, </a:t>
            </a:r>
            <a:r>
              <a:rPr lang="en" sz="2400">
                <a:solidFill>
                  <a:srgbClr val="E06666"/>
                </a:solidFill>
              </a:rPr>
              <a:t>B</a:t>
            </a:r>
            <a:r>
              <a:rPr lang="en" sz="2400"/>
              <a:t>)</a:t>
            </a:r>
            <a:endParaRPr sz="2400"/>
          </a:p>
        </p:txBody>
      </p:sp>
      <p:pic>
        <p:nvPicPr>
          <p:cNvPr id="1036" name="Google Shape;1036;p129"/>
          <p:cNvPicPr preferRelativeResize="0"/>
          <p:nvPr/>
        </p:nvPicPr>
        <p:blipFill>
          <a:blip r:embed="rId3">
            <a:alphaModFix/>
          </a:blip>
          <a:stretch>
            <a:fillRect/>
          </a:stretch>
        </p:blipFill>
        <p:spPr>
          <a:xfrm>
            <a:off x="2934425" y="1293850"/>
            <a:ext cx="5897880" cy="3668575"/>
          </a:xfrm>
          <a:prstGeom prst="rect">
            <a:avLst/>
          </a:prstGeom>
          <a:noFill/>
          <a:ln>
            <a:noFill/>
          </a:ln>
        </p:spPr>
      </p:pic>
      <p:sp>
        <p:nvSpPr>
          <p:cNvPr id="1037" name="Google Shape;1037;p12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30"/>
          <p:cNvSpPr txBox="1"/>
          <p:nvPr/>
        </p:nvSpPr>
        <p:spPr>
          <a:xfrm>
            <a:off x="416700" y="1462500"/>
            <a:ext cx="81207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0000FF"/>
                </a:solidFill>
                <a:latin typeface="Consolas"/>
                <a:ea typeface="Consolas"/>
                <a:cs typeface="Consolas"/>
                <a:sym typeface="Consolas"/>
              </a:rPr>
              <a:t>SELECT </a:t>
            </a:r>
            <a:r>
              <a:rPr lang="en" sz="2500" b="1">
                <a:solidFill>
                  <a:srgbClr val="38761D"/>
                </a:solidFill>
                <a:latin typeface="Consolas"/>
                <a:ea typeface="Consolas"/>
                <a:cs typeface="Consolas"/>
                <a:sym typeface="Consolas"/>
              </a:rPr>
              <a:t>ST_Distance(</a:t>
            </a:r>
            <a:endParaRPr sz="2500" b="1">
              <a:solidFill>
                <a:srgbClr val="38761D"/>
              </a:solidFill>
              <a:latin typeface="Consolas"/>
              <a:ea typeface="Consolas"/>
              <a:cs typeface="Consolas"/>
              <a:sym typeface="Consolas"/>
            </a:endParaRPr>
          </a:p>
          <a:p>
            <a:pPr marL="0" lvl="0" indent="0" algn="l" rtl="0">
              <a:spcBef>
                <a:spcPts val="0"/>
              </a:spcBef>
              <a:spcAft>
                <a:spcPts val="0"/>
              </a:spcAft>
              <a:buNone/>
            </a:pPr>
            <a:r>
              <a:rPr lang="en" sz="2500" b="1">
                <a:solidFill>
                  <a:srgbClr val="38761D"/>
                </a:solidFill>
                <a:latin typeface="Consolas"/>
                <a:ea typeface="Consolas"/>
                <a:cs typeface="Consolas"/>
                <a:sym typeface="Consolas"/>
              </a:rPr>
              <a:t>  </a:t>
            </a:r>
            <a:r>
              <a:rPr lang="en" sz="2500" b="1">
                <a:solidFill>
                  <a:srgbClr val="B45F06"/>
                </a:solidFill>
                <a:latin typeface="Consolas"/>
                <a:ea typeface="Consolas"/>
                <a:cs typeface="Consolas"/>
                <a:sym typeface="Consolas"/>
              </a:rPr>
              <a:t>'POINT(0 5)'</a:t>
            </a:r>
            <a:r>
              <a:rPr lang="en" sz="2500" b="1">
                <a:solidFill>
                  <a:schemeClr val="dk1"/>
                </a:solidFill>
                <a:latin typeface="Consolas"/>
                <a:ea typeface="Consolas"/>
                <a:cs typeface="Consolas"/>
                <a:sym typeface="Consolas"/>
              </a:rPr>
              <a:t>::geometry</a:t>
            </a:r>
            <a:r>
              <a:rPr lang="en" sz="2500" b="1">
                <a:solidFill>
                  <a:srgbClr val="38761D"/>
                </a:solidFill>
                <a:latin typeface="Consolas"/>
                <a:ea typeface="Consolas"/>
                <a:cs typeface="Consolas"/>
                <a:sym typeface="Consolas"/>
              </a:rPr>
              <a:t>,</a:t>
            </a:r>
            <a:endParaRPr sz="2500" b="1">
              <a:solidFill>
                <a:srgbClr val="38761D"/>
              </a:solidFill>
              <a:latin typeface="Consolas"/>
              <a:ea typeface="Consolas"/>
              <a:cs typeface="Consolas"/>
              <a:sym typeface="Consolas"/>
            </a:endParaRPr>
          </a:p>
          <a:p>
            <a:pPr marL="0" lvl="0" indent="0" algn="l" rtl="0">
              <a:spcBef>
                <a:spcPts val="0"/>
              </a:spcBef>
              <a:spcAft>
                <a:spcPts val="0"/>
              </a:spcAft>
              <a:buNone/>
            </a:pPr>
            <a:r>
              <a:rPr lang="en" sz="2500" b="1">
                <a:solidFill>
                  <a:srgbClr val="38761D"/>
                </a:solidFill>
                <a:latin typeface="Consolas"/>
                <a:ea typeface="Consolas"/>
                <a:cs typeface="Consolas"/>
                <a:sym typeface="Consolas"/>
              </a:rPr>
              <a:t>  </a:t>
            </a:r>
            <a:r>
              <a:rPr lang="en" sz="2500" b="1">
                <a:solidFill>
                  <a:srgbClr val="B45F06"/>
                </a:solidFill>
                <a:latin typeface="Consolas"/>
                <a:ea typeface="Consolas"/>
                <a:cs typeface="Consolas"/>
                <a:sym typeface="Consolas"/>
              </a:rPr>
              <a:t>'LINESTRING(-2 2, 2 2)'</a:t>
            </a:r>
            <a:r>
              <a:rPr lang="en" sz="2500" b="1">
                <a:solidFill>
                  <a:schemeClr val="dk1"/>
                </a:solidFill>
                <a:latin typeface="Consolas"/>
                <a:ea typeface="Consolas"/>
                <a:cs typeface="Consolas"/>
                <a:sym typeface="Consolas"/>
              </a:rPr>
              <a:t>::geometry</a:t>
            </a:r>
            <a:br>
              <a:rPr lang="en" sz="2500" b="1">
                <a:solidFill>
                  <a:schemeClr val="dk1"/>
                </a:solidFill>
                <a:latin typeface="Consolas"/>
                <a:ea typeface="Consolas"/>
                <a:cs typeface="Consolas"/>
                <a:sym typeface="Consolas"/>
              </a:rPr>
            </a:br>
            <a:r>
              <a:rPr lang="en" sz="2500" b="1">
                <a:solidFill>
                  <a:schemeClr val="dk1"/>
                </a:solidFill>
                <a:latin typeface="Consolas"/>
                <a:ea typeface="Consolas"/>
                <a:cs typeface="Consolas"/>
                <a:sym typeface="Consolas"/>
              </a:rPr>
              <a:t>  </a:t>
            </a:r>
            <a:r>
              <a:rPr lang="en" sz="2500" b="1">
                <a:solidFill>
                  <a:srgbClr val="38761D"/>
                </a:solidFill>
                <a:latin typeface="Consolas"/>
                <a:ea typeface="Consolas"/>
                <a:cs typeface="Consolas"/>
                <a:sym typeface="Consolas"/>
              </a:rPr>
              <a:t>)</a:t>
            </a:r>
            <a:r>
              <a:rPr lang="en" sz="2500" b="1">
                <a:solidFill>
                  <a:schemeClr val="dk1"/>
                </a:solidFill>
                <a:latin typeface="Consolas"/>
                <a:ea typeface="Consolas"/>
                <a:cs typeface="Consolas"/>
                <a:sym typeface="Consolas"/>
              </a:rPr>
              <a:t>;</a:t>
            </a:r>
            <a:endParaRPr sz="2500" b="1">
              <a:solidFill>
                <a:schemeClr val="dk1"/>
              </a:solidFill>
              <a:latin typeface="Consolas"/>
              <a:ea typeface="Consolas"/>
              <a:cs typeface="Consolas"/>
              <a:sym typeface="Consolas"/>
            </a:endParaRPr>
          </a:p>
          <a:p>
            <a:pPr marL="0" lvl="0" indent="0" algn="l" rtl="0">
              <a:spcBef>
                <a:spcPts val="0"/>
              </a:spcBef>
              <a:spcAft>
                <a:spcPts val="0"/>
              </a:spcAft>
              <a:buNone/>
            </a:pPr>
            <a:endParaRPr sz="2500" b="1">
              <a:solidFill>
                <a:srgbClr val="0000FF"/>
              </a:solidFill>
              <a:latin typeface="Consolas"/>
              <a:ea typeface="Consolas"/>
              <a:cs typeface="Consolas"/>
              <a:sym typeface="Consolas"/>
            </a:endParaRPr>
          </a:p>
          <a:p>
            <a:pPr marL="0" lvl="0" indent="0" algn="l" rtl="0">
              <a:spcBef>
                <a:spcPts val="0"/>
              </a:spcBef>
              <a:spcAft>
                <a:spcPts val="0"/>
              </a:spcAft>
              <a:buNone/>
            </a:pPr>
            <a:endParaRPr sz="2500" b="1">
              <a:solidFill>
                <a:srgbClr val="0000FF"/>
              </a:solidFill>
              <a:latin typeface="Consolas"/>
              <a:ea typeface="Consolas"/>
              <a:cs typeface="Consolas"/>
              <a:sym typeface="Consolas"/>
            </a:endParaRPr>
          </a:p>
          <a:p>
            <a:pPr marL="0" lvl="0" indent="0" algn="l" rtl="0">
              <a:spcBef>
                <a:spcPts val="0"/>
              </a:spcBef>
              <a:spcAft>
                <a:spcPts val="0"/>
              </a:spcAft>
              <a:buNone/>
            </a:pPr>
            <a:r>
              <a:rPr lang="en" sz="2500" b="1">
                <a:solidFill>
                  <a:schemeClr val="dk1"/>
                </a:solidFill>
                <a:latin typeface="Consolas"/>
                <a:ea typeface="Consolas"/>
                <a:cs typeface="Consolas"/>
                <a:sym typeface="Consolas"/>
              </a:rPr>
              <a:t>  3</a:t>
            </a:r>
            <a:endParaRPr sz="2500" b="1">
              <a:solidFill>
                <a:schemeClr val="dk1"/>
              </a:solidFill>
              <a:latin typeface="Consolas"/>
              <a:ea typeface="Consolas"/>
              <a:cs typeface="Consolas"/>
              <a:sym typeface="Consolas"/>
            </a:endParaRPr>
          </a:p>
        </p:txBody>
      </p:sp>
      <p:sp>
        <p:nvSpPr>
          <p:cNvPr id="1043" name="Google Shape;1043;p13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ST_Distance(</a:t>
            </a:r>
            <a:r>
              <a:rPr lang="en" sz="2400">
                <a:solidFill>
                  <a:srgbClr val="3D85C6"/>
                </a:solidFill>
              </a:rPr>
              <a:t>A</a:t>
            </a:r>
            <a:r>
              <a:rPr lang="en" sz="2400"/>
              <a:t>, </a:t>
            </a:r>
            <a:r>
              <a:rPr lang="en" sz="2400">
                <a:solidFill>
                  <a:srgbClr val="E06666"/>
                </a:solidFill>
              </a:rPr>
              <a:t>B</a:t>
            </a:r>
            <a:r>
              <a:rPr lang="en" sz="2400"/>
              <a:t>)</a:t>
            </a:r>
            <a:endParaRPr sz="2400"/>
          </a:p>
        </p:txBody>
      </p:sp>
      <p:cxnSp>
        <p:nvCxnSpPr>
          <p:cNvPr id="1044" name="Google Shape;1044;p130"/>
          <p:cNvCxnSpPr/>
          <p:nvPr/>
        </p:nvCxnSpPr>
        <p:spPr>
          <a:xfrm>
            <a:off x="416700" y="3525275"/>
            <a:ext cx="8120700" cy="0"/>
          </a:xfrm>
          <a:prstGeom prst="straightConnector1">
            <a:avLst/>
          </a:prstGeom>
          <a:noFill/>
          <a:ln w="38100" cap="flat" cmpd="sng">
            <a:solidFill>
              <a:schemeClr val="dk2"/>
            </a:solidFill>
            <a:prstDash val="solid"/>
            <a:round/>
            <a:headEnd type="none" w="med" len="med"/>
            <a:tailEnd type="none" w="med" len="med"/>
          </a:ln>
        </p:spPr>
      </p:cxnSp>
      <p:sp>
        <p:nvSpPr>
          <p:cNvPr id="1045" name="Google Shape;1045;p13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31"/>
          <p:cNvSpPr txBox="1">
            <a:spLocks noGrp="1"/>
          </p:cNvSpPr>
          <p:nvPr>
            <p:ph type="title"/>
          </p:nvPr>
        </p:nvSpPr>
        <p:spPr>
          <a:xfrm>
            <a:off x="311700" y="597425"/>
            <a:ext cx="8520600" cy="71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ST_DWithin(A, B, R)</a:t>
            </a:r>
            <a:endParaRPr/>
          </a:p>
        </p:txBody>
      </p:sp>
      <p:sp>
        <p:nvSpPr>
          <p:cNvPr id="1051" name="Google Shape;1051;p13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
        <p:nvSpPr>
          <p:cNvPr id="1052" name="Google Shape;1052;p131"/>
          <p:cNvSpPr txBox="1"/>
          <p:nvPr/>
        </p:nvSpPr>
        <p:spPr>
          <a:xfrm>
            <a:off x="383000" y="1261975"/>
            <a:ext cx="30876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Index-enabled radius search function. True when the distance from geometry A to geometry B is less than radius R. False otherwise.</a:t>
            </a:r>
            <a:endParaRPr sz="1900">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a:p>
            <a:pPr marL="0" lvl="0" indent="0" algn="l" rtl="0">
              <a:spcBef>
                <a:spcPts val="0"/>
              </a:spcBef>
              <a:spcAft>
                <a:spcPts val="0"/>
              </a:spcAft>
              <a:buNone/>
            </a:pPr>
            <a:r>
              <a:rPr lang="en" sz="1900">
                <a:latin typeface="Calibri"/>
                <a:ea typeface="Calibri"/>
                <a:cs typeface="Calibri"/>
                <a:sym typeface="Calibri"/>
              </a:rPr>
              <a:t>Use instead of </a:t>
            </a:r>
            <a:r>
              <a:rPr lang="en" sz="1900" b="1">
                <a:latin typeface="Calibri"/>
                <a:ea typeface="Calibri"/>
                <a:cs typeface="Calibri"/>
                <a:sym typeface="Calibri"/>
              </a:rPr>
              <a:t>ST_Distance(A, B) &lt; R</a:t>
            </a:r>
            <a:r>
              <a:rPr lang="en" sz="1900">
                <a:latin typeface="Calibri"/>
                <a:ea typeface="Calibri"/>
                <a:cs typeface="Calibri"/>
                <a:sym typeface="Calibri"/>
              </a:rPr>
              <a:t>, in order to get benefit of spatial index.</a:t>
            </a:r>
            <a:endParaRPr sz="1900">
              <a:latin typeface="Calibri"/>
              <a:ea typeface="Calibri"/>
              <a:cs typeface="Calibri"/>
              <a:sym typeface="Calibri"/>
            </a:endParaRPr>
          </a:p>
        </p:txBody>
      </p:sp>
      <p:pic>
        <p:nvPicPr>
          <p:cNvPr id="1053" name="Google Shape;1053;p131"/>
          <p:cNvPicPr preferRelativeResize="0"/>
          <p:nvPr/>
        </p:nvPicPr>
        <p:blipFill>
          <a:blip r:embed="rId3">
            <a:alphaModFix/>
          </a:blip>
          <a:stretch>
            <a:fillRect/>
          </a:stretch>
        </p:blipFill>
        <p:spPr>
          <a:xfrm>
            <a:off x="3814374" y="764825"/>
            <a:ext cx="4900449" cy="3996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32"/>
          <p:cNvSpPr txBox="1"/>
          <p:nvPr/>
        </p:nvSpPr>
        <p:spPr>
          <a:xfrm>
            <a:off x="416700" y="1614900"/>
            <a:ext cx="86286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b="1">
                <a:solidFill>
                  <a:srgbClr val="0000FF"/>
                </a:solidFill>
                <a:latin typeface="Consolas"/>
                <a:ea typeface="Consolas"/>
                <a:cs typeface="Consolas"/>
                <a:sym typeface="Consolas"/>
              </a:rPr>
              <a:t>SELECT</a:t>
            </a:r>
            <a:r>
              <a:rPr lang="en" sz="2500" b="1">
                <a:solidFill>
                  <a:schemeClr val="dk1"/>
                </a:solidFill>
                <a:latin typeface="Consolas"/>
                <a:ea typeface="Consolas"/>
                <a:cs typeface="Consolas"/>
                <a:sym typeface="Consolas"/>
              </a:rPr>
              <a:t> name</a:t>
            </a:r>
            <a:endParaRPr sz="25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500" b="1">
                <a:solidFill>
                  <a:srgbClr val="0000FF"/>
                </a:solidFill>
                <a:latin typeface="Consolas"/>
                <a:ea typeface="Consolas"/>
                <a:cs typeface="Consolas"/>
                <a:sym typeface="Consolas"/>
              </a:rPr>
              <a:t>FROM</a:t>
            </a:r>
            <a:r>
              <a:rPr lang="en" sz="2500" b="1">
                <a:solidFill>
                  <a:schemeClr val="dk1"/>
                </a:solidFill>
                <a:latin typeface="Consolas"/>
                <a:ea typeface="Consolas"/>
                <a:cs typeface="Consolas"/>
                <a:sym typeface="Consolas"/>
              </a:rPr>
              <a:t> nyc_streets</a:t>
            </a:r>
            <a:endParaRPr sz="25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500" b="1">
                <a:solidFill>
                  <a:srgbClr val="0000FF"/>
                </a:solidFill>
                <a:latin typeface="Consolas"/>
                <a:ea typeface="Consolas"/>
                <a:cs typeface="Consolas"/>
                <a:sym typeface="Consolas"/>
              </a:rPr>
              <a:t>WHERE</a:t>
            </a:r>
            <a:r>
              <a:rPr lang="en" sz="2500" b="1">
                <a:solidFill>
                  <a:schemeClr val="dk1"/>
                </a:solidFill>
                <a:latin typeface="Consolas"/>
                <a:ea typeface="Consolas"/>
                <a:cs typeface="Consolas"/>
                <a:sym typeface="Consolas"/>
              </a:rPr>
              <a:t> </a:t>
            </a:r>
            <a:r>
              <a:rPr lang="en" sz="2500" b="1">
                <a:solidFill>
                  <a:srgbClr val="006E1D"/>
                </a:solidFill>
                <a:latin typeface="Consolas"/>
                <a:ea typeface="Consolas"/>
                <a:cs typeface="Consolas"/>
                <a:sym typeface="Consolas"/>
              </a:rPr>
              <a:t>ST_DWithin(</a:t>
            </a:r>
            <a:endParaRPr sz="2500" b="1">
              <a:solidFill>
                <a:srgbClr val="006E1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500" b="1">
                <a:solidFill>
                  <a:schemeClr val="dk1"/>
                </a:solidFill>
                <a:latin typeface="Consolas"/>
                <a:ea typeface="Consolas"/>
                <a:cs typeface="Consolas"/>
                <a:sym typeface="Consolas"/>
              </a:rPr>
              <a:t> geom,</a:t>
            </a:r>
            <a:endParaRPr sz="25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500" b="1">
                <a:solidFill>
                  <a:schemeClr val="dk1"/>
                </a:solidFill>
                <a:latin typeface="Consolas"/>
                <a:ea typeface="Consolas"/>
                <a:cs typeface="Consolas"/>
                <a:sym typeface="Consolas"/>
              </a:rPr>
              <a:t> </a:t>
            </a:r>
            <a:r>
              <a:rPr lang="en" sz="2500" b="1">
                <a:solidFill>
                  <a:srgbClr val="006E1D"/>
                </a:solidFill>
                <a:latin typeface="Consolas"/>
                <a:ea typeface="Consolas"/>
                <a:cs typeface="Consolas"/>
                <a:sym typeface="Consolas"/>
              </a:rPr>
              <a:t>ST_GeomFromText(</a:t>
            </a:r>
            <a:r>
              <a:rPr lang="en" sz="2500" b="1">
                <a:solidFill>
                  <a:srgbClr val="B45F06"/>
                </a:solidFill>
                <a:latin typeface="Consolas"/>
                <a:ea typeface="Consolas"/>
                <a:cs typeface="Consolas"/>
                <a:sym typeface="Consolas"/>
              </a:rPr>
              <a:t>'POINT(583571 4506714)'</a:t>
            </a:r>
            <a:r>
              <a:rPr lang="en" sz="2500" b="1">
                <a:solidFill>
                  <a:schemeClr val="dk1"/>
                </a:solidFill>
                <a:latin typeface="Consolas"/>
                <a:ea typeface="Consolas"/>
                <a:cs typeface="Consolas"/>
                <a:sym typeface="Consolas"/>
              </a:rPr>
              <a:t>,</a:t>
            </a:r>
            <a:r>
              <a:rPr lang="en" sz="2500" b="1">
                <a:solidFill>
                  <a:srgbClr val="B45F06"/>
                </a:solidFill>
                <a:latin typeface="Consolas"/>
                <a:ea typeface="Consolas"/>
                <a:cs typeface="Consolas"/>
                <a:sym typeface="Consolas"/>
              </a:rPr>
              <a:t>26918</a:t>
            </a:r>
            <a:r>
              <a:rPr lang="en" sz="2500" b="1">
                <a:solidFill>
                  <a:srgbClr val="006E1D"/>
                </a:solidFill>
                <a:latin typeface="Consolas"/>
                <a:ea typeface="Consolas"/>
                <a:cs typeface="Consolas"/>
                <a:sym typeface="Consolas"/>
              </a:rPr>
              <a:t>)</a:t>
            </a:r>
            <a:r>
              <a:rPr lang="en" sz="2500" b="1">
                <a:solidFill>
                  <a:schemeClr val="dk1"/>
                </a:solidFill>
                <a:latin typeface="Consolas"/>
                <a:ea typeface="Consolas"/>
                <a:cs typeface="Consolas"/>
                <a:sym typeface="Consolas"/>
              </a:rPr>
              <a:t>,</a:t>
            </a:r>
            <a:endParaRPr sz="25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500" b="1">
                <a:solidFill>
                  <a:schemeClr val="dk1"/>
                </a:solidFill>
                <a:latin typeface="Consolas"/>
                <a:ea typeface="Consolas"/>
                <a:cs typeface="Consolas"/>
                <a:sym typeface="Consolas"/>
              </a:rPr>
              <a:t> </a:t>
            </a:r>
            <a:r>
              <a:rPr lang="en" sz="2500" b="1">
                <a:solidFill>
                  <a:srgbClr val="B45F06"/>
                </a:solidFill>
                <a:latin typeface="Consolas"/>
                <a:ea typeface="Consolas"/>
                <a:cs typeface="Consolas"/>
                <a:sym typeface="Consolas"/>
              </a:rPr>
              <a:t>10</a:t>
            </a:r>
            <a:endParaRPr sz="2500" b="1">
              <a:solidFill>
                <a:srgbClr val="B45F06"/>
              </a:solidFill>
              <a:latin typeface="Consolas"/>
              <a:ea typeface="Consolas"/>
              <a:cs typeface="Consolas"/>
              <a:sym typeface="Consolas"/>
            </a:endParaRPr>
          </a:p>
          <a:p>
            <a:pPr marL="0" lvl="0" indent="0" algn="l" rtl="0">
              <a:spcBef>
                <a:spcPts val="0"/>
              </a:spcBef>
              <a:spcAft>
                <a:spcPts val="0"/>
              </a:spcAft>
              <a:buNone/>
            </a:pPr>
            <a:r>
              <a:rPr lang="en" sz="2500" b="1">
                <a:solidFill>
                  <a:srgbClr val="006E1D"/>
                </a:solidFill>
                <a:latin typeface="Consolas"/>
                <a:ea typeface="Consolas"/>
                <a:cs typeface="Consolas"/>
                <a:sym typeface="Consolas"/>
              </a:rPr>
              <a:t>)</a:t>
            </a:r>
            <a:r>
              <a:rPr lang="en" sz="2500" b="1">
                <a:solidFill>
                  <a:schemeClr val="dk1"/>
                </a:solidFill>
                <a:latin typeface="Consolas"/>
                <a:ea typeface="Consolas"/>
                <a:cs typeface="Consolas"/>
                <a:sym typeface="Consolas"/>
              </a:rPr>
              <a:t>;</a:t>
            </a:r>
            <a:endParaRPr sz="2500" b="1">
              <a:solidFill>
                <a:schemeClr val="dk1"/>
              </a:solidFill>
              <a:latin typeface="Consolas"/>
              <a:ea typeface="Consolas"/>
              <a:cs typeface="Consolas"/>
              <a:sym typeface="Consolas"/>
            </a:endParaRPr>
          </a:p>
        </p:txBody>
      </p:sp>
      <p:sp>
        <p:nvSpPr>
          <p:cNvPr id="1059" name="Google Shape;1059;p132"/>
          <p:cNvSpPr txBox="1">
            <a:spLocks noGrp="1"/>
          </p:cNvSpPr>
          <p:nvPr>
            <p:ph type="title"/>
          </p:nvPr>
        </p:nvSpPr>
        <p:spPr>
          <a:xfrm>
            <a:off x="311700" y="597425"/>
            <a:ext cx="8520600" cy="8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streets are within 10 meters of Broad Street subway station?</a:t>
            </a:r>
            <a:endParaRPr/>
          </a:p>
        </p:txBody>
      </p:sp>
      <p:sp>
        <p:nvSpPr>
          <p:cNvPr id="1060" name="Google Shape;1060;p13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133"/>
          <p:cNvPicPr preferRelativeResize="0"/>
          <p:nvPr/>
        </p:nvPicPr>
        <p:blipFill rotWithShape="1">
          <a:blip r:embed="rId3">
            <a:alphaModFix/>
          </a:blip>
          <a:srcRect r="10015"/>
          <a:stretch/>
        </p:blipFill>
        <p:spPr>
          <a:xfrm>
            <a:off x="0" y="400650"/>
            <a:ext cx="9144000" cy="4742850"/>
          </a:xfrm>
          <a:prstGeom prst="rect">
            <a:avLst/>
          </a:prstGeom>
          <a:noFill/>
          <a:ln>
            <a:noFill/>
          </a:ln>
        </p:spPr>
      </p:pic>
      <p:sp>
        <p:nvSpPr>
          <p:cNvPr id="1066" name="Google Shape;1066;p133"/>
          <p:cNvSpPr/>
          <p:nvPr/>
        </p:nvSpPr>
        <p:spPr>
          <a:xfrm rot="2445165">
            <a:off x="3276764" y="1926279"/>
            <a:ext cx="1489439" cy="40713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3"/>
          <p:cNvSpPr/>
          <p:nvPr/>
        </p:nvSpPr>
        <p:spPr>
          <a:xfrm rot="-3238358">
            <a:off x="4454656" y="1327594"/>
            <a:ext cx="1489361" cy="406963"/>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3"/>
          <p:cNvSpPr/>
          <p:nvPr/>
        </p:nvSpPr>
        <p:spPr>
          <a:xfrm rot="-3890955">
            <a:off x="3389423" y="3816447"/>
            <a:ext cx="1489407" cy="40704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9" name="Google Shape;1069;p133"/>
          <p:cNvPicPr preferRelativeResize="0"/>
          <p:nvPr/>
        </p:nvPicPr>
        <p:blipFill>
          <a:blip r:embed="rId4">
            <a:alphaModFix/>
          </a:blip>
          <a:stretch>
            <a:fillRect/>
          </a:stretch>
        </p:blipFill>
        <p:spPr>
          <a:xfrm>
            <a:off x="4678800" y="3157575"/>
            <a:ext cx="394174" cy="394174"/>
          </a:xfrm>
          <a:prstGeom prst="rect">
            <a:avLst/>
          </a:prstGeom>
          <a:noFill/>
          <a:ln>
            <a:noFill/>
          </a:ln>
        </p:spPr>
      </p:pic>
      <p:sp>
        <p:nvSpPr>
          <p:cNvPr id="1070" name="Google Shape;1070;p13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11 - Spatial Relationships</a:t>
            </a:r>
            <a:endParaRPr sz="1500" b="1">
              <a:solidFill>
                <a:srgbClr val="FFFFF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42"/>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240"/>
              <a:t>Section 13 - Spatial Joins</a:t>
            </a:r>
            <a:endParaRPr sz="3240"/>
          </a:p>
        </p:txBody>
      </p:sp>
      <p:sp>
        <p:nvSpPr>
          <p:cNvPr id="1137" name="Google Shape;1137;p14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13 -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43"/>
          <p:cNvSpPr txBox="1">
            <a:spLocks noGrp="1"/>
          </p:cNvSpPr>
          <p:nvPr>
            <p:ph type="body" idx="1"/>
          </p:nvPr>
        </p:nvSpPr>
        <p:spPr>
          <a:xfrm>
            <a:off x="311700" y="472725"/>
            <a:ext cx="8520600" cy="4096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2200">
                <a:solidFill>
                  <a:schemeClr val="dk1"/>
                </a:solidFill>
                <a:latin typeface="Arial Black"/>
                <a:ea typeface="Arial Black"/>
                <a:cs typeface="Arial Black"/>
                <a:sym typeface="Arial Black"/>
              </a:rPr>
              <a:t>What </a:t>
            </a:r>
            <a:r>
              <a:rPr lang="en" sz="2200">
                <a:solidFill>
                  <a:srgbClr val="E69138"/>
                </a:solidFill>
                <a:latin typeface="Arial Black"/>
                <a:ea typeface="Arial Black"/>
                <a:cs typeface="Arial Black"/>
                <a:sym typeface="Arial Black"/>
              </a:rPr>
              <a:t>neighborhood</a:t>
            </a:r>
            <a:r>
              <a:rPr lang="en" sz="2200">
                <a:solidFill>
                  <a:schemeClr val="dk1"/>
                </a:solidFill>
                <a:latin typeface="Arial Black"/>
                <a:ea typeface="Arial Black"/>
                <a:cs typeface="Arial Black"/>
                <a:sym typeface="Arial Black"/>
              </a:rPr>
              <a:t> is the '</a:t>
            </a:r>
            <a:r>
              <a:rPr lang="en" sz="2200">
                <a:solidFill>
                  <a:srgbClr val="E69138"/>
                </a:solidFill>
                <a:latin typeface="Arial Black"/>
                <a:ea typeface="Arial Black"/>
                <a:cs typeface="Arial Black"/>
                <a:sym typeface="Arial Black"/>
              </a:rPr>
              <a:t>Broad St</a:t>
            </a:r>
            <a:r>
              <a:rPr lang="en" sz="2200">
                <a:solidFill>
                  <a:schemeClr val="dk1"/>
                </a:solidFill>
                <a:latin typeface="Arial Black"/>
                <a:ea typeface="Arial Black"/>
                <a:cs typeface="Arial Black"/>
                <a:sym typeface="Arial Black"/>
              </a:rPr>
              <a:t>' station in?</a:t>
            </a:r>
            <a:endParaRPr sz="2200">
              <a:solidFill>
                <a:schemeClr val="dk1"/>
              </a:solidFill>
              <a:latin typeface="Arial Black"/>
              <a:ea typeface="Arial Black"/>
              <a:cs typeface="Arial Black"/>
              <a:sym typeface="Arial Black"/>
            </a:endParaRPr>
          </a:p>
        </p:txBody>
      </p:sp>
      <p:sp>
        <p:nvSpPr>
          <p:cNvPr id="1143" name="Google Shape;1143;p14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700" b="1">
                <a:solidFill>
                  <a:srgbClr val="0000FF"/>
                </a:solidFill>
                <a:latin typeface="Consolas"/>
                <a:ea typeface="Consolas"/>
                <a:cs typeface="Consolas"/>
                <a:sym typeface="Consolas"/>
              </a:rPr>
              <a:t>SELECT</a:t>
            </a:r>
            <a:r>
              <a:rPr lang="en" sz="2700" b="1">
                <a:solidFill>
                  <a:schemeClr val="dk1"/>
                </a:solidFill>
                <a:latin typeface="Consolas"/>
                <a:ea typeface="Consolas"/>
                <a:cs typeface="Consolas"/>
                <a:sym typeface="Consolas"/>
              </a:rPr>
              <a:t> name,</a:t>
            </a:r>
            <a:r>
              <a:rPr lang="en" sz="2700" b="1">
                <a:solidFill>
                  <a:srgbClr val="38761D"/>
                </a:solidFill>
                <a:latin typeface="Consolas"/>
                <a:ea typeface="Consolas"/>
                <a:cs typeface="Consolas"/>
                <a:sym typeface="Consolas"/>
              </a:rPr>
              <a:t> </a:t>
            </a:r>
            <a:r>
              <a:rPr lang="en" sz="2700" b="1">
                <a:solidFill>
                  <a:schemeClr val="dk1"/>
                </a:solidFill>
                <a:latin typeface="Consolas"/>
                <a:ea typeface="Consolas"/>
                <a:cs typeface="Consolas"/>
                <a:sym typeface="Consolas"/>
              </a:rPr>
              <a:t>boroname</a:t>
            </a:r>
            <a:endParaRPr sz="27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700" b="1">
                <a:solidFill>
                  <a:srgbClr val="0000FF"/>
                </a:solidFill>
                <a:latin typeface="Consolas"/>
                <a:ea typeface="Consolas"/>
                <a:cs typeface="Consolas"/>
                <a:sym typeface="Consolas"/>
              </a:rPr>
              <a:t>FROM</a:t>
            </a:r>
            <a:r>
              <a:rPr lang="en" sz="2700" b="1">
                <a:solidFill>
                  <a:schemeClr val="dk1"/>
                </a:solidFill>
                <a:latin typeface="Consolas"/>
                <a:ea typeface="Consolas"/>
                <a:cs typeface="Consolas"/>
                <a:sym typeface="Consolas"/>
              </a:rPr>
              <a:t> nyc_neighborhoods</a:t>
            </a:r>
            <a:endParaRPr sz="27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700" b="1">
                <a:solidFill>
                  <a:srgbClr val="0000FF"/>
                </a:solidFill>
                <a:latin typeface="Consolas"/>
                <a:ea typeface="Consolas"/>
                <a:cs typeface="Consolas"/>
                <a:sym typeface="Consolas"/>
              </a:rPr>
              <a:t>WHERE</a:t>
            </a:r>
            <a:r>
              <a:rPr lang="en" sz="2700" b="1">
                <a:solidFill>
                  <a:schemeClr val="dk1"/>
                </a:solidFill>
                <a:latin typeface="Consolas"/>
                <a:ea typeface="Consolas"/>
                <a:cs typeface="Consolas"/>
                <a:sym typeface="Consolas"/>
              </a:rPr>
              <a:t> </a:t>
            </a:r>
            <a:endParaRPr sz="27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700" b="1">
                <a:solidFill>
                  <a:schemeClr val="dk1"/>
                </a:solidFill>
                <a:latin typeface="Consolas"/>
                <a:ea typeface="Consolas"/>
                <a:cs typeface="Consolas"/>
                <a:sym typeface="Consolas"/>
              </a:rPr>
              <a:t>  </a:t>
            </a:r>
            <a:r>
              <a:rPr lang="en" sz="2700" b="1">
                <a:solidFill>
                  <a:srgbClr val="006E1D"/>
                </a:solidFill>
                <a:latin typeface="Consolas"/>
                <a:ea typeface="Consolas"/>
                <a:cs typeface="Consolas"/>
                <a:sym typeface="Consolas"/>
              </a:rPr>
              <a:t>ST_Intersects(</a:t>
            </a:r>
            <a:endParaRPr sz="27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2700" b="1">
                <a:solidFill>
                  <a:schemeClr val="dk1"/>
                </a:solidFill>
                <a:latin typeface="Consolas"/>
                <a:ea typeface="Consolas"/>
                <a:cs typeface="Consolas"/>
                <a:sym typeface="Consolas"/>
              </a:rPr>
              <a:t>    geom,</a:t>
            </a:r>
            <a:endParaRPr sz="27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700" b="1">
                <a:solidFill>
                  <a:schemeClr val="dk1"/>
                </a:solidFill>
                <a:latin typeface="Consolas"/>
                <a:ea typeface="Consolas"/>
                <a:cs typeface="Consolas"/>
                <a:sym typeface="Consolas"/>
              </a:rPr>
              <a:t>    </a:t>
            </a:r>
            <a:r>
              <a:rPr lang="en" sz="2700" b="1">
                <a:solidFill>
                  <a:srgbClr val="006E1D"/>
                </a:solidFill>
                <a:latin typeface="Consolas"/>
                <a:ea typeface="Consolas"/>
                <a:cs typeface="Consolas"/>
                <a:sym typeface="Consolas"/>
              </a:rPr>
              <a:t>ST_GeomFromText(</a:t>
            </a:r>
            <a:endParaRPr sz="27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2700" b="1">
                <a:solidFill>
                  <a:schemeClr val="dk1"/>
                </a:solidFill>
                <a:latin typeface="Consolas"/>
                <a:ea typeface="Consolas"/>
                <a:cs typeface="Consolas"/>
                <a:sym typeface="Consolas"/>
              </a:rPr>
              <a:t>      </a:t>
            </a:r>
            <a:r>
              <a:rPr lang="en" sz="2700" b="1">
                <a:solidFill>
                  <a:srgbClr val="B45F06"/>
                </a:solidFill>
                <a:latin typeface="Consolas"/>
                <a:ea typeface="Consolas"/>
                <a:cs typeface="Consolas"/>
                <a:sym typeface="Consolas"/>
              </a:rPr>
              <a:t>'POINT(583571 4506714)'</a:t>
            </a:r>
            <a:r>
              <a:rPr lang="en" sz="2700" b="1">
                <a:solidFill>
                  <a:schemeClr val="dk1"/>
                </a:solidFill>
                <a:latin typeface="Consolas"/>
                <a:ea typeface="Consolas"/>
                <a:cs typeface="Consolas"/>
                <a:sym typeface="Consolas"/>
              </a:rPr>
              <a:t>,</a:t>
            </a:r>
            <a:endParaRPr sz="27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700" b="1">
                <a:solidFill>
                  <a:schemeClr val="dk1"/>
                </a:solidFill>
                <a:latin typeface="Consolas"/>
                <a:ea typeface="Consolas"/>
                <a:cs typeface="Consolas"/>
                <a:sym typeface="Consolas"/>
              </a:rPr>
              <a:t>      </a:t>
            </a:r>
            <a:r>
              <a:rPr lang="en" sz="2700" b="1">
                <a:solidFill>
                  <a:srgbClr val="B45F06"/>
                </a:solidFill>
                <a:latin typeface="Consolas"/>
                <a:ea typeface="Consolas"/>
                <a:cs typeface="Consolas"/>
                <a:sym typeface="Consolas"/>
              </a:rPr>
              <a:t>26918</a:t>
            </a:r>
            <a:r>
              <a:rPr lang="en" sz="2700" b="1">
                <a:solidFill>
                  <a:srgbClr val="006E1D"/>
                </a:solidFill>
                <a:latin typeface="Consolas"/>
                <a:ea typeface="Consolas"/>
                <a:cs typeface="Consolas"/>
                <a:sym typeface="Consolas"/>
              </a:rPr>
              <a:t>))</a:t>
            </a:r>
            <a:r>
              <a:rPr lang="en" sz="2700" b="1">
                <a:solidFill>
                  <a:schemeClr val="dk1"/>
                </a:solidFill>
                <a:latin typeface="Consolas"/>
                <a:ea typeface="Consolas"/>
                <a:cs typeface="Consolas"/>
                <a:sym typeface="Consolas"/>
              </a:rPr>
              <a:t>;</a:t>
            </a:r>
            <a:endParaRPr sz="2800"/>
          </a:p>
        </p:txBody>
      </p:sp>
      <p:sp>
        <p:nvSpPr>
          <p:cNvPr id="1149" name="Google Shape;1149;p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Remember...</a:t>
            </a:r>
            <a:endParaRPr/>
          </a:p>
        </p:txBody>
      </p:sp>
      <p:sp>
        <p:nvSpPr>
          <p:cNvPr id="1150" name="Google Shape;1150;p14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45"/>
          <p:cNvSpPr txBox="1">
            <a:spLocks noGrp="1"/>
          </p:cNvSpPr>
          <p:nvPr>
            <p:ph type="body" idx="1"/>
          </p:nvPr>
        </p:nvSpPr>
        <p:spPr>
          <a:xfrm>
            <a:off x="311700" y="1295350"/>
            <a:ext cx="7965600" cy="36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800" b="1">
                <a:solidFill>
                  <a:srgbClr val="0000FF"/>
                </a:solidFill>
                <a:latin typeface="Consolas"/>
                <a:ea typeface="Consolas"/>
                <a:cs typeface="Consolas"/>
                <a:sym typeface="Consolas"/>
              </a:rPr>
              <a:t>SELECT</a:t>
            </a:r>
            <a:r>
              <a:rPr lang="en" sz="2800" b="1">
                <a:solidFill>
                  <a:schemeClr val="dk1"/>
                </a:solidFill>
                <a:latin typeface="Consolas"/>
                <a:ea typeface="Consolas"/>
                <a:cs typeface="Consolas"/>
                <a:sym typeface="Consolas"/>
              </a:rPr>
              <a:t> s.name, n.name, n.boroname</a:t>
            </a:r>
            <a:endParaRPr sz="2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800" b="1">
                <a:solidFill>
                  <a:srgbClr val="0000FF"/>
                </a:solidFill>
                <a:latin typeface="Consolas"/>
                <a:ea typeface="Consolas"/>
                <a:cs typeface="Consolas"/>
                <a:sym typeface="Consolas"/>
              </a:rPr>
              <a:t>FROM</a:t>
            </a:r>
            <a:r>
              <a:rPr lang="en" sz="2800" b="1">
                <a:solidFill>
                  <a:schemeClr val="dk1"/>
                </a:solidFill>
                <a:latin typeface="Consolas"/>
                <a:ea typeface="Consolas"/>
                <a:cs typeface="Consolas"/>
                <a:sym typeface="Consolas"/>
              </a:rPr>
              <a:t> nyc_neighborhoods </a:t>
            </a:r>
            <a:r>
              <a:rPr lang="en" sz="2800" b="1">
                <a:solidFill>
                  <a:srgbClr val="0000FF"/>
                </a:solidFill>
                <a:latin typeface="Consolas"/>
                <a:ea typeface="Consolas"/>
                <a:cs typeface="Consolas"/>
                <a:sym typeface="Consolas"/>
              </a:rPr>
              <a:t>AS</a:t>
            </a:r>
            <a:r>
              <a:rPr lang="en" sz="2800" b="1">
                <a:solidFill>
                  <a:schemeClr val="dk1"/>
                </a:solidFill>
                <a:latin typeface="Consolas"/>
                <a:ea typeface="Consolas"/>
                <a:cs typeface="Consolas"/>
                <a:sym typeface="Consolas"/>
              </a:rPr>
              <a:t> n</a:t>
            </a:r>
            <a:endParaRPr sz="2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800" b="1">
                <a:solidFill>
                  <a:srgbClr val="0000FF"/>
                </a:solidFill>
                <a:latin typeface="Consolas"/>
                <a:ea typeface="Consolas"/>
                <a:cs typeface="Consolas"/>
                <a:sym typeface="Consolas"/>
              </a:rPr>
              <a:t>JOIN</a:t>
            </a:r>
            <a:r>
              <a:rPr lang="en" sz="2800" b="1">
                <a:solidFill>
                  <a:schemeClr val="dk1"/>
                </a:solidFill>
                <a:latin typeface="Consolas"/>
                <a:ea typeface="Consolas"/>
                <a:cs typeface="Consolas"/>
                <a:sym typeface="Consolas"/>
              </a:rPr>
              <a:t> nyc_subway_stations </a:t>
            </a:r>
            <a:r>
              <a:rPr lang="en" sz="2800" b="1">
                <a:solidFill>
                  <a:srgbClr val="0000FF"/>
                </a:solidFill>
                <a:latin typeface="Consolas"/>
                <a:ea typeface="Consolas"/>
                <a:cs typeface="Consolas"/>
                <a:sym typeface="Consolas"/>
              </a:rPr>
              <a:t>AS</a:t>
            </a:r>
            <a:r>
              <a:rPr lang="en" sz="2800" b="1">
                <a:solidFill>
                  <a:schemeClr val="dk1"/>
                </a:solidFill>
                <a:latin typeface="Consolas"/>
                <a:ea typeface="Consolas"/>
                <a:cs typeface="Consolas"/>
                <a:sym typeface="Consolas"/>
              </a:rPr>
              <a:t> s</a:t>
            </a:r>
            <a:endParaRPr sz="2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800" b="1">
                <a:solidFill>
                  <a:schemeClr val="dk1"/>
                </a:solidFill>
                <a:latin typeface="Consolas"/>
                <a:ea typeface="Consolas"/>
                <a:cs typeface="Consolas"/>
                <a:sym typeface="Consolas"/>
              </a:rPr>
              <a:t>  </a:t>
            </a:r>
            <a:r>
              <a:rPr lang="en" sz="2800" b="1">
                <a:solidFill>
                  <a:srgbClr val="0000FF"/>
                </a:solidFill>
                <a:latin typeface="Consolas"/>
                <a:ea typeface="Consolas"/>
                <a:cs typeface="Consolas"/>
                <a:sym typeface="Consolas"/>
              </a:rPr>
              <a:t>ON</a:t>
            </a:r>
            <a:r>
              <a:rPr lang="en" sz="2800" b="1">
                <a:solidFill>
                  <a:schemeClr val="dk1"/>
                </a:solidFill>
                <a:latin typeface="Consolas"/>
                <a:ea typeface="Consolas"/>
                <a:cs typeface="Consolas"/>
                <a:sym typeface="Consolas"/>
              </a:rPr>
              <a:t> </a:t>
            </a:r>
            <a:r>
              <a:rPr lang="en" sz="2800" b="1">
                <a:solidFill>
                  <a:srgbClr val="006E1D"/>
                </a:solidFill>
                <a:latin typeface="Consolas"/>
                <a:ea typeface="Consolas"/>
                <a:cs typeface="Consolas"/>
                <a:sym typeface="Consolas"/>
              </a:rPr>
              <a:t>ST_Contains(</a:t>
            </a:r>
            <a:endParaRPr sz="28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2800" b="1">
                <a:solidFill>
                  <a:schemeClr val="dk1"/>
                </a:solidFill>
                <a:latin typeface="Consolas"/>
                <a:ea typeface="Consolas"/>
                <a:cs typeface="Consolas"/>
                <a:sym typeface="Consolas"/>
              </a:rPr>
              <a:t>    n.geom,</a:t>
            </a:r>
            <a:endParaRPr sz="2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800" b="1">
                <a:solidFill>
                  <a:schemeClr val="dk1"/>
                </a:solidFill>
                <a:latin typeface="Consolas"/>
                <a:ea typeface="Consolas"/>
                <a:cs typeface="Consolas"/>
                <a:sym typeface="Consolas"/>
              </a:rPr>
              <a:t>    s.geom</a:t>
            </a:r>
            <a:endParaRPr sz="28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800" b="1">
                <a:solidFill>
                  <a:schemeClr val="dk1"/>
                </a:solidFill>
                <a:latin typeface="Consolas"/>
                <a:ea typeface="Consolas"/>
                <a:cs typeface="Consolas"/>
                <a:sym typeface="Consolas"/>
              </a:rPr>
              <a:t>  </a:t>
            </a:r>
            <a:r>
              <a:rPr lang="en" sz="2800" b="1">
                <a:solidFill>
                  <a:srgbClr val="006E1D"/>
                </a:solidFill>
                <a:latin typeface="Consolas"/>
                <a:ea typeface="Consolas"/>
                <a:cs typeface="Consolas"/>
                <a:sym typeface="Consolas"/>
              </a:rPr>
              <a:t>)</a:t>
            </a:r>
            <a:endParaRPr sz="2800" b="1">
              <a:solidFill>
                <a:srgbClr val="006E1D"/>
              </a:solidFill>
              <a:latin typeface="Consolas"/>
              <a:ea typeface="Consolas"/>
              <a:cs typeface="Consolas"/>
              <a:sym typeface="Consolas"/>
            </a:endParaRPr>
          </a:p>
          <a:p>
            <a:pPr marL="0" lvl="0" indent="0" algn="l" rtl="0">
              <a:lnSpc>
                <a:spcPct val="100000"/>
              </a:lnSpc>
              <a:spcBef>
                <a:spcPts val="0"/>
              </a:spcBef>
              <a:spcAft>
                <a:spcPts val="0"/>
              </a:spcAft>
              <a:buNone/>
            </a:pPr>
            <a:r>
              <a:rPr lang="en" sz="2800" b="1">
                <a:solidFill>
                  <a:srgbClr val="0000FF"/>
                </a:solidFill>
                <a:latin typeface="Consolas"/>
                <a:ea typeface="Consolas"/>
                <a:cs typeface="Consolas"/>
                <a:sym typeface="Consolas"/>
              </a:rPr>
              <a:t>WHERE</a:t>
            </a:r>
            <a:r>
              <a:rPr lang="en" sz="2800" b="1">
                <a:solidFill>
                  <a:schemeClr val="dk1"/>
                </a:solidFill>
                <a:latin typeface="Consolas"/>
                <a:ea typeface="Consolas"/>
                <a:cs typeface="Consolas"/>
                <a:sym typeface="Consolas"/>
              </a:rPr>
              <a:t> s.name = </a:t>
            </a:r>
            <a:r>
              <a:rPr lang="en" sz="2800" b="1">
                <a:solidFill>
                  <a:srgbClr val="B45F06"/>
                </a:solidFill>
                <a:latin typeface="Consolas"/>
                <a:ea typeface="Consolas"/>
                <a:cs typeface="Consolas"/>
                <a:sym typeface="Consolas"/>
              </a:rPr>
              <a:t>'Broad St'</a:t>
            </a:r>
            <a:r>
              <a:rPr lang="en" sz="2800" b="1">
                <a:solidFill>
                  <a:schemeClr val="dk1"/>
                </a:solidFill>
                <a:latin typeface="Consolas"/>
                <a:ea typeface="Consolas"/>
                <a:cs typeface="Consolas"/>
                <a:sym typeface="Consolas"/>
              </a:rPr>
              <a:t>;</a:t>
            </a:r>
            <a:endParaRPr sz="2900"/>
          </a:p>
        </p:txBody>
      </p:sp>
      <p:sp>
        <p:nvSpPr>
          <p:cNvPr id="1156" name="Google Shape;1156;p14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sp>
        <p:nvSpPr>
          <p:cNvPr id="1157" name="Google Shape;1157;p14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Do it in one step, with a spatial join!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46"/>
          <p:cNvSpPr txBox="1">
            <a:spLocks noGrp="1"/>
          </p:cNvSpPr>
          <p:nvPr>
            <p:ph type="body" idx="1"/>
          </p:nvPr>
        </p:nvSpPr>
        <p:spPr>
          <a:xfrm>
            <a:off x="368850" y="759738"/>
            <a:ext cx="3536400" cy="40326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2200">
                <a:solidFill>
                  <a:schemeClr val="dk1"/>
                </a:solidFill>
                <a:latin typeface="Arial Black"/>
                <a:ea typeface="Arial Black"/>
                <a:cs typeface="Arial Black"/>
                <a:sym typeface="Arial Black"/>
              </a:rPr>
              <a:t>What is the </a:t>
            </a:r>
            <a:r>
              <a:rPr lang="en" sz="2200">
                <a:solidFill>
                  <a:schemeClr val="accent4"/>
                </a:solidFill>
                <a:latin typeface="Arial Black"/>
                <a:ea typeface="Arial Black"/>
                <a:cs typeface="Arial Black"/>
                <a:sym typeface="Arial Black"/>
              </a:rPr>
              <a:t>population</a:t>
            </a:r>
            <a:r>
              <a:rPr lang="en" sz="2200">
                <a:solidFill>
                  <a:schemeClr val="dk1"/>
                </a:solidFill>
                <a:latin typeface="Arial Black"/>
                <a:ea typeface="Arial Black"/>
                <a:cs typeface="Arial Black"/>
                <a:sym typeface="Arial Black"/>
              </a:rPr>
              <a:t> and </a:t>
            </a:r>
            <a:r>
              <a:rPr lang="en" sz="2200">
                <a:solidFill>
                  <a:schemeClr val="accent4"/>
                </a:solidFill>
                <a:latin typeface="Arial Black"/>
                <a:ea typeface="Arial Black"/>
                <a:cs typeface="Arial Black"/>
                <a:sym typeface="Arial Black"/>
              </a:rPr>
              <a:t>racial</a:t>
            </a:r>
            <a:r>
              <a:rPr lang="en" sz="2200">
                <a:solidFill>
                  <a:schemeClr val="dk1"/>
                </a:solidFill>
                <a:latin typeface="Arial Black"/>
                <a:ea typeface="Arial Black"/>
                <a:cs typeface="Arial Black"/>
                <a:sym typeface="Arial Black"/>
              </a:rPr>
              <a:t> make-up of the </a:t>
            </a:r>
            <a:r>
              <a:rPr lang="en" sz="2200">
                <a:solidFill>
                  <a:schemeClr val="accent4"/>
                </a:solidFill>
                <a:latin typeface="Arial Black"/>
                <a:ea typeface="Arial Black"/>
                <a:cs typeface="Arial Black"/>
                <a:sym typeface="Arial Black"/>
              </a:rPr>
              <a:t>neighborhoods</a:t>
            </a:r>
            <a:r>
              <a:rPr lang="en" sz="2200">
                <a:solidFill>
                  <a:schemeClr val="dk1"/>
                </a:solidFill>
                <a:latin typeface="Arial Black"/>
                <a:ea typeface="Arial Black"/>
                <a:cs typeface="Arial Black"/>
                <a:sym typeface="Arial Black"/>
              </a:rPr>
              <a:t> of Manhattan?</a:t>
            </a:r>
            <a:endParaRPr sz="2200">
              <a:solidFill>
                <a:schemeClr val="dk1"/>
              </a:solidFill>
              <a:latin typeface="Arial Black"/>
              <a:ea typeface="Arial Black"/>
              <a:cs typeface="Arial Black"/>
              <a:sym typeface="Arial Black"/>
            </a:endParaRPr>
          </a:p>
        </p:txBody>
      </p:sp>
      <p:sp>
        <p:nvSpPr>
          <p:cNvPr id="1163" name="Google Shape;1163;p14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164" name="Google Shape;1164;p146"/>
          <p:cNvPicPr preferRelativeResize="0"/>
          <p:nvPr/>
        </p:nvPicPr>
        <p:blipFill>
          <a:blip r:embed="rId3">
            <a:alphaModFix/>
          </a:blip>
          <a:stretch>
            <a:fillRect/>
          </a:stretch>
        </p:blipFill>
        <p:spPr>
          <a:xfrm>
            <a:off x="4409075" y="408575"/>
            <a:ext cx="4734926" cy="47349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Spatial Functions</a:t>
            </a:r>
            <a:endParaRPr/>
          </a:p>
        </p:txBody>
      </p:sp>
      <p:sp>
        <p:nvSpPr>
          <p:cNvPr id="140" name="Google Shape;14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 example:</a:t>
            </a:r>
            <a:endParaRPr/>
          </a:p>
          <a:p>
            <a:pPr marL="457200" lvl="0" indent="-361950" algn="l" rtl="0">
              <a:spcBef>
                <a:spcPts val="1200"/>
              </a:spcBef>
              <a:spcAft>
                <a:spcPts val="0"/>
              </a:spcAft>
              <a:buClr>
                <a:srgbClr val="000000"/>
              </a:buClr>
              <a:buSzPts val="2100"/>
              <a:buChar char="●"/>
            </a:pPr>
            <a:r>
              <a:rPr lang="en" sz="2100">
                <a:solidFill>
                  <a:srgbClr val="000000"/>
                </a:solidFill>
              </a:rPr>
              <a:t>ST_GeometryType(geometry)  </a:t>
            </a:r>
            <a:r>
              <a:rPr lang="en" sz="2100">
                <a:solidFill>
                  <a:srgbClr val="666666"/>
                </a:solidFill>
              </a:rPr>
              <a:t>→</a:t>
            </a:r>
            <a:r>
              <a:rPr lang="en" sz="2100">
                <a:solidFill>
                  <a:srgbClr val="000000"/>
                </a:solidFill>
              </a:rPr>
              <a:t>  text</a:t>
            </a:r>
            <a:endParaRPr sz="2100">
              <a:solidFill>
                <a:srgbClr val="000000"/>
              </a:solidFill>
            </a:endParaRPr>
          </a:p>
          <a:p>
            <a:pPr marL="457200" lvl="0" indent="-361950" algn="l" rtl="0">
              <a:spcBef>
                <a:spcPts val="0"/>
              </a:spcBef>
              <a:spcAft>
                <a:spcPts val="0"/>
              </a:spcAft>
              <a:buClr>
                <a:srgbClr val="000000"/>
              </a:buClr>
              <a:buSzPts val="2100"/>
              <a:buChar char="●"/>
            </a:pPr>
            <a:r>
              <a:rPr lang="en" sz="2100">
                <a:solidFill>
                  <a:srgbClr val="000000"/>
                </a:solidFill>
              </a:rPr>
              <a:t>ST_Area(geometry) </a:t>
            </a:r>
            <a:r>
              <a:rPr lang="en" sz="2100">
                <a:solidFill>
                  <a:schemeClr val="dk1"/>
                </a:solidFill>
              </a:rPr>
              <a:t> </a:t>
            </a:r>
            <a:r>
              <a:rPr lang="en" sz="2100">
                <a:solidFill>
                  <a:srgbClr val="666666"/>
                </a:solidFill>
              </a:rPr>
              <a:t>→ </a:t>
            </a:r>
            <a:r>
              <a:rPr lang="en" sz="2100">
                <a:solidFill>
                  <a:schemeClr val="dk1"/>
                </a:solidFill>
              </a:rPr>
              <a:t> </a:t>
            </a:r>
            <a:r>
              <a:rPr lang="en" sz="2100">
                <a:solidFill>
                  <a:srgbClr val="000000"/>
                </a:solidFill>
              </a:rPr>
              <a:t>float</a:t>
            </a:r>
            <a:endParaRPr sz="2100">
              <a:solidFill>
                <a:srgbClr val="000000"/>
              </a:solidFill>
            </a:endParaRPr>
          </a:p>
          <a:p>
            <a:pPr marL="457200" lvl="0" indent="-361950" algn="l" rtl="0">
              <a:spcBef>
                <a:spcPts val="0"/>
              </a:spcBef>
              <a:spcAft>
                <a:spcPts val="0"/>
              </a:spcAft>
              <a:buClr>
                <a:srgbClr val="000000"/>
              </a:buClr>
              <a:buSzPts val="2100"/>
              <a:buChar char="●"/>
            </a:pPr>
            <a:r>
              <a:rPr lang="en" sz="2100">
                <a:solidFill>
                  <a:srgbClr val="000000"/>
                </a:solidFill>
              </a:rPr>
              <a:t>ST_Distance(geometry, geometry)  </a:t>
            </a:r>
            <a:r>
              <a:rPr lang="en" sz="2100">
                <a:solidFill>
                  <a:srgbClr val="666666"/>
                </a:solidFill>
              </a:rPr>
              <a:t>→</a:t>
            </a:r>
            <a:r>
              <a:rPr lang="en" sz="2100">
                <a:solidFill>
                  <a:schemeClr val="dk1"/>
                </a:solidFill>
              </a:rPr>
              <a:t>  </a:t>
            </a:r>
            <a:r>
              <a:rPr lang="en" sz="2100">
                <a:solidFill>
                  <a:srgbClr val="000000"/>
                </a:solidFill>
              </a:rPr>
              <a:t>float</a:t>
            </a:r>
            <a:endParaRPr sz="2100">
              <a:solidFill>
                <a:srgbClr val="000000"/>
              </a:solidFill>
            </a:endParaRPr>
          </a:p>
          <a:p>
            <a:pPr marL="457200" lvl="0" indent="-361950" algn="l" rtl="0">
              <a:spcBef>
                <a:spcPts val="0"/>
              </a:spcBef>
              <a:spcAft>
                <a:spcPts val="0"/>
              </a:spcAft>
              <a:buClr>
                <a:srgbClr val="000000"/>
              </a:buClr>
              <a:buSzPts val="2100"/>
              <a:buChar char="●"/>
            </a:pPr>
            <a:r>
              <a:rPr lang="en" sz="2100">
                <a:solidFill>
                  <a:srgbClr val="000000"/>
                </a:solidFill>
              </a:rPr>
              <a:t>ST_Buffer(geometry, radius)</a:t>
            </a:r>
            <a:r>
              <a:rPr lang="en" sz="2100">
                <a:solidFill>
                  <a:schemeClr val="dk1"/>
                </a:solidFill>
              </a:rPr>
              <a:t>  </a:t>
            </a:r>
            <a:r>
              <a:rPr lang="en" sz="2100">
                <a:solidFill>
                  <a:srgbClr val="666666"/>
                </a:solidFill>
              </a:rPr>
              <a:t>→ </a:t>
            </a:r>
            <a:r>
              <a:rPr lang="en" sz="2100">
                <a:solidFill>
                  <a:schemeClr val="dk1"/>
                </a:solidFill>
              </a:rPr>
              <a:t> </a:t>
            </a:r>
            <a:r>
              <a:rPr lang="en" sz="2100">
                <a:solidFill>
                  <a:srgbClr val="000000"/>
                </a:solidFill>
              </a:rPr>
              <a:t>geometry</a:t>
            </a:r>
            <a:endParaRPr sz="2100">
              <a:solidFill>
                <a:srgbClr val="000000"/>
              </a:solidFill>
            </a:endParaRPr>
          </a:p>
          <a:p>
            <a:pPr marL="457200" lvl="0" indent="-361950" algn="l" rtl="0">
              <a:spcBef>
                <a:spcPts val="0"/>
              </a:spcBef>
              <a:spcAft>
                <a:spcPts val="0"/>
              </a:spcAft>
              <a:buClr>
                <a:srgbClr val="000000"/>
              </a:buClr>
              <a:buSzPts val="2100"/>
              <a:buChar char="●"/>
            </a:pPr>
            <a:r>
              <a:rPr lang="en" sz="2100">
                <a:solidFill>
                  <a:srgbClr val="000000"/>
                </a:solidFill>
              </a:rPr>
              <a:t>ST_Intersection(geometry, geometry)</a:t>
            </a:r>
            <a:r>
              <a:rPr lang="en" sz="2100">
                <a:solidFill>
                  <a:schemeClr val="dk1"/>
                </a:solidFill>
              </a:rPr>
              <a:t>  </a:t>
            </a:r>
            <a:r>
              <a:rPr lang="en" sz="2100">
                <a:solidFill>
                  <a:srgbClr val="666666"/>
                </a:solidFill>
              </a:rPr>
              <a:t>→ </a:t>
            </a:r>
            <a:r>
              <a:rPr lang="en" sz="2100">
                <a:solidFill>
                  <a:srgbClr val="000000"/>
                </a:solidFill>
              </a:rPr>
              <a:t> geometry</a:t>
            </a:r>
            <a:endParaRPr sz="2100">
              <a:solidFill>
                <a:srgbClr val="000000"/>
              </a:solidFill>
            </a:endParaRPr>
          </a:p>
          <a:p>
            <a:pPr marL="457200" lvl="0" indent="-361950" algn="l" rtl="0">
              <a:spcBef>
                <a:spcPts val="0"/>
              </a:spcBef>
              <a:spcAft>
                <a:spcPts val="0"/>
              </a:spcAft>
              <a:buClr>
                <a:srgbClr val="000000"/>
              </a:buClr>
              <a:buSzPts val="2100"/>
              <a:buChar char="●"/>
            </a:pPr>
            <a:r>
              <a:rPr lang="en" sz="2100">
                <a:solidFill>
                  <a:srgbClr val="000000"/>
                </a:solidFill>
              </a:rPr>
              <a:t>ST_Union([geometry])</a:t>
            </a:r>
            <a:r>
              <a:rPr lang="en" sz="2100">
                <a:solidFill>
                  <a:schemeClr val="dk1"/>
                </a:solidFill>
              </a:rPr>
              <a:t>  </a:t>
            </a:r>
            <a:r>
              <a:rPr lang="en" sz="2100">
                <a:solidFill>
                  <a:srgbClr val="666666"/>
                </a:solidFill>
              </a:rPr>
              <a:t>→ </a:t>
            </a:r>
            <a:r>
              <a:rPr lang="en" sz="2100">
                <a:solidFill>
                  <a:schemeClr val="dk1"/>
                </a:solidFill>
              </a:rPr>
              <a:t> </a:t>
            </a:r>
            <a:r>
              <a:rPr lang="en" sz="2100">
                <a:solidFill>
                  <a:srgbClr val="000000"/>
                </a:solidFill>
              </a:rPr>
              <a:t>geometry</a:t>
            </a:r>
            <a:endParaRPr sz="2100">
              <a:solidFill>
                <a:srgbClr val="000000"/>
              </a:solidFill>
            </a:endParaRPr>
          </a:p>
        </p:txBody>
      </p:sp>
      <p:sp>
        <p:nvSpPr>
          <p:cNvPr id="141" name="Google Shape;141;p2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2 - Introduction</a:t>
            </a:r>
            <a:endParaRPr sz="1500" b="1">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47"/>
          <p:cNvSpPr/>
          <p:nvPr/>
        </p:nvSpPr>
        <p:spPr>
          <a:xfrm>
            <a:off x="95250" y="2066925"/>
            <a:ext cx="4638600" cy="1848000"/>
          </a:xfrm>
          <a:prstGeom prst="roundRect">
            <a:avLst>
              <a:gd name="adj" fmla="val 1030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7"/>
          <p:cNvSpPr txBox="1">
            <a:spLocks noGrp="1"/>
          </p:cNvSpPr>
          <p:nvPr>
            <p:ph type="body" idx="1"/>
          </p:nvPr>
        </p:nvSpPr>
        <p:spPr>
          <a:xfrm>
            <a:off x="83100" y="380950"/>
            <a:ext cx="9369600" cy="47625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SELECT</a:t>
            </a:r>
            <a:br>
              <a:rPr lang="en" b="1">
                <a:solidFill>
                  <a:schemeClr val="dk1"/>
                </a:solidFill>
                <a:latin typeface="Consolas"/>
                <a:ea typeface="Consolas"/>
                <a:cs typeface="Consolas"/>
                <a:sym typeface="Consolas"/>
              </a:rPr>
            </a:br>
            <a:r>
              <a:rPr lang="en" b="1">
                <a:solidFill>
                  <a:schemeClr val="dk1"/>
                </a:solidFill>
                <a:latin typeface="Consolas"/>
                <a:ea typeface="Consolas"/>
                <a:cs typeface="Consolas"/>
                <a:sym typeface="Consolas"/>
              </a:rPr>
              <a:t>  n.name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neighborhood_name,</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c.popn_total</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population,</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B45F06"/>
                </a:solidFill>
                <a:latin typeface="Consolas"/>
                <a:ea typeface="Consolas"/>
                <a:cs typeface="Consolas"/>
                <a:sym typeface="Consolas"/>
              </a:rPr>
              <a:t>100</a:t>
            </a:r>
            <a:r>
              <a:rPr lang="en" b="1">
                <a:solidFill>
                  <a:schemeClr val="dk1"/>
                </a:solidFill>
                <a:latin typeface="Consolas"/>
                <a:ea typeface="Consolas"/>
                <a:cs typeface="Consolas"/>
                <a:sym typeface="Consolas"/>
              </a:rPr>
              <a:t>*</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c.popn_white</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c.popn_total</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white_pct, </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B45F06"/>
                </a:solidFill>
                <a:latin typeface="Consolas"/>
                <a:ea typeface="Consolas"/>
                <a:cs typeface="Consolas"/>
                <a:sym typeface="Consolas"/>
              </a:rPr>
              <a:t>100</a:t>
            </a:r>
            <a:r>
              <a:rPr lang="en" b="1">
                <a:solidFill>
                  <a:schemeClr val="dk1"/>
                </a:solidFill>
                <a:latin typeface="Consolas"/>
                <a:ea typeface="Consolas"/>
                <a:cs typeface="Consolas"/>
                <a:sym typeface="Consolas"/>
              </a:rPr>
              <a:t>*</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c.popn_black</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c.popn_total</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black_pct</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FROM</a:t>
            </a:r>
            <a:r>
              <a:rPr lang="en" b="1">
                <a:solidFill>
                  <a:schemeClr val="dk1"/>
                </a:solidFill>
                <a:latin typeface="Consolas"/>
                <a:ea typeface="Consolas"/>
                <a:cs typeface="Consolas"/>
                <a:sym typeface="Consolas"/>
              </a:rPr>
              <a:t> nyc_neighborhoods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n</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JOIN</a:t>
            </a:r>
            <a:r>
              <a:rPr lang="en" b="1">
                <a:solidFill>
                  <a:schemeClr val="dk1"/>
                </a:solidFill>
                <a:latin typeface="Consolas"/>
                <a:ea typeface="Consolas"/>
                <a:cs typeface="Consolas"/>
                <a:sym typeface="Consolas"/>
              </a:rPr>
              <a:t> nyc_census_blocks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c</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0000FF"/>
                </a:solidFill>
                <a:latin typeface="Consolas"/>
                <a:ea typeface="Consolas"/>
                <a:cs typeface="Consolas"/>
                <a:sym typeface="Consolas"/>
              </a:rPr>
              <a:t>ON</a:t>
            </a:r>
            <a:r>
              <a:rPr lang="en" b="1">
                <a:solidFill>
                  <a:schemeClr val="dk1"/>
                </a:solidFill>
                <a:latin typeface="Consolas"/>
                <a:ea typeface="Consolas"/>
                <a:cs typeface="Consolas"/>
                <a:sym typeface="Consolas"/>
              </a:rPr>
              <a:t> </a:t>
            </a:r>
            <a:r>
              <a:rPr lang="en" b="1">
                <a:solidFill>
                  <a:srgbClr val="006E1D"/>
                </a:solidFill>
                <a:latin typeface="Consolas"/>
                <a:ea typeface="Consolas"/>
                <a:cs typeface="Consolas"/>
                <a:sym typeface="Consolas"/>
              </a:rPr>
              <a:t>ST_Intersects(</a:t>
            </a:r>
            <a:endParaRPr b="1">
              <a:solidFill>
                <a:srgbClr val="006E1D"/>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n.geom,</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c.geom</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006E1D"/>
                </a:solidFill>
                <a:latin typeface="Consolas"/>
                <a:ea typeface="Consolas"/>
                <a:cs typeface="Consolas"/>
                <a:sym typeface="Consolas"/>
              </a:rPr>
              <a:t>)</a:t>
            </a:r>
            <a:endParaRPr b="1">
              <a:solidFill>
                <a:srgbClr val="006E1D"/>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WHERE</a:t>
            </a:r>
            <a:r>
              <a:rPr lang="en" b="1">
                <a:solidFill>
                  <a:schemeClr val="dk1"/>
                </a:solidFill>
                <a:latin typeface="Consolas"/>
                <a:ea typeface="Consolas"/>
                <a:cs typeface="Consolas"/>
                <a:sym typeface="Consolas"/>
              </a:rPr>
              <a:t> n.boroname = </a:t>
            </a:r>
            <a:r>
              <a:rPr lang="en" b="1">
                <a:solidFill>
                  <a:srgbClr val="B45F06"/>
                </a:solidFill>
                <a:latin typeface="Consolas"/>
                <a:ea typeface="Consolas"/>
                <a:cs typeface="Consolas"/>
                <a:sym typeface="Consolas"/>
              </a:rPr>
              <a:t>'Manhattan'</a:t>
            </a:r>
            <a:endParaRPr b="1">
              <a:solidFill>
                <a:srgbClr val="B45F06"/>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GROUP BY</a:t>
            </a:r>
            <a:r>
              <a:rPr lang="en" b="1">
                <a:solidFill>
                  <a:schemeClr val="dk1"/>
                </a:solidFill>
                <a:latin typeface="Consolas"/>
                <a:ea typeface="Consolas"/>
                <a:cs typeface="Consolas"/>
                <a:sym typeface="Consolas"/>
              </a:rPr>
              <a:t> n.name</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ORDER BY</a:t>
            </a:r>
            <a:r>
              <a:rPr lang="en" b="1">
                <a:solidFill>
                  <a:schemeClr val="dk1"/>
                </a:solidFill>
                <a:latin typeface="Consolas"/>
                <a:ea typeface="Consolas"/>
                <a:cs typeface="Consolas"/>
                <a:sym typeface="Consolas"/>
              </a:rPr>
              <a:t> white_pct </a:t>
            </a:r>
            <a:r>
              <a:rPr lang="en" b="1">
                <a:solidFill>
                  <a:srgbClr val="0000FF"/>
                </a:solidFill>
                <a:latin typeface="Consolas"/>
                <a:ea typeface="Consolas"/>
                <a:cs typeface="Consolas"/>
                <a:sym typeface="Consolas"/>
              </a:rPr>
              <a:t>DESC</a:t>
            </a:r>
            <a:r>
              <a:rPr lang="en" b="1">
                <a:solidFill>
                  <a:schemeClr val="dk1"/>
                </a:solidFill>
                <a:latin typeface="Consolas"/>
                <a:ea typeface="Consolas"/>
                <a:cs typeface="Consolas"/>
                <a:sym typeface="Consolas"/>
              </a:rPr>
              <a:t>;</a:t>
            </a:r>
            <a:endParaRPr sz="2400"/>
          </a:p>
        </p:txBody>
      </p:sp>
      <p:sp>
        <p:nvSpPr>
          <p:cNvPr id="1171" name="Google Shape;1171;p14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4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sp>
        <p:nvSpPr>
          <p:cNvPr id="1177" name="Google Shape;1177;p148"/>
          <p:cNvSpPr txBox="1"/>
          <p:nvPr/>
        </p:nvSpPr>
        <p:spPr>
          <a:xfrm>
            <a:off x="69275" y="408575"/>
            <a:ext cx="47313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onsolas"/>
                <a:ea typeface="Consolas"/>
                <a:cs typeface="Consolas"/>
                <a:sym typeface="Consolas"/>
              </a:rPr>
              <a:t>  </a:t>
            </a:r>
            <a:r>
              <a:rPr lang="en" sz="1200" b="1">
                <a:latin typeface="Consolas"/>
                <a:ea typeface="Consolas"/>
                <a:cs typeface="Consolas"/>
                <a:sym typeface="Consolas"/>
              </a:rPr>
              <a:t>neighborhood_name  |  popn  | white % | black %</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Carnegie Hill       |  18763 |    90.1 |     1.4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West Village        |  26718 |    87.6 |     2.2</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North Sutton Area   |  22460 |    87.6 |     1.6</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Upper East Side     | 203741 |    85.0 |     2.7</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Soho                |  15436 |    84.6 |     2.2</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Greenwich Village   |  57224 |    82.0 |     2.4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Central Park        |  46600 |    79.5 |     8.0</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Tribeca             |  20908 |    79.1 |     3.5</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Gramercy            | 104876 |    75.5 |     4.7</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Murray Hill         |  29655 |    75.0 |     2.5</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Chelsea             |  61340 |    74.8 |     6.4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Upper West Side     | 214761 |    74.6 |     9.2</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Midtown             |  76840 |    72.6 |     5.2</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Battery Park        |  17153 |    71.8 |     3.4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p:txBody>
      </p:sp>
      <p:sp>
        <p:nvSpPr>
          <p:cNvPr id="1178" name="Google Shape;1178;p148"/>
          <p:cNvSpPr txBox="1"/>
          <p:nvPr/>
        </p:nvSpPr>
        <p:spPr>
          <a:xfrm>
            <a:off x="4629150" y="408575"/>
            <a:ext cx="47313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onsolas"/>
                <a:ea typeface="Consolas"/>
                <a:cs typeface="Consolas"/>
                <a:sym typeface="Consolas"/>
              </a:rPr>
              <a:t>  </a:t>
            </a:r>
            <a:r>
              <a:rPr lang="en" sz="1200" b="1">
                <a:latin typeface="Consolas"/>
                <a:ea typeface="Consolas"/>
                <a:cs typeface="Consolas"/>
                <a:sym typeface="Consolas"/>
              </a:rPr>
              <a:t>neighborhood_name  |  popn  | white % | black %</a:t>
            </a:r>
            <a:r>
              <a:rPr lang="en" sz="1200">
                <a:latin typeface="Consolas"/>
                <a:ea typeface="Consolas"/>
                <a:cs typeface="Consolas"/>
                <a:sym typeface="Consolas"/>
              </a:rPr>
              <a:t>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Financial District  |  34807 |    69.9 |     3.8</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Clinton             |  32201 |    65.3 |     7.9</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East Village        |  82266 |    63.3 |     8.8</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Garment District    |  10539 |    55.2 |     7.1</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Morningside Heights |  42844 |    52.7 |    19.4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Little Italy        |  12568 |    49.0 |     1.8</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Yorkville           |  58450 |    35.6 |    29.7</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Inwood              |  50047 |    35.2 |    16.8</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Washington Heights  | 169013 |    34.9 |    16.8</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Lower East Side     |  96156 |    33.5 |     9.1</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East Harlem         |  60576 |    26.4 |    40.4</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Hamilton Heights    |  67432 |    23.9 |    35.8</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Chinatown           |  16209 |    15.2 |     3.8</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Harlem              | 134955 |    15.1 |    67.1</a:t>
            </a:r>
            <a:endParaRPr sz="1200">
              <a:latin typeface="Consolas"/>
              <a:ea typeface="Consolas"/>
              <a:cs typeface="Consolas"/>
              <a:sym typeface="Consolas"/>
            </a:endParaRPr>
          </a:p>
        </p:txBody>
      </p:sp>
      <p:cxnSp>
        <p:nvCxnSpPr>
          <p:cNvPr id="1179" name="Google Shape;1179;p148"/>
          <p:cNvCxnSpPr/>
          <p:nvPr/>
        </p:nvCxnSpPr>
        <p:spPr>
          <a:xfrm>
            <a:off x="4533900" y="419100"/>
            <a:ext cx="0" cy="4705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49"/>
          <p:cNvSpPr txBox="1">
            <a:spLocks noGrp="1"/>
          </p:cNvSpPr>
          <p:nvPr>
            <p:ph type="body" idx="1"/>
          </p:nvPr>
        </p:nvSpPr>
        <p:spPr>
          <a:xfrm>
            <a:off x="619125" y="683538"/>
            <a:ext cx="3095700" cy="41850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2200">
                <a:solidFill>
                  <a:schemeClr val="dk1"/>
                </a:solidFill>
                <a:latin typeface="Arial Black"/>
                <a:ea typeface="Arial Black"/>
                <a:cs typeface="Arial Black"/>
                <a:sym typeface="Arial Black"/>
              </a:rPr>
              <a:t>Let's explore the racial geography of New York City...</a:t>
            </a:r>
            <a:endParaRPr sz="2200">
              <a:solidFill>
                <a:schemeClr val="dk1"/>
              </a:solidFill>
              <a:latin typeface="Arial Black"/>
              <a:ea typeface="Arial Black"/>
              <a:cs typeface="Arial Black"/>
              <a:sym typeface="Arial Black"/>
            </a:endParaRPr>
          </a:p>
        </p:txBody>
      </p:sp>
      <p:sp>
        <p:nvSpPr>
          <p:cNvPr id="1185" name="Google Shape;1185;p14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186" name="Google Shape;1186;p149"/>
          <p:cNvPicPr preferRelativeResize="0"/>
          <p:nvPr/>
        </p:nvPicPr>
        <p:blipFill>
          <a:blip r:embed="rId3">
            <a:alphaModFix/>
          </a:blip>
          <a:stretch>
            <a:fillRect/>
          </a:stretch>
        </p:blipFill>
        <p:spPr>
          <a:xfrm>
            <a:off x="4409075" y="408575"/>
            <a:ext cx="4734926" cy="47349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solidFill>
                  <a:srgbClr val="0000FF"/>
                </a:solidFill>
                <a:latin typeface="Consolas"/>
                <a:ea typeface="Consolas"/>
                <a:cs typeface="Consolas"/>
                <a:sym typeface="Consolas"/>
              </a:rPr>
              <a:t>SELECT</a:t>
            </a:r>
            <a:r>
              <a:rPr lang="en" sz="2200" b="1">
                <a:solidFill>
                  <a:schemeClr val="dk1"/>
                </a:solidFill>
                <a:latin typeface="Consolas"/>
                <a:ea typeface="Consolas"/>
                <a:cs typeface="Consolas"/>
                <a:sym typeface="Consolas"/>
              </a:rPr>
              <a:t> </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200" b="1">
                <a:solidFill>
                  <a:schemeClr val="dk1"/>
                </a:solidFill>
                <a:latin typeface="Consolas"/>
                <a:ea typeface="Consolas"/>
                <a:cs typeface="Consolas"/>
                <a:sym typeface="Consolas"/>
              </a:rPr>
              <a:t>  100.0*</a:t>
            </a:r>
            <a:r>
              <a:rPr lang="en" sz="2200" b="1">
                <a:solidFill>
                  <a:srgbClr val="006E1D"/>
                </a:solidFill>
                <a:latin typeface="Consolas"/>
                <a:ea typeface="Consolas"/>
                <a:cs typeface="Consolas"/>
                <a:sym typeface="Consolas"/>
              </a:rPr>
              <a:t>SUM(</a:t>
            </a:r>
            <a:r>
              <a:rPr lang="en" sz="2200" b="1">
                <a:solidFill>
                  <a:schemeClr val="dk1"/>
                </a:solidFill>
                <a:latin typeface="Consolas"/>
                <a:ea typeface="Consolas"/>
                <a:cs typeface="Consolas"/>
                <a:sym typeface="Consolas"/>
              </a:rPr>
              <a:t>popn_white</a:t>
            </a:r>
            <a:r>
              <a:rPr lang="en" sz="2200" b="1">
                <a:solidFill>
                  <a:srgbClr val="006E1D"/>
                </a:solidFill>
                <a:latin typeface="Consolas"/>
                <a:ea typeface="Consolas"/>
                <a:cs typeface="Consolas"/>
                <a:sym typeface="Consolas"/>
              </a:rPr>
              <a:t>)</a:t>
            </a:r>
            <a:r>
              <a:rPr lang="en" sz="2200" b="1">
                <a:solidFill>
                  <a:schemeClr val="dk1"/>
                </a:solidFill>
                <a:latin typeface="Consolas"/>
                <a:ea typeface="Consolas"/>
                <a:cs typeface="Consolas"/>
                <a:sym typeface="Consolas"/>
              </a:rPr>
              <a:t>/</a:t>
            </a:r>
            <a:r>
              <a:rPr lang="en" sz="2200" b="1">
                <a:solidFill>
                  <a:srgbClr val="006E1D"/>
                </a:solidFill>
                <a:latin typeface="Consolas"/>
                <a:ea typeface="Consolas"/>
                <a:cs typeface="Consolas"/>
                <a:sym typeface="Consolas"/>
              </a:rPr>
              <a:t>SUM(</a:t>
            </a:r>
            <a:r>
              <a:rPr lang="en" sz="2200" b="1">
                <a:solidFill>
                  <a:schemeClr val="dk1"/>
                </a:solidFill>
                <a:latin typeface="Consolas"/>
                <a:ea typeface="Consolas"/>
                <a:cs typeface="Consolas"/>
                <a:sym typeface="Consolas"/>
              </a:rPr>
              <a:t>popn_total</a:t>
            </a:r>
            <a:r>
              <a:rPr lang="en" sz="2200" b="1">
                <a:solidFill>
                  <a:srgbClr val="006E1D"/>
                </a:solidFill>
                <a:latin typeface="Consolas"/>
                <a:ea typeface="Consolas"/>
                <a:cs typeface="Consolas"/>
                <a:sym typeface="Consolas"/>
              </a:rPr>
              <a:t>)</a:t>
            </a:r>
            <a:r>
              <a:rPr lang="en" sz="2200" b="1">
                <a:solidFill>
                  <a:schemeClr val="dk1"/>
                </a:solidFill>
                <a:latin typeface="Consolas"/>
                <a:ea typeface="Consolas"/>
                <a:cs typeface="Consolas"/>
                <a:sym typeface="Consolas"/>
              </a:rPr>
              <a:t> </a:t>
            </a:r>
            <a:r>
              <a:rPr lang="en" sz="2200" b="1">
                <a:solidFill>
                  <a:srgbClr val="0000FF"/>
                </a:solidFill>
                <a:latin typeface="Consolas"/>
                <a:ea typeface="Consolas"/>
                <a:cs typeface="Consolas"/>
                <a:sym typeface="Consolas"/>
              </a:rPr>
              <a:t>AS</a:t>
            </a:r>
            <a:r>
              <a:rPr lang="en" sz="2200" b="1">
                <a:solidFill>
                  <a:schemeClr val="dk1"/>
                </a:solidFill>
                <a:latin typeface="Consolas"/>
                <a:ea typeface="Consolas"/>
                <a:cs typeface="Consolas"/>
                <a:sym typeface="Consolas"/>
              </a:rPr>
              <a:t> white_pct,</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200" b="1">
                <a:solidFill>
                  <a:schemeClr val="dk1"/>
                </a:solidFill>
                <a:latin typeface="Consolas"/>
                <a:ea typeface="Consolas"/>
                <a:cs typeface="Consolas"/>
                <a:sym typeface="Consolas"/>
              </a:rPr>
              <a:t>  100.0*</a:t>
            </a:r>
            <a:r>
              <a:rPr lang="en" sz="2200" b="1">
                <a:solidFill>
                  <a:srgbClr val="006E1D"/>
                </a:solidFill>
                <a:latin typeface="Consolas"/>
                <a:ea typeface="Consolas"/>
                <a:cs typeface="Consolas"/>
                <a:sym typeface="Consolas"/>
              </a:rPr>
              <a:t>SUM(</a:t>
            </a:r>
            <a:r>
              <a:rPr lang="en" sz="2200" b="1">
                <a:solidFill>
                  <a:schemeClr val="dk1"/>
                </a:solidFill>
                <a:latin typeface="Consolas"/>
                <a:ea typeface="Consolas"/>
                <a:cs typeface="Consolas"/>
                <a:sym typeface="Consolas"/>
              </a:rPr>
              <a:t>popn_black</a:t>
            </a:r>
            <a:r>
              <a:rPr lang="en" sz="2200" b="1">
                <a:solidFill>
                  <a:srgbClr val="006E1D"/>
                </a:solidFill>
                <a:latin typeface="Consolas"/>
                <a:ea typeface="Consolas"/>
                <a:cs typeface="Consolas"/>
                <a:sym typeface="Consolas"/>
              </a:rPr>
              <a:t>)</a:t>
            </a:r>
            <a:r>
              <a:rPr lang="en" sz="2200" b="1">
                <a:solidFill>
                  <a:schemeClr val="dk1"/>
                </a:solidFill>
                <a:latin typeface="Consolas"/>
                <a:ea typeface="Consolas"/>
                <a:cs typeface="Consolas"/>
                <a:sym typeface="Consolas"/>
              </a:rPr>
              <a:t>/</a:t>
            </a:r>
            <a:r>
              <a:rPr lang="en" sz="2200" b="1">
                <a:solidFill>
                  <a:srgbClr val="006E1D"/>
                </a:solidFill>
                <a:latin typeface="Consolas"/>
                <a:ea typeface="Consolas"/>
                <a:cs typeface="Consolas"/>
                <a:sym typeface="Consolas"/>
              </a:rPr>
              <a:t>SUM(</a:t>
            </a:r>
            <a:r>
              <a:rPr lang="en" sz="2200" b="1">
                <a:solidFill>
                  <a:schemeClr val="dk1"/>
                </a:solidFill>
                <a:latin typeface="Consolas"/>
                <a:ea typeface="Consolas"/>
                <a:cs typeface="Consolas"/>
                <a:sym typeface="Consolas"/>
              </a:rPr>
              <a:t>popn_total</a:t>
            </a:r>
            <a:r>
              <a:rPr lang="en" sz="2200" b="1">
                <a:solidFill>
                  <a:srgbClr val="006E1D"/>
                </a:solidFill>
                <a:latin typeface="Consolas"/>
                <a:ea typeface="Consolas"/>
                <a:cs typeface="Consolas"/>
                <a:sym typeface="Consolas"/>
              </a:rPr>
              <a:t>)</a:t>
            </a:r>
            <a:r>
              <a:rPr lang="en" sz="2200" b="1">
                <a:solidFill>
                  <a:schemeClr val="dk1"/>
                </a:solidFill>
                <a:latin typeface="Consolas"/>
                <a:ea typeface="Consolas"/>
                <a:cs typeface="Consolas"/>
                <a:sym typeface="Consolas"/>
              </a:rPr>
              <a:t> </a:t>
            </a:r>
            <a:r>
              <a:rPr lang="en" sz="2200" b="1">
                <a:solidFill>
                  <a:srgbClr val="0000FF"/>
                </a:solidFill>
                <a:latin typeface="Consolas"/>
                <a:ea typeface="Consolas"/>
                <a:cs typeface="Consolas"/>
                <a:sym typeface="Consolas"/>
              </a:rPr>
              <a:t>AS</a:t>
            </a:r>
            <a:r>
              <a:rPr lang="en" sz="2200" b="1">
                <a:solidFill>
                  <a:schemeClr val="dk1"/>
                </a:solidFill>
                <a:latin typeface="Consolas"/>
                <a:ea typeface="Consolas"/>
                <a:cs typeface="Consolas"/>
                <a:sym typeface="Consolas"/>
              </a:rPr>
              <a:t> black_pct,</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2200" b="1">
                <a:solidFill>
                  <a:schemeClr val="dk1"/>
                </a:solidFill>
                <a:latin typeface="Consolas"/>
                <a:ea typeface="Consolas"/>
                <a:cs typeface="Consolas"/>
                <a:sym typeface="Consolas"/>
              </a:rPr>
              <a:t>  </a:t>
            </a:r>
            <a:r>
              <a:rPr lang="en" sz="2200" b="1">
                <a:solidFill>
                  <a:srgbClr val="006E1D"/>
                </a:solidFill>
                <a:latin typeface="Consolas"/>
                <a:ea typeface="Consolas"/>
                <a:cs typeface="Consolas"/>
                <a:sym typeface="Consolas"/>
              </a:rPr>
              <a:t>SUM(</a:t>
            </a:r>
            <a:r>
              <a:rPr lang="en" sz="2200" b="1">
                <a:solidFill>
                  <a:schemeClr val="dk1"/>
                </a:solidFill>
                <a:latin typeface="Consolas"/>
                <a:ea typeface="Consolas"/>
                <a:cs typeface="Consolas"/>
                <a:sym typeface="Consolas"/>
              </a:rPr>
              <a:t>popn_total</a:t>
            </a:r>
            <a:r>
              <a:rPr lang="en" sz="2200" b="1">
                <a:solidFill>
                  <a:srgbClr val="006E1D"/>
                </a:solidFill>
                <a:latin typeface="Consolas"/>
                <a:ea typeface="Consolas"/>
                <a:cs typeface="Consolas"/>
                <a:sym typeface="Consolas"/>
              </a:rPr>
              <a:t>)</a:t>
            </a:r>
            <a:r>
              <a:rPr lang="en" sz="2200" b="1">
                <a:solidFill>
                  <a:schemeClr val="dk1"/>
                </a:solidFill>
                <a:latin typeface="Consolas"/>
                <a:ea typeface="Consolas"/>
                <a:cs typeface="Consolas"/>
                <a:sym typeface="Consolas"/>
              </a:rPr>
              <a:t> </a:t>
            </a:r>
            <a:r>
              <a:rPr lang="en" sz="2200" b="1">
                <a:solidFill>
                  <a:srgbClr val="0000FF"/>
                </a:solidFill>
                <a:latin typeface="Consolas"/>
                <a:ea typeface="Consolas"/>
                <a:cs typeface="Consolas"/>
                <a:sym typeface="Consolas"/>
              </a:rPr>
              <a:t>AS</a:t>
            </a:r>
            <a:r>
              <a:rPr lang="en" sz="2200" b="1">
                <a:solidFill>
                  <a:schemeClr val="dk1"/>
                </a:solidFill>
                <a:latin typeface="Consolas"/>
                <a:ea typeface="Consolas"/>
                <a:cs typeface="Consolas"/>
                <a:sym typeface="Consolas"/>
              </a:rPr>
              <a:t> popn_total</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200" b="1">
                <a:solidFill>
                  <a:srgbClr val="0000FF"/>
                </a:solidFill>
                <a:latin typeface="Consolas"/>
                <a:ea typeface="Consolas"/>
                <a:cs typeface="Consolas"/>
                <a:sym typeface="Consolas"/>
              </a:rPr>
              <a:t>FROM</a:t>
            </a:r>
            <a:r>
              <a:rPr lang="en" sz="2200" b="1">
                <a:solidFill>
                  <a:schemeClr val="dk1"/>
                </a:solidFill>
                <a:latin typeface="Consolas"/>
                <a:ea typeface="Consolas"/>
                <a:cs typeface="Consolas"/>
                <a:sym typeface="Consolas"/>
              </a:rPr>
              <a:t> nyc_census_blocks;</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200" b="1">
                <a:solidFill>
                  <a:schemeClr val="dk1"/>
                </a:solidFill>
                <a:latin typeface="Consolas"/>
                <a:ea typeface="Consolas"/>
                <a:cs typeface="Consolas"/>
                <a:sym typeface="Consolas"/>
              </a:rPr>
              <a:t>     white_pct     |     black_pct      | popn_total</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200" b="1">
                <a:solidFill>
                  <a:schemeClr val="dk1"/>
                </a:solidFill>
                <a:latin typeface="Consolas"/>
                <a:ea typeface="Consolas"/>
                <a:cs typeface="Consolas"/>
                <a:sym typeface="Consolas"/>
              </a:rPr>
              <a:t>-------------------+--------------------+------------</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200" b="1">
                <a:solidFill>
                  <a:schemeClr val="dk1"/>
                </a:solidFill>
                <a:latin typeface="Consolas"/>
                <a:ea typeface="Consolas"/>
                <a:cs typeface="Consolas"/>
                <a:sym typeface="Consolas"/>
              </a:rPr>
              <a:t> 44.00395007628105 | 25.546578900241613 |    8175032</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Consolas"/>
              <a:ea typeface="Consolas"/>
              <a:cs typeface="Consolas"/>
              <a:sym typeface="Consolas"/>
            </a:endParaRPr>
          </a:p>
        </p:txBody>
      </p:sp>
      <p:sp>
        <p:nvSpPr>
          <p:cNvPr id="1192" name="Google Shape;1192;p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Overall Racial Make-up of NYC</a:t>
            </a:r>
            <a:endParaRPr/>
          </a:p>
        </p:txBody>
      </p:sp>
      <p:sp>
        <p:nvSpPr>
          <p:cNvPr id="1193" name="Google Shape;1193;p15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194" name="Google Shape;1194;p150"/>
          <p:cNvPicPr preferRelativeResize="0"/>
          <p:nvPr/>
        </p:nvPicPr>
        <p:blipFill>
          <a:blip r:embed="rId3">
            <a:alphaModFix/>
          </a:blip>
          <a:stretch>
            <a:fillRect/>
          </a:stretch>
        </p:blipFill>
        <p:spPr>
          <a:xfrm>
            <a:off x="152400" y="3197275"/>
            <a:ext cx="8839200" cy="3499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200" name="Google Shape;1200;p151"/>
          <p:cNvPicPr preferRelativeResize="0"/>
          <p:nvPr/>
        </p:nvPicPr>
        <p:blipFill rotWithShape="1">
          <a:blip r:embed="rId3">
            <a:alphaModFix/>
          </a:blip>
          <a:srcRect r="11777"/>
          <a:stretch/>
        </p:blipFill>
        <p:spPr>
          <a:xfrm>
            <a:off x="0" y="408575"/>
            <a:ext cx="6048376" cy="4734925"/>
          </a:xfrm>
          <a:prstGeom prst="rect">
            <a:avLst/>
          </a:prstGeom>
          <a:noFill/>
          <a:ln>
            <a:noFill/>
          </a:ln>
        </p:spPr>
      </p:pic>
      <p:sp>
        <p:nvSpPr>
          <p:cNvPr id="1201" name="Google Shape;1201;p151"/>
          <p:cNvSpPr txBox="1"/>
          <p:nvPr/>
        </p:nvSpPr>
        <p:spPr>
          <a:xfrm>
            <a:off x="6359375" y="1647825"/>
            <a:ext cx="24288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Calibri"/>
                <a:ea typeface="Calibri"/>
                <a:cs typeface="Calibri"/>
                <a:sym typeface="Calibri"/>
              </a:rPr>
              <a:t>You, must take the      train.</a:t>
            </a:r>
            <a:endParaRPr sz="2400">
              <a:latin typeface="Calibri"/>
              <a:ea typeface="Calibri"/>
              <a:cs typeface="Calibri"/>
              <a:sym typeface="Calibri"/>
            </a:endParaRPr>
          </a:p>
          <a:p>
            <a:pPr marL="0" lvl="0" indent="0" algn="l" rtl="0">
              <a:spcBef>
                <a:spcPts val="0"/>
              </a:spcBef>
              <a:spcAft>
                <a:spcPts val="0"/>
              </a:spcAft>
              <a:buNone/>
            </a:pPr>
            <a:r>
              <a:rPr lang="en" sz="2400">
                <a:latin typeface="Calibri"/>
                <a:ea typeface="Calibri"/>
                <a:cs typeface="Calibri"/>
                <a:sym typeface="Calibri"/>
              </a:rPr>
              <a:t>To, go to Sugar Hill way up in Harlem.</a:t>
            </a:r>
            <a:endParaRPr sz="2400">
              <a:latin typeface="Calibri"/>
              <a:ea typeface="Calibri"/>
              <a:cs typeface="Calibri"/>
              <a:sym typeface="Calibri"/>
            </a:endParaRPr>
          </a:p>
        </p:txBody>
      </p:sp>
      <p:pic>
        <p:nvPicPr>
          <p:cNvPr id="1202" name="Google Shape;1202;p151"/>
          <p:cNvPicPr preferRelativeResize="0"/>
          <p:nvPr/>
        </p:nvPicPr>
        <p:blipFill>
          <a:blip r:embed="rId4">
            <a:alphaModFix/>
          </a:blip>
          <a:stretch>
            <a:fillRect/>
          </a:stretch>
        </p:blipFill>
        <p:spPr>
          <a:xfrm>
            <a:off x="6912801" y="2157557"/>
            <a:ext cx="324787" cy="35293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52"/>
          <p:cNvSpPr txBox="1">
            <a:spLocks noGrp="1"/>
          </p:cNvSpPr>
          <p:nvPr>
            <p:ph type="body" idx="1"/>
          </p:nvPr>
        </p:nvSpPr>
        <p:spPr>
          <a:xfrm>
            <a:off x="1895475" y="472725"/>
            <a:ext cx="5172000" cy="4096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2200">
                <a:solidFill>
                  <a:schemeClr val="dk1"/>
                </a:solidFill>
                <a:latin typeface="Arial Black"/>
                <a:ea typeface="Arial Black"/>
                <a:cs typeface="Arial Black"/>
                <a:sym typeface="Arial Black"/>
              </a:rPr>
              <a:t>What is the racial make-up of the areas served by the    train?</a:t>
            </a:r>
            <a:endParaRPr sz="2200">
              <a:solidFill>
                <a:schemeClr val="dk1"/>
              </a:solidFill>
              <a:latin typeface="Arial Black"/>
              <a:ea typeface="Arial Black"/>
              <a:cs typeface="Arial Black"/>
              <a:sym typeface="Arial Black"/>
            </a:endParaRPr>
          </a:p>
        </p:txBody>
      </p:sp>
      <p:sp>
        <p:nvSpPr>
          <p:cNvPr id="1208" name="Google Shape;1208;p15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209" name="Google Shape;1209;p152"/>
          <p:cNvPicPr preferRelativeResize="0"/>
          <p:nvPr/>
        </p:nvPicPr>
        <p:blipFill>
          <a:blip r:embed="rId3">
            <a:alphaModFix/>
          </a:blip>
          <a:stretch>
            <a:fillRect/>
          </a:stretch>
        </p:blipFill>
        <p:spPr>
          <a:xfrm>
            <a:off x="5689875" y="2571750"/>
            <a:ext cx="314225" cy="341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53"/>
          <p:cNvSpPr txBox="1">
            <a:spLocks noGrp="1"/>
          </p:cNvSpPr>
          <p:nvPr>
            <p:ph type="body" idx="1"/>
          </p:nvPr>
        </p:nvSpPr>
        <p:spPr>
          <a:xfrm>
            <a:off x="311700" y="472725"/>
            <a:ext cx="8520600" cy="4096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2200">
                <a:solidFill>
                  <a:schemeClr val="dk1"/>
                </a:solidFill>
                <a:latin typeface="Arial Black"/>
                <a:ea typeface="Arial Black"/>
                <a:cs typeface="Arial Black"/>
                <a:sym typeface="Arial Black"/>
              </a:rPr>
              <a:t>First, we must determine where the     train stops.</a:t>
            </a:r>
            <a:endParaRPr sz="2200">
              <a:solidFill>
                <a:schemeClr val="dk1"/>
              </a:solidFill>
              <a:latin typeface="Arial Black"/>
              <a:ea typeface="Arial Black"/>
              <a:cs typeface="Arial Black"/>
              <a:sym typeface="Arial Black"/>
            </a:endParaRPr>
          </a:p>
        </p:txBody>
      </p:sp>
      <p:sp>
        <p:nvSpPr>
          <p:cNvPr id="1215" name="Google Shape;1215;p15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216" name="Google Shape;1216;p153"/>
          <p:cNvPicPr preferRelativeResize="0"/>
          <p:nvPr/>
        </p:nvPicPr>
        <p:blipFill>
          <a:blip r:embed="rId3">
            <a:alphaModFix/>
          </a:blip>
          <a:stretch>
            <a:fillRect/>
          </a:stretch>
        </p:blipFill>
        <p:spPr>
          <a:xfrm>
            <a:off x="6271150" y="2313075"/>
            <a:ext cx="382371" cy="415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54"/>
          <p:cNvSpPr txBox="1">
            <a:spLocks noGrp="1"/>
          </p:cNvSpPr>
          <p:nvPr>
            <p:ph type="body" idx="1"/>
          </p:nvPr>
        </p:nvSpPr>
        <p:spPr>
          <a:xfrm>
            <a:off x="311700" y="1152475"/>
            <a:ext cx="8520600" cy="88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solidFill>
                  <a:srgbClr val="0000FF"/>
                </a:solidFill>
                <a:latin typeface="Consolas"/>
                <a:ea typeface="Consolas"/>
                <a:cs typeface="Consolas"/>
                <a:sym typeface="Consolas"/>
              </a:rPr>
              <a:t>SELECT DISTINCT</a:t>
            </a:r>
            <a:r>
              <a:rPr lang="en" sz="2200" b="1">
                <a:solidFill>
                  <a:schemeClr val="dk1"/>
                </a:solidFill>
                <a:latin typeface="Consolas"/>
                <a:ea typeface="Consolas"/>
                <a:cs typeface="Consolas"/>
                <a:sym typeface="Consolas"/>
              </a:rPr>
              <a:t> routes</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200" b="1">
                <a:solidFill>
                  <a:srgbClr val="0000FF"/>
                </a:solidFill>
                <a:latin typeface="Consolas"/>
                <a:ea typeface="Consolas"/>
                <a:cs typeface="Consolas"/>
                <a:sym typeface="Consolas"/>
              </a:rPr>
              <a:t>FROM</a:t>
            </a:r>
            <a:r>
              <a:rPr lang="en" sz="2200" b="1">
                <a:solidFill>
                  <a:schemeClr val="dk1"/>
                </a:solidFill>
                <a:latin typeface="Consolas"/>
                <a:ea typeface="Consolas"/>
                <a:cs typeface="Consolas"/>
                <a:sym typeface="Consolas"/>
              </a:rPr>
              <a:t> nyc_subway_stations;</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Consolas"/>
              <a:ea typeface="Consolas"/>
              <a:cs typeface="Consolas"/>
              <a:sym typeface="Consolas"/>
            </a:endParaRPr>
          </a:p>
        </p:txBody>
      </p:sp>
      <p:sp>
        <p:nvSpPr>
          <p:cNvPr id="1222" name="Google Shape;1222;p1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routes are comma-separated strings!</a:t>
            </a:r>
            <a:endParaRPr/>
          </a:p>
        </p:txBody>
      </p:sp>
      <p:sp>
        <p:nvSpPr>
          <p:cNvPr id="1223" name="Google Shape;1223;p15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224" name="Google Shape;1224;p154"/>
          <p:cNvPicPr preferRelativeResize="0"/>
          <p:nvPr/>
        </p:nvPicPr>
        <p:blipFill>
          <a:blip r:embed="rId3">
            <a:alphaModFix/>
          </a:blip>
          <a:stretch>
            <a:fillRect/>
          </a:stretch>
        </p:blipFill>
        <p:spPr>
          <a:xfrm>
            <a:off x="152400" y="2054275"/>
            <a:ext cx="8839200" cy="34993"/>
          </a:xfrm>
          <a:prstGeom prst="rect">
            <a:avLst/>
          </a:prstGeom>
          <a:noFill/>
          <a:ln>
            <a:noFill/>
          </a:ln>
        </p:spPr>
      </p:pic>
      <p:sp>
        <p:nvSpPr>
          <p:cNvPr id="1225" name="Google Shape;1225;p154"/>
          <p:cNvSpPr txBox="1"/>
          <p:nvPr/>
        </p:nvSpPr>
        <p:spPr>
          <a:xfrm>
            <a:off x="311750" y="2123300"/>
            <a:ext cx="85206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200" b="1">
                <a:solidFill>
                  <a:schemeClr val="dk1"/>
                </a:solidFill>
                <a:latin typeface="Consolas"/>
                <a:ea typeface="Consolas"/>
                <a:cs typeface="Consolas"/>
                <a:sym typeface="Consolas"/>
              </a:rPr>
              <a:t>4,5</a:t>
            </a:r>
            <a:endParaRPr sz="22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200" b="1">
                <a:solidFill>
                  <a:schemeClr val="dk1"/>
                </a:solidFill>
                <a:latin typeface="Consolas"/>
                <a:ea typeface="Consolas"/>
                <a:cs typeface="Consolas"/>
                <a:sym typeface="Consolas"/>
              </a:rPr>
              <a:t>N,Q,R,W</a:t>
            </a:r>
            <a:endParaRPr sz="22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200" b="1">
                <a:solidFill>
                  <a:schemeClr val="dk1"/>
                </a:solidFill>
                <a:latin typeface="Consolas"/>
                <a:ea typeface="Consolas"/>
                <a:cs typeface="Consolas"/>
                <a:sym typeface="Consolas"/>
              </a:rPr>
              <a:t>J</a:t>
            </a:r>
            <a:endParaRPr sz="22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200" b="1">
                <a:solidFill>
                  <a:schemeClr val="dk1"/>
                </a:solidFill>
                <a:latin typeface="Consolas"/>
                <a:ea typeface="Consolas"/>
                <a:cs typeface="Consolas"/>
                <a:sym typeface="Consolas"/>
              </a:rPr>
              <a:t>B,M,Q,R</a:t>
            </a:r>
            <a:endParaRPr sz="2200" b="1">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200" b="1">
                <a:solidFill>
                  <a:schemeClr val="dk1"/>
                </a:solidFill>
                <a:latin typeface="Consolas"/>
                <a:ea typeface="Consolas"/>
                <a:cs typeface="Consolas"/>
                <a:sym typeface="Consolas"/>
              </a:rPr>
              <a:t>D,F,N,Q</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J,M</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E,F</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a:t>
            </a:r>
            <a:endParaRPr sz="2200" b="1">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55"/>
          <p:cNvSpPr txBox="1">
            <a:spLocks noGrp="1"/>
          </p:cNvSpPr>
          <p:nvPr>
            <p:ph type="body" idx="1"/>
          </p:nvPr>
        </p:nvSpPr>
        <p:spPr>
          <a:xfrm>
            <a:off x="311700" y="1762075"/>
            <a:ext cx="8520600" cy="173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200" b="1">
                <a:solidFill>
                  <a:srgbClr val="006E1D"/>
                </a:solidFill>
                <a:latin typeface="Consolas"/>
                <a:ea typeface="Consolas"/>
                <a:cs typeface="Consolas"/>
                <a:sym typeface="Consolas"/>
              </a:rPr>
              <a:t>strpos(</a:t>
            </a:r>
            <a:r>
              <a:rPr lang="en" sz="2200" b="1">
                <a:solidFill>
                  <a:schemeClr val="dk1"/>
                </a:solidFill>
                <a:latin typeface="Consolas"/>
                <a:ea typeface="Consolas"/>
                <a:cs typeface="Consolas"/>
                <a:sym typeface="Consolas"/>
              </a:rPr>
              <a:t>routes,'A'</a:t>
            </a:r>
            <a:r>
              <a:rPr lang="en" sz="2200" b="1">
                <a:solidFill>
                  <a:srgbClr val="006E1D"/>
                </a:solidFill>
                <a:latin typeface="Consolas"/>
                <a:ea typeface="Consolas"/>
                <a:cs typeface="Consolas"/>
                <a:sym typeface="Consolas"/>
              </a:rPr>
              <a:t>)</a:t>
            </a:r>
            <a:r>
              <a:rPr lang="en" sz="2200" b="1">
                <a:solidFill>
                  <a:srgbClr val="0000FF"/>
                </a:solidFill>
                <a:latin typeface="Consolas"/>
                <a:ea typeface="Consolas"/>
                <a:cs typeface="Consolas"/>
                <a:sym typeface="Consolas"/>
              </a:rPr>
              <a:t> </a:t>
            </a:r>
            <a:r>
              <a:rPr lang="en" sz="2200" b="1">
                <a:solidFill>
                  <a:schemeClr val="dk1"/>
                </a:solidFill>
                <a:latin typeface="Arial"/>
                <a:ea typeface="Arial"/>
                <a:cs typeface="Arial"/>
                <a:sym typeface="Arial"/>
              </a:rPr>
              <a:t>returns a non-zero number if '</a:t>
            </a:r>
            <a:r>
              <a:rPr lang="en" sz="2200" b="1">
                <a:solidFill>
                  <a:srgbClr val="B45F06"/>
                </a:solidFill>
                <a:latin typeface="Arial"/>
                <a:ea typeface="Arial"/>
                <a:cs typeface="Arial"/>
                <a:sym typeface="Arial"/>
              </a:rPr>
              <a:t>A</a:t>
            </a:r>
            <a:r>
              <a:rPr lang="en" sz="2200" b="1">
                <a:solidFill>
                  <a:schemeClr val="dk1"/>
                </a:solidFill>
                <a:latin typeface="Arial"/>
                <a:ea typeface="Arial"/>
                <a:cs typeface="Arial"/>
                <a:sym typeface="Arial"/>
              </a:rPr>
              <a:t>' is in the </a:t>
            </a:r>
            <a:r>
              <a:rPr lang="en" sz="2200" b="1">
                <a:solidFill>
                  <a:schemeClr val="dk1"/>
                </a:solidFill>
                <a:latin typeface="Consolas"/>
                <a:ea typeface="Consolas"/>
                <a:cs typeface="Consolas"/>
                <a:sym typeface="Consolas"/>
              </a:rPr>
              <a:t>routes</a:t>
            </a:r>
            <a:r>
              <a:rPr lang="en" sz="2200" b="1">
                <a:solidFill>
                  <a:schemeClr val="dk1"/>
                </a:solidFill>
                <a:latin typeface="Arial"/>
                <a:ea typeface="Arial"/>
                <a:cs typeface="Arial"/>
                <a:sym typeface="Arial"/>
              </a:rPr>
              <a:t> field</a:t>
            </a:r>
            <a:endParaRPr sz="2200" b="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1800" b="1">
                <a:solidFill>
                  <a:schemeClr val="dk1"/>
                </a:solidFill>
                <a:latin typeface="Arial"/>
                <a:ea typeface="Arial"/>
                <a:cs typeface="Arial"/>
                <a:sym typeface="Arial"/>
              </a:rPr>
              <a:t>Check out </a:t>
            </a:r>
            <a:r>
              <a:rPr lang="en" sz="1800" b="1" u="sng">
                <a:solidFill>
                  <a:schemeClr val="hlink"/>
                </a:solidFill>
                <a:latin typeface="Arial"/>
                <a:ea typeface="Arial"/>
                <a:cs typeface="Arial"/>
                <a:sym typeface="Arial"/>
                <a:hlinkClick r:id="rId3"/>
              </a:rPr>
              <a:t>https://www.postgresql.org/docs/current/functions-string.html</a:t>
            </a:r>
            <a:r>
              <a:rPr lang="en" sz="2200" b="1">
                <a:solidFill>
                  <a:schemeClr val="dk1"/>
                </a:solidFill>
                <a:latin typeface="Arial"/>
                <a:ea typeface="Arial"/>
                <a:cs typeface="Arial"/>
                <a:sym typeface="Arial"/>
              </a:rPr>
              <a:t> </a:t>
            </a:r>
            <a:endParaRPr sz="2200" b="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Consolas"/>
              <a:ea typeface="Consolas"/>
              <a:cs typeface="Consolas"/>
              <a:sym typeface="Consolas"/>
            </a:endParaRPr>
          </a:p>
        </p:txBody>
      </p:sp>
      <p:sp>
        <p:nvSpPr>
          <p:cNvPr id="1231" name="Google Shape;1231;p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Postgres string function: </a:t>
            </a:r>
            <a:r>
              <a:rPr lang="en">
                <a:solidFill>
                  <a:srgbClr val="006E1D"/>
                </a:solidFill>
              </a:rPr>
              <a:t>strpos()</a:t>
            </a:r>
            <a:endParaRPr>
              <a:solidFill>
                <a:srgbClr val="006E1D"/>
              </a:solidFill>
            </a:endParaRPr>
          </a:p>
        </p:txBody>
      </p:sp>
      <p:sp>
        <p:nvSpPr>
          <p:cNvPr id="1232" name="Google Shape;1232;p15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56"/>
          <p:cNvSpPr txBox="1">
            <a:spLocks noGrp="1"/>
          </p:cNvSpPr>
          <p:nvPr>
            <p:ph type="body" idx="1"/>
          </p:nvPr>
        </p:nvSpPr>
        <p:spPr>
          <a:xfrm>
            <a:off x="311700" y="1152475"/>
            <a:ext cx="8520600" cy="1282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200" b="1">
                <a:solidFill>
                  <a:srgbClr val="0000FF"/>
                </a:solidFill>
                <a:latin typeface="Consolas"/>
                <a:ea typeface="Consolas"/>
                <a:cs typeface="Consolas"/>
                <a:sym typeface="Consolas"/>
              </a:rPr>
              <a:t>SELECT DISTINCT</a:t>
            </a:r>
            <a:r>
              <a:rPr lang="en" sz="2200" b="1">
                <a:solidFill>
                  <a:schemeClr val="dk1"/>
                </a:solidFill>
                <a:latin typeface="Consolas"/>
                <a:ea typeface="Consolas"/>
                <a:cs typeface="Consolas"/>
                <a:sym typeface="Consolas"/>
              </a:rPr>
              <a:t> routes</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200" b="1">
                <a:solidFill>
                  <a:srgbClr val="0000FF"/>
                </a:solidFill>
                <a:latin typeface="Consolas"/>
                <a:ea typeface="Consolas"/>
                <a:cs typeface="Consolas"/>
                <a:sym typeface="Consolas"/>
              </a:rPr>
              <a:t>FROM</a:t>
            </a:r>
            <a:r>
              <a:rPr lang="en" sz="2200" b="1">
                <a:solidFill>
                  <a:schemeClr val="dk1"/>
                </a:solidFill>
                <a:latin typeface="Consolas"/>
                <a:ea typeface="Consolas"/>
                <a:cs typeface="Consolas"/>
                <a:sym typeface="Consolas"/>
              </a:rPr>
              <a:t> nyc_subway_stations </a:t>
            </a:r>
            <a:r>
              <a:rPr lang="en" sz="2200" b="1">
                <a:solidFill>
                  <a:srgbClr val="0000FF"/>
                </a:solidFill>
                <a:latin typeface="Consolas"/>
                <a:ea typeface="Consolas"/>
                <a:cs typeface="Consolas"/>
                <a:sym typeface="Consolas"/>
              </a:rPr>
              <a:t>AS</a:t>
            </a:r>
            <a:r>
              <a:rPr lang="en" sz="2200" b="1">
                <a:solidFill>
                  <a:schemeClr val="dk1"/>
                </a:solidFill>
                <a:latin typeface="Consolas"/>
                <a:ea typeface="Consolas"/>
                <a:cs typeface="Consolas"/>
                <a:sym typeface="Consolas"/>
              </a:rPr>
              <a:t> subways</a:t>
            </a: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2200" b="1">
                <a:solidFill>
                  <a:srgbClr val="0000FF"/>
                </a:solidFill>
                <a:latin typeface="Consolas"/>
                <a:ea typeface="Consolas"/>
                <a:cs typeface="Consolas"/>
                <a:sym typeface="Consolas"/>
              </a:rPr>
              <a:t>WHERE</a:t>
            </a:r>
            <a:r>
              <a:rPr lang="en" sz="2200" b="1">
                <a:solidFill>
                  <a:schemeClr val="dk1"/>
                </a:solidFill>
                <a:latin typeface="Consolas"/>
                <a:ea typeface="Consolas"/>
                <a:cs typeface="Consolas"/>
                <a:sym typeface="Consolas"/>
              </a:rPr>
              <a:t> </a:t>
            </a:r>
            <a:r>
              <a:rPr lang="en" sz="2200" b="1">
                <a:solidFill>
                  <a:srgbClr val="006E1D"/>
                </a:solidFill>
                <a:latin typeface="Consolas"/>
                <a:ea typeface="Consolas"/>
                <a:cs typeface="Consolas"/>
                <a:sym typeface="Consolas"/>
              </a:rPr>
              <a:t>strpos(</a:t>
            </a:r>
            <a:r>
              <a:rPr lang="en" sz="2200" b="1">
                <a:solidFill>
                  <a:schemeClr val="dk1"/>
                </a:solidFill>
                <a:latin typeface="Consolas"/>
                <a:ea typeface="Consolas"/>
                <a:cs typeface="Consolas"/>
                <a:sym typeface="Consolas"/>
              </a:rPr>
              <a:t>subways.routes,'</a:t>
            </a:r>
            <a:r>
              <a:rPr lang="en" sz="2200" b="1">
                <a:solidFill>
                  <a:srgbClr val="B45F06"/>
                </a:solidFill>
                <a:latin typeface="Consolas"/>
                <a:ea typeface="Consolas"/>
                <a:cs typeface="Consolas"/>
                <a:sym typeface="Consolas"/>
              </a:rPr>
              <a:t>A</a:t>
            </a:r>
            <a:r>
              <a:rPr lang="en" sz="2200" b="1">
                <a:solidFill>
                  <a:schemeClr val="dk1"/>
                </a:solidFill>
                <a:latin typeface="Consolas"/>
                <a:ea typeface="Consolas"/>
                <a:cs typeface="Consolas"/>
                <a:sym typeface="Consolas"/>
              </a:rPr>
              <a:t>'</a:t>
            </a:r>
            <a:r>
              <a:rPr lang="en" sz="2200" b="1">
                <a:solidFill>
                  <a:srgbClr val="006E1D"/>
                </a:solidFill>
                <a:latin typeface="Consolas"/>
                <a:ea typeface="Consolas"/>
                <a:cs typeface="Consolas"/>
                <a:sym typeface="Consolas"/>
              </a:rPr>
              <a:t>)</a:t>
            </a:r>
            <a:r>
              <a:rPr lang="en" sz="2200" b="1">
                <a:solidFill>
                  <a:schemeClr val="dk1"/>
                </a:solidFill>
                <a:latin typeface="Consolas"/>
                <a:ea typeface="Consolas"/>
                <a:cs typeface="Consolas"/>
                <a:sym typeface="Consolas"/>
              </a:rPr>
              <a:t> &gt; 0;</a:t>
            </a:r>
            <a:endParaRPr sz="2200" b="1">
              <a:solidFill>
                <a:srgbClr val="0000F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2200" b="1">
              <a:solidFill>
                <a:schemeClr val="dk1"/>
              </a:solidFill>
              <a:latin typeface="Consolas"/>
              <a:ea typeface="Consolas"/>
              <a:cs typeface="Consolas"/>
              <a:sym typeface="Consolas"/>
            </a:endParaRPr>
          </a:p>
        </p:txBody>
      </p:sp>
      <p:sp>
        <p:nvSpPr>
          <p:cNvPr id="1238" name="Google Shape;1238;p1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Find all routes with an “A”</a:t>
            </a:r>
            <a:endParaRPr/>
          </a:p>
        </p:txBody>
      </p:sp>
      <p:sp>
        <p:nvSpPr>
          <p:cNvPr id="1239" name="Google Shape;1239;p15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240" name="Google Shape;1240;p156"/>
          <p:cNvPicPr preferRelativeResize="0"/>
          <p:nvPr/>
        </p:nvPicPr>
        <p:blipFill>
          <a:blip r:embed="rId3">
            <a:alphaModFix/>
          </a:blip>
          <a:stretch>
            <a:fillRect/>
          </a:stretch>
        </p:blipFill>
        <p:spPr>
          <a:xfrm>
            <a:off x="152400" y="2359075"/>
            <a:ext cx="8839200" cy="34993"/>
          </a:xfrm>
          <a:prstGeom prst="rect">
            <a:avLst/>
          </a:prstGeom>
          <a:noFill/>
          <a:ln>
            <a:noFill/>
          </a:ln>
        </p:spPr>
      </p:pic>
      <p:sp>
        <p:nvSpPr>
          <p:cNvPr id="1241" name="Google Shape;1241;p156"/>
          <p:cNvSpPr txBox="1"/>
          <p:nvPr/>
        </p:nvSpPr>
        <p:spPr>
          <a:xfrm>
            <a:off x="311750" y="2351900"/>
            <a:ext cx="85206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latin typeface="Consolas"/>
                <a:ea typeface="Consolas"/>
                <a:cs typeface="Consolas"/>
                <a:sym typeface="Consolas"/>
              </a:rPr>
              <a:t>A,C</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A,B,C,D</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A,C,E,L</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A,C,F</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A,B,C</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A,S</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A,C,E</a:t>
            </a:r>
            <a:endParaRPr sz="2200" b="1">
              <a:solidFill>
                <a:schemeClr val="dk1"/>
              </a:solidFill>
              <a:latin typeface="Consolas"/>
              <a:ea typeface="Consolas"/>
              <a:cs typeface="Consolas"/>
              <a:sym typeface="Consolas"/>
            </a:endParaRPr>
          </a:p>
          <a:p>
            <a:pPr marL="0" lvl="0" indent="0" algn="l" rtl="0">
              <a:spcBef>
                <a:spcPts val="0"/>
              </a:spcBef>
              <a:spcAft>
                <a:spcPts val="0"/>
              </a:spcAft>
              <a:buNone/>
            </a:pPr>
            <a:r>
              <a:rPr lang="en" sz="2200" b="1">
                <a:solidFill>
                  <a:schemeClr val="dk1"/>
                </a:solidFill>
                <a:latin typeface="Consolas"/>
                <a:ea typeface="Consolas"/>
                <a:cs typeface="Consolas"/>
                <a:sym typeface="Consolas"/>
              </a:rPr>
              <a:t>...</a:t>
            </a:r>
            <a:endParaRPr sz="2200" b="1">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PostGIS?</a:t>
            </a:r>
            <a:endParaRPr/>
          </a:p>
        </p:txBody>
      </p:sp>
      <p:sp>
        <p:nvSpPr>
          <p:cNvPr id="147" name="Google Shape;147;p2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2 - Introduction</a:t>
            </a:r>
            <a:endParaRPr sz="1500" b="1">
              <a:solidFill>
                <a:srgbClr val="FFFFFF"/>
              </a:solidFill>
              <a:latin typeface="Calibri"/>
              <a:ea typeface="Calibri"/>
              <a:cs typeface="Calibri"/>
              <a:sym typeface="Calibri"/>
            </a:endParaRPr>
          </a:p>
        </p:txBody>
      </p:sp>
      <p:pic>
        <p:nvPicPr>
          <p:cNvPr id="148" name="Google Shape;148;p25"/>
          <p:cNvPicPr preferRelativeResize="0"/>
          <p:nvPr/>
        </p:nvPicPr>
        <p:blipFill>
          <a:blip r:embed="rId3">
            <a:alphaModFix/>
          </a:blip>
          <a:stretch>
            <a:fillRect/>
          </a:stretch>
        </p:blipFill>
        <p:spPr>
          <a:xfrm>
            <a:off x="2994475" y="1754563"/>
            <a:ext cx="3110973" cy="2073476"/>
          </a:xfrm>
          <a:prstGeom prst="rect">
            <a:avLst/>
          </a:prstGeom>
          <a:noFill/>
          <a:ln>
            <a:noFill/>
          </a:ln>
        </p:spPr>
      </p:pic>
      <p:pic>
        <p:nvPicPr>
          <p:cNvPr id="149" name="Google Shape;149;p25"/>
          <p:cNvPicPr preferRelativeResize="0"/>
          <p:nvPr/>
        </p:nvPicPr>
        <p:blipFill>
          <a:blip r:embed="rId4">
            <a:alphaModFix/>
          </a:blip>
          <a:stretch>
            <a:fillRect/>
          </a:stretch>
        </p:blipFill>
        <p:spPr>
          <a:xfrm>
            <a:off x="389475" y="2113000"/>
            <a:ext cx="2332587" cy="1374700"/>
          </a:xfrm>
          <a:prstGeom prst="rect">
            <a:avLst/>
          </a:prstGeom>
          <a:noFill/>
          <a:ln>
            <a:noFill/>
          </a:ln>
        </p:spPr>
      </p:pic>
      <p:pic>
        <p:nvPicPr>
          <p:cNvPr id="150" name="Google Shape;150;p25"/>
          <p:cNvPicPr preferRelativeResize="0"/>
          <p:nvPr/>
        </p:nvPicPr>
        <p:blipFill>
          <a:blip r:embed="rId5">
            <a:alphaModFix/>
          </a:blip>
          <a:stretch>
            <a:fillRect/>
          </a:stretch>
        </p:blipFill>
        <p:spPr>
          <a:xfrm>
            <a:off x="2811149" y="1830770"/>
            <a:ext cx="972200" cy="1374701"/>
          </a:xfrm>
          <a:prstGeom prst="rect">
            <a:avLst/>
          </a:prstGeom>
          <a:noFill/>
          <a:ln>
            <a:noFill/>
          </a:ln>
        </p:spPr>
      </p:pic>
      <p:pic>
        <p:nvPicPr>
          <p:cNvPr id="151" name="Google Shape;151;p25"/>
          <p:cNvPicPr preferRelativeResize="0"/>
          <p:nvPr/>
        </p:nvPicPr>
        <p:blipFill>
          <a:blip r:embed="rId6">
            <a:alphaModFix/>
          </a:blip>
          <a:stretch>
            <a:fillRect/>
          </a:stretch>
        </p:blipFill>
        <p:spPr>
          <a:xfrm>
            <a:off x="5214725" y="1614750"/>
            <a:ext cx="1169838" cy="1654350"/>
          </a:xfrm>
          <a:prstGeom prst="rect">
            <a:avLst/>
          </a:prstGeom>
          <a:noFill/>
          <a:ln>
            <a:noFill/>
          </a:ln>
        </p:spPr>
      </p:pic>
      <p:sp>
        <p:nvSpPr>
          <p:cNvPr id="152" name="Google Shape;152;p25"/>
          <p:cNvSpPr txBox="1"/>
          <p:nvPr/>
        </p:nvSpPr>
        <p:spPr>
          <a:xfrm>
            <a:off x="6279434" y="1853559"/>
            <a:ext cx="28605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a:solidFill>
                  <a:srgbClr val="1155CC"/>
                </a:solidFill>
                <a:latin typeface="Calibri"/>
                <a:ea typeface="Calibri"/>
                <a:cs typeface="Calibri"/>
                <a:sym typeface="Calibri"/>
              </a:rPr>
              <a:t>CREATE </a:t>
            </a:r>
            <a:br>
              <a:rPr lang="en" sz="3100" b="1">
                <a:solidFill>
                  <a:srgbClr val="1155CC"/>
                </a:solidFill>
                <a:latin typeface="Calibri"/>
                <a:ea typeface="Calibri"/>
                <a:cs typeface="Calibri"/>
                <a:sym typeface="Calibri"/>
              </a:rPr>
            </a:br>
            <a:r>
              <a:rPr lang="en" sz="3100" b="1">
                <a:solidFill>
                  <a:srgbClr val="1155CC"/>
                </a:solidFill>
                <a:latin typeface="Calibri"/>
                <a:ea typeface="Calibri"/>
                <a:cs typeface="Calibri"/>
                <a:sym typeface="Calibri"/>
              </a:rPr>
              <a:t>EXTENSION</a:t>
            </a:r>
            <a:endParaRPr sz="3100" b="1">
              <a:solidFill>
                <a:srgbClr val="1155CC"/>
              </a:solidFill>
              <a:latin typeface="Calibri"/>
              <a:ea typeface="Calibri"/>
              <a:cs typeface="Calibri"/>
              <a:sym typeface="Calibri"/>
            </a:endParaRPr>
          </a:p>
          <a:p>
            <a:pPr marL="0" lvl="0" indent="0" algn="l" rtl="0">
              <a:spcBef>
                <a:spcPts val="0"/>
              </a:spcBef>
              <a:spcAft>
                <a:spcPts val="0"/>
              </a:spcAft>
              <a:buNone/>
            </a:pPr>
            <a:r>
              <a:rPr lang="en" sz="3100" b="1">
                <a:latin typeface="Calibri"/>
                <a:ea typeface="Calibri"/>
                <a:cs typeface="Calibri"/>
                <a:sym typeface="Calibri"/>
              </a:rPr>
              <a:t>postgis;</a:t>
            </a:r>
            <a:endParaRPr sz="3100" b="1">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5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247" name="Google Shape;1247;p157"/>
          <p:cNvPicPr preferRelativeResize="0"/>
          <p:nvPr/>
        </p:nvPicPr>
        <p:blipFill>
          <a:blip r:embed="rId3">
            <a:alphaModFix/>
          </a:blip>
          <a:stretch>
            <a:fillRect/>
          </a:stretch>
        </p:blipFill>
        <p:spPr>
          <a:xfrm>
            <a:off x="3922156" y="408575"/>
            <a:ext cx="5221845" cy="4734925"/>
          </a:xfrm>
          <a:prstGeom prst="rect">
            <a:avLst/>
          </a:prstGeom>
          <a:noFill/>
          <a:ln>
            <a:noFill/>
          </a:ln>
        </p:spPr>
      </p:pic>
      <p:sp>
        <p:nvSpPr>
          <p:cNvPr id="1248" name="Google Shape;1248;p157"/>
          <p:cNvSpPr txBox="1"/>
          <p:nvPr/>
        </p:nvSpPr>
        <p:spPr>
          <a:xfrm>
            <a:off x="625325" y="895350"/>
            <a:ext cx="25560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latin typeface="Calibri"/>
                <a:ea typeface="Calibri"/>
                <a:cs typeface="Calibri"/>
                <a:sym typeface="Calibri"/>
              </a:rPr>
              <a:t>The route of the A train. </a:t>
            </a:r>
            <a:endParaRPr sz="2400" b="1">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r>
              <a:rPr lang="en" sz="2400">
                <a:latin typeface="Calibri"/>
                <a:ea typeface="Calibri"/>
                <a:cs typeface="Calibri"/>
                <a:sym typeface="Calibri"/>
              </a:rPr>
              <a:t>What is the racial makeup within 200 meters of each stop? Who is served by the A train?</a:t>
            </a:r>
            <a:endParaRPr sz="2400">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58"/>
          <p:cNvSpPr/>
          <p:nvPr/>
        </p:nvSpPr>
        <p:spPr>
          <a:xfrm>
            <a:off x="83100" y="2400300"/>
            <a:ext cx="4927200" cy="2238300"/>
          </a:xfrm>
          <a:prstGeom prst="roundRect">
            <a:avLst>
              <a:gd name="adj" fmla="val 1030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58"/>
          <p:cNvSpPr txBox="1">
            <a:spLocks noGrp="1"/>
          </p:cNvSpPr>
          <p:nvPr>
            <p:ph type="body" idx="1"/>
          </p:nvPr>
        </p:nvSpPr>
        <p:spPr>
          <a:xfrm>
            <a:off x="83100" y="1066750"/>
            <a:ext cx="9369600" cy="40101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SELECT</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B45F06"/>
                </a:solidFill>
                <a:latin typeface="Consolas"/>
                <a:ea typeface="Consolas"/>
                <a:cs typeface="Consolas"/>
                <a:sym typeface="Consolas"/>
              </a:rPr>
              <a:t>100</a:t>
            </a:r>
            <a:r>
              <a:rPr lang="en" b="1">
                <a:solidFill>
                  <a:schemeClr val="dk1"/>
                </a:solidFill>
                <a:latin typeface="Consolas"/>
                <a:ea typeface="Consolas"/>
                <a:cs typeface="Consolas"/>
                <a:sym typeface="Consolas"/>
              </a:rPr>
              <a:t>*</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c.popn_white</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c.popn_total</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white_pct, </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B45F06"/>
                </a:solidFill>
                <a:latin typeface="Consolas"/>
                <a:ea typeface="Consolas"/>
                <a:cs typeface="Consolas"/>
                <a:sym typeface="Consolas"/>
              </a:rPr>
              <a:t>100</a:t>
            </a:r>
            <a:r>
              <a:rPr lang="en" b="1">
                <a:solidFill>
                  <a:schemeClr val="dk1"/>
                </a:solidFill>
                <a:latin typeface="Consolas"/>
                <a:ea typeface="Consolas"/>
                <a:cs typeface="Consolas"/>
                <a:sym typeface="Consolas"/>
              </a:rPr>
              <a:t>*</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c.popn_black</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c.popn_total</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black_pct,</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006E1D"/>
                </a:solidFill>
                <a:latin typeface="Consolas"/>
                <a:ea typeface="Consolas"/>
                <a:cs typeface="Consolas"/>
                <a:sym typeface="Consolas"/>
              </a:rPr>
              <a:t>SUM(</a:t>
            </a:r>
            <a:r>
              <a:rPr lang="en" b="1">
                <a:solidFill>
                  <a:schemeClr val="dk1"/>
                </a:solidFill>
                <a:latin typeface="Consolas"/>
                <a:ea typeface="Consolas"/>
                <a:cs typeface="Consolas"/>
                <a:sym typeface="Consolas"/>
              </a:rPr>
              <a:t>popn_total</a:t>
            </a:r>
            <a:r>
              <a:rPr lang="en" b="1">
                <a:solidFill>
                  <a:srgbClr val="006E1D"/>
                </a:solidFill>
                <a:latin typeface="Consolas"/>
                <a:ea typeface="Consolas"/>
                <a:cs typeface="Consolas"/>
                <a:sym typeface="Consolas"/>
              </a:rPr>
              <a:t>)</a:t>
            </a:r>
            <a:r>
              <a:rPr lang="en" b="1">
                <a:solidFill>
                  <a:schemeClr val="dk1"/>
                </a:solidFill>
                <a:latin typeface="Consolas"/>
                <a:ea typeface="Consolas"/>
                <a:cs typeface="Consolas"/>
                <a:sym typeface="Consolas"/>
              </a:rPr>
              <a:t>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popn_total</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FROM</a:t>
            </a:r>
            <a:r>
              <a:rPr lang="en" b="1">
                <a:solidFill>
                  <a:schemeClr val="dk1"/>
                </a:solidFill>
                <a:latin typeface="Consolas"/>
                <a:ea typeface="Consolas"/>
                <a:cs typeface="Consolas"/>
                <a:sym typeface="Consolas"/>
              </a:rPr>
              <a:t> nyc_census_blocks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c</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JOIN</a:t>
            </a:r>
            <a:r>
              <a:rPr lang="en" b="1">
                <a:solidFill>
                  <a:schemeClr val="dk1"/>
                </a:solidFill>
                <a:latin typeface="Consolas"/>
                <a:ea typeface="Consolas"/>
                <a:cs typeface="Consolas"/>
                <a:sym typeface="Consolas"/>
              </a:rPr>
              <a:t> nyc_subway_stations </a:t>
            </a:r>
            <a:r>
              <a:rPr lang="en" b="1">
                <a:solidFill>
                  <a:srgbClr val="0000FF"/>
                </a:solidFill>
                <a:latin typeface="Consolas"/>
                <a:ea typeface="Consolas"/>
                <a:cs typeface="Consolas"/>
                <a:sym typeface="Consolas"/>
              </a:rPr>
              <a:t>AS</a:t>
            </a:r>
            <a:r>
              <a:rPr lang="en" b="1">
                <a:solidFill>
                  <a:schemeClr val="dk1"/>
                </a:solidFill>
                <a:latin typeface="Consolas"/>
                <a:ea typeface="Consolas"/>
                <a:cs typeface="Consolas"/>
                <a:sym typeface="Consolas"/>
              </a:rPr>
              <a:t> s</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0000FF"/>
                </a:solidFill>
                <a:latin typeface="Consolas"/>
                <a:ea typeface="Consolas"/>
                <a:cs typeface="Consolas"/>
                <a:sym typeface="Consolas"/>
              </a:rPr>
              <a:t>ON</a:t>
            </a:r>
            <a:r>
              <a:rPr lang="en" b="1">
                <a:solidFill>
                  <a:schemeClr val="dk1"/>
                </a:solidFill>
                <a:latin typeface="Consolas"/>
                <a:ea typeface="Consolas"/>
                <a:cs typeface="Consolas"/>
                <a:sym typeface="Consolas"/>
              </a:rPr>
              <a:t> </a:t>
            </a:r>
            <a:r>
              <a:rPr lang="en" b="1">
                <a:solidFill>
                  <a:srgbClr val="006E1D"/>
                </a:solidFill>
                <a:latin typeface="Consolas"/>
                <a:ea typeface="Consolas"/>
                <a:cs typeface="Consolas"/>
                <a:sym typeface="Consolas"/>
              </a:rPr>
              <a:t>ST_DWithin(</a:t>
            </a:r>
            <a:endParaRPr b="1">
              <a:solidFill>
                <a:srgbClr val="006E1D"/>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c.geom,</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s.geom,</a:t>
            </a:r>
            <a:endParaRPr b="1">
              <a:solidFill>
                <a:schemeClr val="dk1"/>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B45F06"/>
                </a:solidFill>
                <a:latin typeface="Consolas"/>
                <a:ea typeface="Consolas"/>
                <a:cs typeface="Consolas"/>
                <a:sym typeface="Consolas"/>
              </a:rPr>
              <a:t>200</a:t>
            </a:r>
            <a:endParaRPr b="1">
              <a:solidFill>
                <a:srgbClr val="B45F06"/>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chemeClr val="dk1"/>
                </a:solidFill>
                <a:latin typeface="Consolas"/>
                <a:ea typeface="Consolas"/>
                <a:cs typeface="Consolas"/>
                <a:sym typeface="Consolas"/>
              </a:rPr>
              <a:t>  </a:t>
            </a:r>
            <a:r>
              <a:rPr lang="en" b="1">
                <a:solidFill>
                  <a:srgbClr val="006E1D"/>
                </a:solidFill>
                <a:latin typeface="Consolas"/>
                <a:ea typeface="Consolas"/>
                <a:cs typeface="Consolas"/>
                <a:sym typeface="Consolas"/>
              </a:rPr>
              <a:t>)</a:t>
            </a:r>
            <a:endParaRPr b="1">
              <a:solidFill>
                <a:srgbClr val="006E1D"/>
              </a:solidFill>
              <a:latin typeface="Consolas"/>
              <a:ea typeface="Consolas"/>
              <a:cs typeface="Consolas"/>
              <a:sym typeface="Consolas"/>
            </a:endParaRPr>
          </a:p>
          <a:p>
            <a:pPr marL="0" lvl="0" indent="0" algn="l" rtl="0">
              <a:lnSpc>
                <a:spcPct val="90000"/>
              </a:lnSpc>
              <a:spcBef>
                <a:spcPts val="0"/>
              </a:spcBef>
              <a:spcAft>
                <a:spcPts val="0"/>
              </a:spcAft>
              <a:buNone/>
            </a:pPr>
            <a:r>
              <a:rPr lang="en" b="1">
                <a:solidFill>
                  <a:srgbClr val="0000FF"/>
                </a:solidFill>
                <a:latin typeface="Consolas"/>
                <a:ea typeface="Consolas"/>
                <a:cs typeface="Consolas"/>
                <a:sym typeface="Consolas"/>
              </a:rPr>
              <a:t>WHERE</a:t>
            </a:r>
            <a:r>
              <a:rPr lang="en" b="1">
                <a:solidFill>
                  <a:schemeClr val="dk1"/>
                </a:solidFill>
                <a:latin typeface="Consolas"/>
                <a:ea typeface="Consolas"/>
                <a:cs typeface="Consolas"/>
                <a:sym typeface="Consolas"/>
              </a:rPr>
              <a:t> strpos(s.routes,</a:t>
            </a:r>
            <a:r>
              <a:rPr lang="en" b="1">
                <a:solidFill>
                  <a:srgbClr val="B45F06"/>
                </a:solidFill>
                <a:latin typeface="Consolas"/>
                <a:ea typeface="Consolas"/>
                <a:cs typeface="Consolas"/>
                <a:sym typeface="Consolas"/>
              </a:rPr>
              <a:t>'A'</a:t>
            </a:r>
            <a:r>
              <a:rPr lang="en" b="1">
                <a:solidFill>
                  <a:schemeClr val="dk1"/>
                </a:solidFill>
                <a:latin typeface="Consolas"/>
                <a:ea typeface="Consolas"/>
                <a:cs typeface="Consolas"/>
                <a:sym typeface="Consolas"/>
              </a:rPr>
              <a:t>) &gt; </a:t>
            </a:r>
            <a:r>
              <a:rPr lang="en" b="1">
                <a:solidFill>
                  <a:srgbClr val="B45F06"/>
                </a:solidFill>
                <a:latin typeface="Consolas"/>
                <a:ea typeface="Consolas"/>
                <a:cs typeface="Consolas"/>
                <a:sym typeface="Consolas"/>
              </a:rPr>
              <a:t>0</a:t>
            </a:r>
            <a:r>
              <a:rPr lang="en" b="1">
                <a:solidFill>
                  <a:schemeClr val="dk1"/>
                </a:solidFill>
                <a:latin typeface="Consolas"/>
                <a:ea typeface="Consolas"/>
                <a:cs typeface="Consolas"/>
                <a:sym typeface="Consolas"/>
              </a:rPr>
              <a:t>;</a:t>
            </a:r>
            <a:endParaRPr sz="2400"/>
          </a:p>
        </p:txBody>
      </p:sp>
      <p:sp>
        <p:nvSpPr>
          <p:cNvPr id="1255" name="Google Shape;1255;p15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sp>
        <p:nvSpPr>
          <p:cNvPr id="1256" name="Google Shape;1256;p158"/>
          <p:cNvSpPr txBox="1">
            <a:spLocks noGrp="1"/>
          </p:cNvSpPr>
          <p:nvPr>
            <p:ph type="title"/>
          </p:nvPr>
        </p:nvSpPr>
        <p:spPr>
          <a:xfrm>
            <a:off x="178350" y="4940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Summarize population 200m from A train stops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5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graphicFrame>
        <p:nvGraphicFramePr>
          <p:cNvPr id="1262" name="Google Shape;1262;p159"/>
          <p:cNvGraphicFramePr/>
          <p:nvPr/>
        </p:nvGraphicFramePr>
        <p:xfrm>
          <a:off x="432650" y="1601775"/>
          <a:ext cx="8330350" cy="2332050"/>
        </p:xfrm>
        <a:graphic>
          <a:graphicData uri="http://schemas.openxmlformats.org/drawingml/2006/table">
            <a:tbl>
              <a:tblPr>
                <a:noFill/>
                <a:tableStyleId>{DA34A9BC-9319-4FB5-8B9A-E56600F3A0AE}</a:tableStyleId>
              </a:tblPr>
              <a:tblGrid>
                <a:gridCol w="4165175">
                  <a:extLst>
                    <a:ext uri="{9D8B030D-6E8A-4147-A177-3AD203B41FA5}">
                      <a16:colId xmlns:a16="http://schemas.microsoft.com/office/drawing/2014/main" val="20000"/>
                    </a:ext>
                  </a:extLst>
                </a:gridCol>
                <a:gridCol w="4165175">
                  <a:extLst>
                    <a:ext uri="{9D8B030D-6E8A-4147-A177-3AD203B41FA5}">
                      <a16:colId xmlns:a16="http://schemas.microsoft.com/office/drawing/2014/main" val="20001"/>
                    </a:ext>
                  </a:extLst>
                </a:gridCol>
              </a:tblGrid>
              <a:tr h="896950">
                <a:tc>
                  <a:txBody>
                    <a:bodyPr/>
                    <a:lstStyle/>
                    <a:p>
                      <a:pPr marL="0" lvl="0" indent="0" algn="ctr" rtl="0">
                        <a:lnSpc>
                          <a:spcPct val="115000"/>
                        </a:lnSpc>
                        <a:spcBef>
                          <a:spcPts val="0"/>
                        </a:spcBef>
                        <a:spcAft>
                          <a:spcPts val="0"/>
                        </a:spcAft>
                        <a:buNone/>
                      </a:pPr>
                      <a:r>
                        <a:rPr lang="en" sz="3600" b="1"/>
                        <a:t>New York</a:t>
                      </a:r>
                      <a:endParaRPr sz="3600" b="1"/>
                    </a:p>
                  </a:txBody>
                  <a:tcPr marL="91425" marR="91425" marT="91425" marB="91425">
                    <a:lnL w="9525" cap="flat" cmpd="sng">
                      <a:solidFill>
                        <a:srgbClr val="356B99">
                          <a:alpha val="0"/>
                        </a:srgbClr>
                      </a:solidFill>
                      <a:prstDash val="solid"/>
                      <a:round/>
                      <a:headEnd type="none" w="sm" len="sm"/>
                      <a:tailEnd type="none" w="sm" len="sm"/>
                    </a:lnL>
                    <a:lnR w="9525" cap="flat" cmpd="sng">
                      <a:solidFill>
                        <a:srgbClr val="356B99">
                          <a:alpha val="0"/>
                        </a:srgbClr>
                      </a:solidFill>
                      <a:prstDash val="solid"/>
                      <a:round/>
                      <a:headEnd type="none" w="sm" len="sm"/>
                      <a:tailEnd type="none" w="sm" len="sm"/>
                    </a:lnR>
                    <a:lnT w="9525" cap="flat" cmpd="sng">
                      <a:solidFill>
                        <a:srgbClr val="356B99">
                          <a:alpha val="0"/>
                        </a:srgbClr>
                      </a:solidFill>
                      <a:prstDash val="solid"/>
                      <a:round/>
                      <a:headEnd type="none" w="sm" len="sm"/>
                      <a:tailEnd type="none" w="sm" len="sm"/>
                    </a:lnT>
                    <a:lnB w="28575" cap="flat" cmpd="sng">
                      <a:solidFill>
                        <a:srgbClr val="356B9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3600" b="1"/>
                        <a:t>Train</a:t>
                      </a:r>
                      <a:endParaRPr sz="3600" b="1"/>
                    </a:p>
                  </a:txBody>
                  <a:tcPr marL="91425" marR="91425" marT="91425" marB="91425">
                    <a:lnL w="9525" cap="flat" cmpd="sng">
                      <a:solidFill>
                        <a:srgbClr val="356B99">
                          <a:alpha val="0"/>
                        </a:srgbClr>
                      </a:solidFill>
                      <a:prstDash val="solid"/>
                      <a:round/>
                      <a:headEnd type="none" w="sm" len="sm"/>
                      <a:tailEnd type="none" w="sm" len="sm"/>
                    </a:lnL>
                    <a:lnR w="9525" cap="flat" cmpd="sng">
                      <a:solidFill>
                        <a:srgbClr val="356B99">
                          <a:alpha val="0"/>
                        </a:srgbClr>
                      </a:solidFill>
                      <a:prstDash val="solid"/>
                      <a:round/>
                      <a:headEnd type="none" w="sm" len="sm"/>
                      <a:tailEnd type="none" w="sm" len="sm"/>
                    </a:lnR>
                    <a:lnT w="9525" cap="flat" cmpd="sng">
                      <a:solidFill>
                        <a:srgbClr val="356B99">
                          <a:alpha val="0"/>
                        </a:srgbClr>
                      </a:solidFill>
                      <a:prstDash val="solid"/>
                      <a:round/>
                      <a:headEnd type="none" w="sm" len="sm"/>
                      <a:tailEnd type="none" w="sm" len="sm"/>
                    </a:lnT>
                    <a:lnB w="28575" cap="flat" cmpd="sng">
                      <a:solidFill>
                        <a:srgbClr val="356B99">
                          <a:alpha val="0"/>
                        </a:srgbClr>
                      </a:solidFill>
                      <a:prstDash val="solid"/>
                      <a:round/>
                      <a:headEnd type="none" w="sm" len="sm"/>
                      <a:tailEnd type="none" w="sm" len="sm"/>
                    </a:lnB>
                  </a:tcPr>
                </a:tc>
                <a:extLst>
                  <a:ext uri="{0D108BD9-81ED-4DB2-BD59-A6C34878D82A}">
                    <a16:rowId xmlns:a16="http://schemas.microsoft.com/office/drawing/2014/main" val="10000"/>
                  </a:ext>
                </a:extLst>
              </a:tr>
              <a:tr h="717550">
                <a:tc>
                  <a:txBody>
                    <a:bodyPr/>
                    <a:lstStyle/>
                    <a:p>
                      <a:pPr marL="0" lvl="0" indent="0" algn="ctr" rtl="0">
                        <a:lnSpc>
                          <a:spcPct val="115000"/>
                        </a:lnSpc>
                        <a:spcBef>
                          <a:spcPts val="0"/>
                        </a:spcBef>
                        <a:spcAft>
                          <a:spcPts val="0"/>
                        </a:spcAft>
                        <a:buNone/>
                      </a:pPr>
                      <a:r>
                        <a:rPr lang="en" sz="3000"/>
                        <a:t>44.00% white</a:t>
                      </a:r>
                      <a:endParaRPr sz="3000"/>
                    </a:p>
                  </a:txBody>
                  <a:tcPr marL="91425" marR="91425" marT="91425" marB="91425">
                    <a:lnL w="9525" cap="flat" cmpd="sng">
                      <a:solidFill>
                        <a:srgbClr val="356B99">
                          <a:alpha val="0"/>
                        </a:srgbClr>
                      </a:solidFill>
                      <a:prstDash val="solid"/>
                      <a:round/>
                      <a:headEnd type="none" w="sm" len="sm"/>
                      <a:tailEnd type="none" w="sm" len="sm"/>
                    </a:lnL>
                    <a:lnR w="9525" cap="flat" cmpd="sng">
                      <a:solidFill>
                        <a:srgbClr val="356B99">
                          <a:alpha val="0"/>
                        </a:srgbClr>
                      </a:solidFill>
                      <a:prstDash val="solid"/>
                      <a:round/>
                      <a:headEnd type="none" w="sm" len="sm"/>
                      <a:tailEnd type="none" w="sm" len="sm"/>
                    </a:lnR>
                    <a:lnT w="28575" cap="flat" cmpd="sng">
                      <a:solidFill>
                        <a:srgbClr val="356B99">
                          <a:alpha val="0"/>
                        </a:srgbClr>
                      </a:solidFill>
                      <a:prstDash val="solid"/>
                      <a:round/>
                      <a:headEnd type="none" w="sm" len="sm"/>
                      <a:tailEnd type="none" w="sm" len="sm"/>
                    </a:lnT>
                    <a:lnB w="9525" cap="flat" cmpd="sng">
                      <a:solidFill>
                        <a:srgbClr val="356B9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3000"/>
                        <a:t>45.59% white</a:t>
                      </a:r>
                      <a:endParaRPr sz="3000"/>
                    </a:p>
                  </a:txBody>
                  <a:tcPr marL="91425" marR="91425" marT="91425" marB="91425">
                    <a:lnL w="9525" cap="flat" cmpd="sng">
                      <a:solidFill>
                        <a:srgbClr val="356B99">
                          <a:alpha val="0"/>
                        </a:srgbClr>
                      </a:solidFill>
                      <a:prstDash val="solid"/>
                      <a:round/>
                      <a:headEnd type="none" w="sm" len="sm"/>
                      <a:tailEnd type="none" w="sm" len="sm"/>
                    </a:lnL>
                    <a:lnR w="9525" cap="flat" cmpd="sng">
                      <a:solidFill>
                        <a:srgbClr val="356B99">
                          <a:alpha val="0"/>
                        </a:srgbClr>
                      </a:solidFill>
                      <a:prstDash val="solid"/>
                      <a:round/>
                      <a:headEnd type="none" w="sm" len="sm"/>
                      <a:tailEnd type="none" w="sm" len="sm"/>
                    </a:lnR>
                    <a:lnT w="28575" cap="flat" cmpd="sng">
                      <a:solidFill>
                        <a:srgbClr val="356B99">
                          <a:alpha val="0"/>
                        </a:srgbClr>
                      </a:solidFill>
                      <a:prstDash val="solid"/>
                      <a:round/>
                      <a:headEnd type="none" w="sm" len="sm"/>
                      <a:tailEnd type="none" w="sm" len="sm"/>
                    </a:lnT>
                    <a:lnB w="9525" cap="flat" cmpd="sng">
                      <a:solidFill>
                        <a:srgbClr val="356B99">
                          <a:alpha val="0"/>
                        </a:srgbClr>
                      </a:solidFill>
                      <a:prstDash val="solid"/>
                      <a:round/>
                      <a:headEnd type="none" w="sm" len="sm"/>
                      <a:tailEnd type="none" w="sm" len="sm"/>
                    </a:lnB>
                  </a:tcPr>
                </a:tc>
                <a:extLst>
                  <a:ext uri="{0D108BD9-81ED-4DB2-BD59-A6C34878D82A}">
                    <a16:rowId xmlns:a16="http://schemas.microsoft.com/office/drawing/2014/main" val="10001"/>
                  </a:ext>
                </a:extLst>
              </a:tr>
              <a:tr h="717550">
                <a:tc>
                  <a:txBody>
                    <a:bodyPr/>
                    <a:lstStyle/>
                    <a:p>
                      <a:pPr marL="0" lvl="0" indent="0" algn="ctr" rtl="0">
                        <a:lnSpc>
                          <a:spcPct val="115000"/>
                        </a:lnSpc>
                        <a:spcBef>
                          <a:spcPts val="0"/>
                        </a:spcBef>
                        <a:spcAft>
                          <a:spcPts val="0"/>
                        </a:spcAft>
                        <a:buNone/>
                      </a:pPr>
                      <a:r>
                        <a:rPr lang="en" sz="3000"/>
                        <a:t>25.55% black</a:t>
                      </a:r>
                      <a:endParaRPr sz="3000"/>
                    </a:p>
                  </a:txBody>
                  <a:tcPr marL="91425" marR="91425" marT="91425" marB="91425">
                    <a:lnL w="9525" cap="flat" cmpd="sng">
                      <a:solidFill>
                        <a:srgbClr val="356B99">
                          <a:alpha val="0"/>
                        </a:srgbClr>
                      </a:solidFill>
                      <a:prstDash val="solid"/>
                      <a:round/>
                      <a:headEnd type="none" w="sm" len="sm"/>
                      <a:tailEnd type="none" w="sm" len="sm"/>
                    </a:lnL>
                    <a:lnR w="9525" cap="flat" cmpd="sng">
                      <a:solidFill>
                        <a:srgbClr val="356B99">
                          <a:alpha val="0"/>
                        </a:srgbClr>
                      </a:solidFill>
                      <a:prstDash val="solid"/>
                      <a:round/>
                      <a:headEnd type="none" w="sm" len="sm"/>
                      <a:tailEnd type="none" w="sm" len="sm"/>
                    </a:lnR>
                    <a:lnT w="9525" cap="flat" cmpd="sng">
                      <a:solidFill>
                        <a:srgbClr val="356B99">
                          <a:alpha val="0"/>
                        </a:srgbClr>
                      </a:solidFill>
                      <a:prstDash val="solid"/>
                      <a:round/>
                      <a:headEnd type="none" w="sm" len="sm"/>
                      <a:tailEnd type="none" w="sm" len="sm"/>
                    </a:lnT>
                    <a:lnB w="9525" cap="flat" cmpd="sng">
                      <a:solidFill>
                        <a:srgbClr val="356B9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3000"/>
                        <a:t>22.09% black</a:t>
                      </a:r>
                      <a:endParaRPr sz="3000"/>
                    </a:p>
                  </a:txBody>
                  <a:tcPr marL="91425" marR="91425" marT="91425" marB="91425">
                    <a:lnL w="9525" cap="flat" cmpd="sng">
                      <a:solidFill>
                        <a:srgbClr val="356B99">
                          <a:alpha val="0"/>
                        </a:srgbClr>
                      </a:solidFill>
                      <a:prstDash val="solid"/>
                      <a:round/>
                      <a:headEnd type="none" w="sm" len="sm"/>
                      <a:tailEnd type="none" w="sm" len="sm"/>
                    </a:lnL>
                    <a:lnR w="9525" cap="flat" cmpd="sng">
                      <a:solidFill>
                        <a:srgbClr val="356B99">
                          <a:alpha val="0"/>
                        </a:srgbClr>
                      </a:solidFill>
                      <a:prstDash val="solid"/>
                      <a:round/>
                      <a:headEnd type="none" w="sm" len="sm"/>
                      <a:tailEnd type="none" w="sm" len="sm"/>
                    </a:lnR>
                    <a:lnT w="9525" cap="flat" cmpd="sng">
                      <a:solidFill>
                        <a:srgbClr val="356B99">
                          <a:alpha val="0"/>
                        </a:srgbClr>
                      </a:solidFill>
                      <a:prstDash val="solid"/>
                      <a:round/>
                      <a:headEnd type="none" w="sm" len="sm"/>
                      <a:tailEnd type="none" w="sm" len="sm"/>
                    </a:lnT>
                    <a:lnB w="9525" cap="flat" cmpd="sng">
                      <a:solidFill>
                        <a:srgbClr val="356B99">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263" name="Google Shape;1263;p159"/>
          <p:cNvPicPr preferRelativeResize="0"/>
          <p:nvPr/>
        </p:nvPicPr>
        <p:blipFill>
          <a:blip r:embed="rId3">
            <a:alphaModFix/>
          </a:blip>
          <a:stretch>
            <a:fillRect/>
          </a:stretch>
        </p:blipFill>
        <p:spPr>
          <a:xfrm>
            <a:off x="5570650" y="1740000"/>
            <a:ext cx="466000" cy="5063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16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a:t>
            </a:r>
            <a:r>
              <a:rPr lang="en" sz="1500" b="1">
                <a:solidFill>
                  <a:schemeClr val="lt1"/>
                </a:solidFill>
                <a:latin typeface="Calibri"/>
                <a:ea typeface="Calibri"/>
                <a:cs typeface="Calibri"/>
                <a:sym typeface="Calibri"/>
              </a:rPr>
              <a:t>13 - Spatial Joins</a:t>
            </a:r>
            <a:endParaRPr sz="1500" b="1">
              <a:solidFill>
                <a:srgbClr val="FFFFFF"/>
              </a:solidFill>
              <a:latin typeface="Calibri"/>
              <a:ea typeface="Calibri"/>
              <a:cs typeface="Calibri"/>
              <a:sym typeface="Calibri"/>
            </a:endParaRPr>
          </a:p>
        </p:txBody>
      </p:sp>
      <p:pic>
        <p:nvPicPr>
          <p:cNvPr id="1269" name="Google Shape;1269;p160"/>
          <p:cNvPicPr preferRelativeResize="0"/>
          <p:nvPr/>
        </p:nvPicPr>
        <p:blipFill rotWithShape="1">
          <a:blip r:embed="rId3">
            <a:alphaModFix/>
          </a:blip>
          <a:srcRect l="7439" r="5452"/>
          <a:stretch/>
        </p:blipFill>
        <p:spPr>
          <a:xfrm>
            <a:off x="0" y="408575"/>
            <a:ext cx="9144001" cy="4734925"/>
          </a:xfrm>
          <a:prstGeom prst="rect">
            <a:avLst/>
          </a:prstGeom>
          <a:noFill/>
          <a:ln>
            <a:noFill/>
          </a:ln>
        </p:spPr>
      </p:pic>
      <p:sp>
        <p:nvSpPr>
          <p:cNvPr id="1270" name="Google Shape;1270;p160"/>
          <p:cNvSpPr txBox="1"/>
          <p:nvPr/>
        </p:nvSpPr>
        <p:spPr>
          <a:xfrm>
            <a:off x="6696075" y="2867025"/>
            <a:ext cx="2168400" cy="20319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latin typeface="Calibri"/>
                <a:ea typeface="Calibri"/>
                <a:cs typeface="Calibri"/>
                <a:sym typeface="Calibri"/>
              </a:rPr>
              <a:t>You, must take the      train.</a:t>
            </a:r>
            <a:endParaRPr sz="2400">
              <a:latin typeface="Calibri"/>
              <a:ea typeface="Calibri"/>
              <a:cs typeface="Calibri"/>
              <a:sym typeface="Calibri"/>
            </a:endParaRPr>
          </a:p>
          <a:p>
            <a:pPr marL="0" lvl="0" indent="0" algn="ctr" rtl="0">
              <a:spcBef>
                <a:spcPts val="0"/>
              </a:spcBef>
              <a:spcAft>
                <a:spcPts val="0"/>
              </a:spcAft>
              <a:buNone/>
            </a:pPr>
            <a:r>
              <a:rPr lang="en" sz="2400">
                <a:latin typeface="Calibri"/>
                <a:ea typeface="Calibri"/>
                <a:cs typeface="Calibri"/>
                <a:sym typeface="Calibri"/>
              </a:rPr>
              <a:t>To, go to Sugar Hill way up in Harlem.</a:t>
            </a:r>
            <a:endParaRPr sz="2400">
              <a:latin typeface="Calibri"/>
              <a:ea typeface="Calibri"/>
              <a:cs typeface="Calibri"/>
              <a:sym typeface="Calibri"/>
            </a:endParaRPr>
          </a:p>
        </p:txBody>
      </p:sp>
      <p:pic>
        <p:nvPicPr>
          <p:cNvPr id="1271" name="Google Shape;1271;p160"/>
          <p:cNvPicPr preferRelativeResize="0"/>
          <p:nvPr/>
        </p:nvPicPr>
        <p:blipFill>
          <a:blip r:embed="rId4">
            <a:alphaModFix/>
          </a:blip>
          <a:stretch>
            <a:fillRect/>
          </a:stretch>
        </p:blipFill>
        <p:spPr>
          <a:xfrm>
            <a:off x="7484301" y="3376757"/>
            <a:ext cx="324787" cy="35293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66"/>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a:t>Section 15 - Spatial Indexing</a:t>
            </a:r>
            <a:endParaRPr sz="3140"/>
          </a:p>
        </p:txBody>
      </p:sp>
      <p:sp>
        <p:nvSpPr>
          <p:cNvPr id="1316" name="Google Shape;1316;p16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6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spatial database has...</a:t>
            </a:r>
            <a:endParaRPr/>
          </a:p>
        </p:txBody>
      </p:sp>
      <p:sp>
        <p:nvSpPr>
          <p:cNvPr id="1322" name="Google Shape;1322;p1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Char char="●"/>
            </a:pPr>
            <a:r>
              <a:rPr lang="en" sz="2500" b="1"/>
              <a:t>Spatial Data Types</a:t>
            </a:r>
            <a:endParaRPr sz="2500" b="1"/>
          </a:p>
          <a:p>
            <a:pPr marL="914400" lvl="1" indent="-361950" algn="l" rtl="0">
              <a:spcBef>
                <a:spcPts val="0"/>
              </a:spcBef>
              <a:spcAft>
                <a:spcPts val="0"/>
              </a:spcAft>
              <a:buSzPts val="2100"/>
              <a:buChar char="○"/>
            </a:pPr>
            <a:r>
              <a:rPr lang="en" sz="2100"/>
              <a:t>geometry, geography </a:t>
            </a:r>
            <a:endParaRPr sz="2100"/>
          </a:p>
          <a:p>
            <a:pPr marL="457200" lvl="0" indent="-387350" algn="l" rtl="0">
              <a:spcBef>
                <a:spcPts val="0"/>
              </a:spcBef>
              <a:spcAft>
                <a:spcPts val="0"/>
              </a:spcAft>
              <a:buSzPts val="2500"/>
              <a:buChar char="●"/>
            </a:pPr>
            <a:r>
              <a:rPr lang="en" sz="2500" b="1"/>
              <a:t>Spatial Indexes</a:t>
            </a:r>
            <a:endParaRPr sz="2500" b="1"/>
          </a:p>
          <a:p>
            <a:pPr marL="914400" lvl="1" indent="-361950" algn="l" rtl="0">
              <a:spcBef>
                <a:spcPts val="0"/>
              </a:spcBef>
              <a:spcAft>
                <a:spcPts val="0"/>
              </a:spcAft>
              <a:buSzPts val="2100"/>
              <a:buChar char="○"/>
            </a:pPr>
            <a:r>
              <a:rPr lang="en" sz="2100"/>
              <a:t>r-tree, quad-tree, kd-tree </a:t>
            </a:r>
            <a:endParaRPr sz="2100"/>
          </a:p>
          <a:p>
            <a:pPr marL="457200" lvl="0" indent="-387350" algn="l" rtl="0">
              <a:spcBef>
                <a:spcPts val="0"/>
              </a:spcBef>
              <a:spcAft>
                <a:spcPts val="0"/>
              </a:spcAft>
              <a:buSzPts val="2500"/>
              <a:buChar char="●"/>
            </a:pPr>
            <a:r>
              <a:rPr lang="en" sz="2500" b="1"/>
              <a:t>Spatial Functions</a:t>
            </a:r>
            <a:endParaRPr sz="2500" b="1"/>
          </a:p>
          <a:p>
            <a:pPr marL="914400" lvl="1" indent="-361950" algn="l" rtl="0">
              <a:spcBef>
                <a:spcPts val="0"/>
              </a:spcBef>
              <a:spcAft>
                <a:spcPts val="0"/>
              </a:spcAft>
              <a:buSzPts val="2100"/>
              <a:buChar char="○"/>
            </a:pPr>
            <a:r>
              <a:rPr lang="en" sz="2100"/>
              <a:t>ST_Length(geometry),  ST_X(geometry)</a:t>
            </a:r>
            <a:endParaRPr sz="2100"/>
          </a:p>
        </p:txBody>
      </p:sp>
      <p:sp>
        <p:nvSpPr>
          <p:cNvPr id="1323" name="Google Shape;1323;p16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6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spatial index speeds spatial query ...</a:t>
            </a:r>
            <a:endParaRPr/>
          </a:p>
        </p:txBody>
      </p:sp>
      <p:sp>
        <p:nvSpPr>
          <p:cNvPr id="1329" name="Google Shape;1329;p168"/>
          <p:cNvSpPr txBox="1">
            <a:spLocks noGrp="1"/>
          </p:cNvSpPr>
          <p:nvPr>
            <p:ph type="body" idx="1"/>
          </p:nvPr>
        </p:nvSpPr>
        <p:spPr>
          <a:xfrm>
            <a:off x="311700" y="1152475"/>
            <a:ext cx="8520600" cy="7986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Char char="●"/>
            </a:pPr>
            <a:r>
              <a:rPr lang="en" sz="2500" b="1"/>
              <a:t>Join two tables of 10,000 records each</a:t>
            </a:r>
            <a:endParaRPr sz="2100"/>
          </a:p>
        </p:txBody>
      </p:sp>
      <p:sp>
        <p:nvSpPr>
          <p:cNvPr id="1330" name="Google Shape;1330;p16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graphicFrame>
        <p:nvGraphicFramePr>
          <p:cNvPr id="1331" name="Google Shape;1331;p168"/>
          <p:cNvGraphicFramePr/>
          <p:nvPr/>
        </p:nvGraphicFramePr>
        <p:xfrm>
          <a:off x="876300" y="1962150"/>
          <a:ext cx="7239000" cy="1234380"/>
        </p:xfrm>
        <a:graphic>
          <a:graphicData uri="http://schemas.openxmlformats.org/drawingml/2006/table">
            <a:tbl>
              <a:tblPr>
                <a:noFill/>
                <a:tableStyleId>{D6A4FA37-242E-430F-8BCB-D79F0546221A}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900" b="1"/>
                        <a:t>Without Index</a:t>
                      </a:r>
                      <a:endParaRPr sz="1900" b="1"/>
                    </a:p>
                  </a:txBody>
                  <a:tcPr marL="91425" marR="91425" marT="91425" marB="91425">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900" b="1"/>
                        <a:t>With Index</a:t>
                      </a:r>
                      <a:endParaRPr sz="1900" b="1"/>
                    </a:p>
                  </a:txBody>
                  <a:tcPr marL="91425" marR="91425" marT="91425" marB="91425">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900"/>
                        <a:t>10,000 * 10,000 = </a:t>
                      </a:r>
                      <a:r>
                        <a:rPr lang="en" sz="1900" b="1"/>
                        <a:t>100,000,000</a:t>
                      </a:r>
                      <a:r>
                        <a:rPr lang="en" sz="1900"/>
                        <a:t> comparisons</a:t>
                      </a:r>
                      <a:endParaRPr sz="1900"/>
                    </a:p>
                  </a:txBody>
                  <a:tcPr marL="91425" marR="91425" marT="91425" marB="91425">
                    <a:lnL w="9525" cap="flat" cmpd="sng">
                      <a:solidFill>
                        <a:srgbClr val="9E9E9E">
                          <a:alpha val="0"/>
                        </a:srgbClr>
                      </a:solidFill>
                      <a:prstDash val="solid"/>
                      <a:round/>
                      <a:headEnd type="none" w="sm" len="sm"/>
                      <a:tailEnd type="none" w="sm" len="sm"/>
                    </a:lnL>
                    <a:lnT w="38100"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t>10,000 + 10,000 = </a:t>
                      </a:r>
                      <a:r>
                        <a:rPr lang="en" sz="1900" b="1"/>
                        <a:t>20,000</a:t>
                      </a:r>
                      <a:r>
                        <a:rPr lang="en" sz="1900"/>
                        <a:t> comparisons</a:t>
                      </a:r>
                      <a:endParaRPr sz="1900"/>
                    </a:p>
                  </a:txBody>
                  <a:tcPr marL="91425" marR="91425" marT="91425" marB="91425">
                    <a:lnR w="9525" cap="flat" cmpd="sng">
                      <a:solidFill>
                        <a:srgbClr val="9E9E9E">
                          <a:alpha val="0"/>
                        </a:srgbClr>
                      </a:solidFill>
                      <a:prstDash val="solid"/>
                      <a:round/>
                      <a:headEnd type="none" w="sm" len="sm"/>
                      <a:tailEnd type="none" w="sm" len="sm"/>
                    </a:lnR>
                    <a:lnT w="38100"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169"/>
          <p:cNvSpPr txBox="1"/>
          <p:nvPr/>
        </p:nvSpPr>
        <p:spPr>
          <a:xfrm>
            <a:off x="492900" y="1157700"/>
            <a:ext cx="81207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0000FF"/>
                </a:solidFill>
                <a:latin typeface="Consolas"/>
                <a:ea typeface="Consolas"/>
                <a:cs typeface="Consolas"/>
                <a:sym typeface="Consolas"/>
              </a:rPr>
              <a:t>DROP INDEX </a:t>
            </a:r>
            <a:r>
              <a:rPr lang="en" sz="2300" b="1">
                <a:latin typeface="Consolas"/>
                <a:ea typeface="Consolas"/>
                <a:cs typeface="Consolas"/>
                <a:sym typeface="Consolas"/>
              </a:rPr>
              <a:t>nyc_census_blocks_geom_idx;</a:t>
            </a:r>
            <a:endParaRPr sz="2300" b="1">
              <a:latin typeface="Consolas"/>
              <a:ea typeface="Consolas"/>
              <a:cs typeface="Consolas"/>
              <a:sym typeface="Consolas"/>
            </a:endParaRPr>
          </a:p>
        </p:txBody>
      </p:sp>
      <p:sp>
        <p:nvSpPr>
          <p:cNvPr id="1337" name="Google Shape;1337;p169"/>
          <p:cNvSpPr txBox="1">
            <a:spLocks noGrp="1"/>
          </p:cNvSpPr>
          <p:nvPr>
            <p:ph type="title"/>
          </p:nvPr>
        </p:nvSpPr>
        <p:spPr>
          <a:xfrm>
            <a:off x="311700" y="67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prove it… remove the index.</a:t>
            </a:r>
            <a:endParaRPr/>
          </a:p>
          <a:p>
            <a:pPr marL="0" lvl="0" indent="0" algn="l" rtl="0">
              <a:spcBef>
                <a:spcPts val="0"/>
              </a:spcBef>
              <a:spcAft>
                <a:spcPts val="0"/>
              </a:spcAft>
              <a:buNone/>
            </a:pPr>
            <a:endParaRPr/>
          </a:p>
        </p:txBody>
      </p:sp>
      <p:sp>
        <p:nvSpPr>
          <p:cNvPr id="1338" name="Google Shape;1338;p16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
        <p:nvSpPr>
          <p:cNvPr id="1339" name="Google Shape;1339;p169"/>
          <p:cNvSpPr txBox="1">
            <a:spLocks noGrp="1"/>
          </p:cNvSpPr>
          <p:nvPr>
            <p:ph type="title"/>
          </p:nvPr>
        </p:nvSpPr>
        <p:spPr>
          <a:xfrm>
            <a:off x="311700" y="1892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 a spatial join.</a:t>
            </a:r>
            <a:endParaRPr/>
          </a:p>
          <a:p>
            <a:pPr marL="0" lvl="0" indent="0" algn="l" rtl="0">
              <a:spcBef>
                <a:spcPts val="0"/>
              </a:spcBef>
              <a:spcAft>
                <a:spcPts val="0"/>
              </a:spcAft>
              <a:buNone/>
            </a:pPr>
            <a:endParaRPr/>
          </a:p>
        </p:txBody>
      </p:sp>
      <p:sp>
        <p:nvSpPr>
          <p:cNvPr id="1340" name="Google Shape;1340;p169"/>
          <p:cNvSpPr txBox="1"/>
          <p:nvPr/>
        </p:nvSpPr>
        <p:spPr>
          <a:xfrm>
            <a:off x="492900" y="2376900"/>
            <a:ext cx="81207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0000FF"/>
                </a:solidFill>
                <a:latin typeface="Consolas"/>
                <a:ea typeface="Consolas"/>
                <a:cs typeface="Consolas"/>
                <a:sym typeface="Consolas"/>
              </a:rPr>
              <a:t>SELECT</a:t>
            </a:r>
            <a:r>
              <a:rPr lang="en" sz="2100" b="1">
                <a:latin typeface="Consolas"/>
                <a:ea typeface="Consolas"/>
                <a:cs typeface="Consolas"/>
                <a:sym typeface="Consolas"/>
              </a:rPr>
              <a:t> b.blkid</a:t>
            </a:r>
            <a:endParaRPr sz="2100" b="1">
              <a:latin typeface="Consolas"/>
              <a:ea typeface="Consolas"/>
              <a:cs typeface="Consolas"/>
              <a:sym typeface="Consolas"/>
            </a:endParaRPr>
          </a:p>
          <a:p>
            <a:pPr marL="0" lvl="0" indent="0" algn="l" rtl="0">
              <a:spcBef>
                <a:spcPts val="0"/>
              </a:spcBef>
              <a:spcAft>
                <a:spcPts val="0"/>
              </a:spcAft>
              <a:buNone/>
            </a:pPr>
            <a:r>
              <a:rPr lang="en" sz="2100" b="1">
                <a:solidFill>
                  <a:srgbClr val="0000FF"/>
                </a:solidFill>
                <a:latin typeface="Consolas"/>
                <a:ea typeface="Consolas"/>
                <a:cs typeface="Consolas"/>
                <a:sym typeface="Consolas"/>
              </a:rPr>
              <a:t>FROM</a:t>
            </a:r>
            <a:r>
              <a:rPr lang="en" sz="2100" b="1">
                <a:latin typeface="Consolas"/>
                <a:ea typeface="Consolas"/>
                <a:cs typeface="Consolas"/>
                <a:sym typeface="Consolas"/>
              </a:rPr>
              <a:t> nyc_census_blocks b</a:t>
            </a:r>
            <a:endParaRPr sz="2100" b="1">
              <a:latin typeface="Consolas"/>
              <a:ea typeface="Consolas"/>
              <a:cs typeface="Consolas"/>
              <a:sym typeface="Consolas"/>
            </a:endParaRPr>
          </a:p>
          <a:p>
            <a:pPr marL="0" lvl="0" indent="0" algn="l" rtl="0">
              <a:spcBef>
                <a:spcPts val="0"/>
              </a:spcBef>
              <a:spcAft>
                <a:spcPts val="0"/>
              </a:spcAft>
              <a:buNone/>
            </a:pPr>
            <a:r>
              <a:rPr lang="en" sz="2100" b="1">
                <a:solidFill>
                  <a:srgbClr val="0000FF"/>
                </a:solidFill>
                <a:latin typeface="Consolas"/>
                <a:ea typeface="Consolas"/>
                <a:cs typeface="Consolas"/>
                <a:sym typeface="Consolas"/>
              </a:rPr>
              <a:t>JOIN</a:t>
            </a:r>
            <a:r>
              <a:rPr lang="en" sz="2100" b="1">
                <a:latin typeface="Consolas"/>
                <a:ea typeface="Consolas"/>
                <a:cs typeface="Consolas"/>
                <a:sym typeface="Consolas"/>
              </a:rPr>
              <a:t> nyc_subway_stations s</a:t>
            </a:r>
            <a:endParaRPr sz="2100" b="1">
              <a:latin typeface="Consolas"/>
              <a:ea typeface="Consolas"/>
              <a:cs typeface="Consolas"/>
              <a:sym typeface="Consolas"/>
            </a:endParaRPr>
          </a:p>
          <a:p>
            <a:pPr marL="0" lvl="0" indent="0" algn="l" rtl="0">
              <a:spcBef>
                <a:spcPts val="0"/>
              </a:spcBef>
              <a:spcAft>
                <a:spcPts val="0"/>
              </a:spcAft>
              <a:buNone/>
            </a:pPr>
            <a:r>
              <a:rPr lang="en" sz="2100" b="1">
                <a:latin typeface="Consolas"/>
                <a:ea typeface="Consolas"/>
                <a:cs typeface="Consolas"/>
                <a:sym typeface="Consolas"/>
              </a:rPr>
              <a:t>  </a:t>
            </a:r>
            <a:r>
              <a:rPr lang="en" sz="2100" b="1">
                <a:solidFill>
                  <a:srgbClr val="0000FF"/>
                </a:solidFill>
                <a:latin typeface="Consolas"/>
                <a:ea typeface="Consolas"/>
                <a:cs typeface="Consolas"/>
                <a:sym typeface="Consolas"/>
              </a:rPr>
              <a:t>ON</a:t>
            </a:r>
            <a:r>
              <a:rPr lang="en" sz="2100" b="1">
                <a:latin typeface="Consolas"/>
                <a:ea typeface="Consolas"/>
                <a:cs typeface="Consolas"/>
                <a:sym typeface="Consolas"/>
              </a:rPr>
              <a:t> </a:t>
            </a:r>
            <a:r>
              <a:rPr lang="en" sz="2100" b="1">
                <a:solidFill>
                  <a:srgbClr val="006E1D"/>
                </a:solidFill>
                <a:latin typeface="Consolas"/>
                <a:ea typeface="Consolas"/>
                <a:cs typeface="Consolas"/>
                <a:sym typeface="Consolas"/>
              </a:rPr>
              <a:t>ST_Contains(</a:t>
            </a:r>
            <a:r>
              <a:rPr lang="en" sz="2100" b="1">
                <a:latin typeface="Consolas"/>
                <a:ea typeface="Consolas"/>
                <a:cs typeface="Consolas"/>
                <a:sym typeface="Consolas"/>
              </a:rPr>
              <a:t>b.geom, s.geom</a:t>
            </a:r>
            <a:r>
              <a:rPr lang="en" sz="2100" b="1">
                <a:solidFill>
                  <a:srgbClr val="006E1D"/>
                </a:solidFill>
                <a:latin typeface="Consolas"/>
                <a:ea typeface="Consolas"/>
                <a:cs typeface="Consolas"/>
                <a:sym typeface="Consolas"/>
              </a:rPr>
              <a:t>)</a:t>
            </a:r>
            <a:endParaRPr sz="2100" b="1">
              <a:solidFill>
                <a:srgbClr val="006E1D"/>
              </a:solidFill>
              <a:latin typeface="Consolas"/>
              <a:ea typeface="Consolas"/>
              <a:cs typeface="Consolas"/>
              <a:sym typeface="Consolas"/>
            </a:endParaRPr>
          </a:p>
          <a:p>
            <a:pPr marL="0" lvl="0" indent="0" algn="l" rtl="0">
              <a:spcBef>
                <a:spcPts val="0"/>
              </a:spcBef>
              <a:spcAft>
                <a:spcPts val="0"/>
              </a:spcAft>
              <a:buNone/>
            </a:pPr>
            <a:r>
              <a:rPr lang="en" sz="2100" b="1">
                <a:solidFill>
                  <a:srgbClr val="0000FF"/>
                </a:solidFill>
                <a:latin typeface="Consolas"/>
                <a:ea typeface="Consolas"/>
                <a:cs typeface="Consolas"/>
                <a:sym typeface="Consolas"/>
              </a:rPr>
              <a:t>WHERE</a:t>
            </a:r>
            <a:r>
              <a:rPr lang="en" sz="2100" b="1">
                <a:latin typeface="Consolas"/>
                <a:ea typeface="Consolas"/>
                <a:cs typeface="Consolas"/>
                <a:sym typeface="Consolas"/>
              </a:rPr>
              <a:t> s.name </a:t>
            </a:r>
            <a:r>
              <a:rPr lang="en" sz="2100" b="1">
                <a:solidFill>
                  <a:srgbClr val="0000FF"/>
                </a:solidFill>
                <a:latin typeface="Consolas"/>
                <a:ea typeface="Consolas"/>
                <a:cs typeface="Consolas"/>
                <a:sym typeface="Consolas"/>
              </a:rPr>
              <a:t>LIKE</a:t>
            </a:r>
            <a:r>
              <a:rPr lang="en" sz="2100" b="1">
                <a:latin typeface="Consolas"/>
                <a:ea typeface="Consolas"/>
                <a:cs typeface="Consolas"/>
                <a:sym typeface="Consolas"/>
              </a:rPr>
              <a:t> </a:t>
            </a:r>
            <a:r>
              <a:rPr lang="en" sz="2100" b="1">
                <a:solidFill>
                  <a:srgbClr val="B45F06"/>
                </a:solidFill>
                <a:latin typeface="Consolas"/>
                <a:ea typeface="Consolas"/>
                <a:cs typeface="Consolas"/>
                <a:sym typeface="Consolas"/>
              </a:rPr>
              <a:t>'B%'</a:t>
            </a:r>
            <a:r>
              <a:rPr lang="en" sz="2100" b="1">
                <a:latin typeface="Consolas"/>
                <a:ea typeface="Consolas"/>
                <a:cs typeface="Consolas"/>
                <a:sym typeface="Consolas"/>
              </a:rPr>
              <a:t>;</a:t>
            </a:r>
            <a:endParaRPr sz="2100" b="1">
              <a:latin typeface="Consolas"/>
              <a:ea typeface="Consolas"/>
              <a:cs typeface="Consolas"/>
              <a:sym typeface="Consolas"/>
            </a:endParaRPr>
          </a:p>
        </p:txBody>
      </p:sp>
      <p:sp>
        <p:nvSpPr>
          <p:cNvPr id="1341" name="Google Shape;1341;p169"/>
          <p:cNvSpPr txBox="1"/>
          <p:nvPr/>
        </p:nvSpPr>
        <p:spPr>
          <a:xfrm>
            <a:off x="5889725" y="3858525"/>
            <a:ext cx="30285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500" b="1">
                <a:solidFill>
                  <a:srgbClr val="B45F06"/>
                </a:solidFill>
                <a:latin typeface="Calibri"/>
                <a:ea typeface="Calibri"/>
                <a:cs typeface="Calibri"/>
                <a:sym typeface="Calibri"/>
              </a:rPr>
              <a:t>~300 ms</a:t>
            </a:r>
            <a:endParaRPr sz="5500" b="1">
              <a:solidFill>
                <a:srgbClr val="B45F06"/>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70"/>
          <p:cNvSpPr txBox="1"/>
          <p:nvPr/>
        </p:nvSpPr>
        <p:spPr>
          <a:xfrm>
            <a:off x="492900" y="1164600"/>
            <a:ext cx="812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0000FF"/>
                </a:solidFill>
                <a:latin typeface="Consolas"/>
                <a:ea typeface="Consolas"/>
                <a:cs typeface="Consolas"/>
                <a:sym typeface="Consolas"/>
              </a:rPr>
              <a:t>CREATE INDEX </a:t>
            </a:r>
            <a:r>
              <a:rPr lang="en" sz="2100" b="1">
                <a:latin typeface="Consolas"/>
                <a:ea typeface="Consolas"/>
                <a:cs typeface="Consolas"/>
                <a:sym typeface="Consolas"/>
              </a:rPr>
              <a:t>nyc_census_blocks_geom_idx</a:t>
            </a:r>
            <a:br>
              <a:rPr lang="en" sz="2100" b="1">
                <a:latin typeface="Consolas"/>
                <a:ea typeface="Consolas"/>
                <a:cs typeface="Consolas"/>
                <a:sym typeface="Consolas"/>
              </a:rPr>
            </a:br>
            <a:r>
              <a:rPr lang="en" sz="2100" b="1">
                <a:solidFill>
                  <a:srgbClr val="0000FF"/>
                </a:solidFill>
                <a:latin typeface="Consolas"/>
                <a:ea typeface="Consolas"/>
                <a:cs typeface="Consolas"/>
                <a:sym typeface="Consolas"/>
              </a:rPr>
              <a:t>ON </a:t>
            </a:r>
            <a:r>
              <a:rPr lang="en" sz="2100" b="1">
                <a:solidFill>
                  <a:schemeClr val="dk1"/>
                </a:solidFill>
                <a:latin typeface="Consolas"/>
                <a:ea typeface="Consolas"/>
                <a:cs typeface="Consolas"/>
                <a:sym typeface="Consolas"/>
              </a:rPr>
              <a:t>nyc_census_blocks </a:t>
            </a:r>
            <a:r>
              <a:rPr lang="en" sz="2100" b="1">
                <a:solidFill>
                  <a:srgbClr val="0000FF"/>
                </a:solidFill>
                <a:latin typeface="Consolas"/>
                <a:ea typeface="Consolas"/>
                <a:cs typeface="Consolas"/>
                <a:sym typeface="Consolas"/>
              </a:rPr>
              <a:t>USING GIST</a:t>
            </a:r>
            <a:r>
              <a:rPr lang="en" sz="2100" b="1">
                <a:solidFill>
                  <a:schemeClr val="dk1"/>
                </a:solidFill>
                <a:latin typeface="Consolas"/>
                <a:ea typeface="Consolas"/>
                <a:cs typeface="Consolas"/>
                <a:sym typeface="Consolas"/>
              </a:rPr>
              <a:t> (geom)</a:t>
            </a:r>
            <a:r>
              <a:rPr lang="en" sz="2100" b="1">
                <a:latin typeface="Consolas"/>
                <a:ea typeface="Consolas"/>
                <a:cs typeface="Consolas"/>
                <a:sym typeface="Consolas"/>
              </a:rPr>
              <a:t>;</a:t>
            </a:r>
            <a:endParaRPr sz="2100" b="1">
              <a:latin typeface="Consolas"/>
              <a:ea typeface="Consolas"/>
              <a:cs typeface="Consolas"/>
              <a:sym typeface="Consolas"/>
            </a:endParaRPr>
          </a:p>
        </p:txBody>
      </p:sp>
      <p:sp>
        <p:nvSpPr>
          <p:cNvPr id="1347" name="Google Shape;1347;p17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
        <p:nvSpPr>
          <p:cNvPr id="1348" name="Google Shape;1348;p170"/>
          <p:cNvSpPr txBox="1">
            <a:spLocks noGrp="1"/>
          </p:cNvSpPr>
          <p:nvPr>
            <p:ph type="title"/>
          </p:nvPr>
        </p:nvSpPr>
        <p:spPr>
          <a:xfrm>
            <a:off x="311700" y="2015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 the join again.</a:t>
            </a:r>
            <a:endParaRPr/>
          </a:p>
          <a:p>
            <a:pPr marL="0" lvl="0" indent="0" algn="l" rtl="0">
              <a:spcBef>
                <a:spcPts val="0"/>
              </a:spcBef>
              <a:spcAft>
                <a:spcPts val="0"/>
              </a:spcAft>
              <a:buNone/>
            </a:pPr>
            <a:endParaRPr/>
          </a:p>
        </p:txBody>
      </p:sp>
      <p:sp>
        <p:nvSpPr>
          <p:cNvPr id="1349" name="Google Shape;1349;p170"/>
          <p:cNvSpPr txBox="1"/>
          <p:nvPr/>
        </p:nvSpPr>
        <p:spPr>
          <a:xfrm>
            <a:off x="492900" y="2499200"/>
            <a:ext cx="81207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0000FF"/>
                </a:solidFill>
                <a:latin typeface="Consolas"/>
                <a:ea typeface="Consolas"/>
                <a:cs typeface="Consolas"/>
                <a:sym typeface="Consolas"/>
              </a:rPr>
              <a:t>SELECT</a:t>
            </a:r>
            <a:r>
              <a:rPr lang="en" sz="2100" b="1">
                <a:latin typeface="Consolas"/>
                <a:ea typeface="Consolas"/>
                <a:cs typeface="Consolas"/>
                <a:sym typeface="Consolas"/>
              </a:rPr>
              <a:t> blocks.blkid</a:t>
            </a:r>
            <a:endParaRPr sz="2100" b="1">
              <a:latin typeface="Consolas"/>
              <a:ea typeface="Consolas"/>
              <a:cs typeface="Consolas"/>
              <a:sym typeface="Consolas"/>
            </a:endParaRPr>
          </a:p>
          <a:p>
            <a:pPr marL="0" lvl="0" indent="0" algn="l" rtl="0">
              <a:spcBef>
                <a:spcPts val="0"/>
              </a:spcBef>
              <a:spcAft>
                <a:spcPts val="0"/>
              </a:spcAft>
              <a:buNone/>
            </a:pPr>
            <a:r>
              <a:rPr lang="en" sz="2100" b="1">
                <a:solidFill>
                  <a:srgbClr val="0000FF"/>
                </a:solidFill>
                <a:latin typeface="Consolas"/>
                <a:ea typeface="Consolas"/>
                <a:cs typeface="Consolas"/>
                <a:sym typeface="Consolas"/>
              </a:rPr>
              <a:t>FROM</a:t>
            </a:r>
            <a:r>
              <a:rPr lang="en" sz="2100" b="1">
                <a:latin typeface="Consolas"/>
                <a:ea typeface="Consolas"/>
                <a:cs typeface="Consolas"/>
                <a:sym typeface="Consolas"/>
              </a:rPr>
              <a:t> nyc_census_blocks b</a:t>
            </a:r>
            <a:endParaRPr sz="2100" b="1">
              <a:latin typeface="Consolas"/>
              <a:ea typeface="Consolas"/>
              <a:cs typeface="Consolas"/>
              <a:sym typeface="Consolas"/>
            </a:endParaRPr>
          </a:p>
          <a:p>
            <a:pPr marL="0" lvl="0" indent="0" algn="l" rtl="0">
              <a:spcBef>
                <a:spcPts val="0"/>
              </a:spcBef>
              <a:spcAft>
                <a:spcPts val="0"/>
              </a:spcAft>
              <a:buNone/>
            </a:pPr>
            <a:r>
              <a:rPr lang="en" sz="2100" b="1">
                <a:solidFill>
                  <a:srgbClr val="0000FF"/>
                </a:solidFill>
                <a:latin typeface="Consolas"/>
                <a:ea typeface="Consolas"/>
                <a:cs typeface="Consolas"/>
                <a:sym typeface="Consolas"/>
              </a:rPr>
              <a:t>JOIN</a:t>
            </a:r>
            <a:r>
              <a:rPr lang="en" sz="2100" b="1">
                <a:latin typeface="Consolas"/>
                <a:ea typeface="Consolas"/>
                <a:cs typeface="Consolas"/>
                <a:sym typeface="Consolas"/>
              </a:rPr>
              <a:t> nyc_subway_stations s</a:t>
            </a:r>
            <a:endParaRPr sz="2100" b="1">
              <a:latin typeface="Consolas"/>
              <a:ea typeface="Consolas"/>
              <a:cs typeface="Consolas"/>
              <a:sym typeface="Consolas"/>
            </a:endParaRPr>
          </a:p>
          <a:p>
            <a:pPr marL="0" lvl="0" indent="0" algn="l" rtl="0">
              <a:spcBef>
                <a:spcPts val="0"/>
              </a:spcBef>
              <a:spcAft>
                <a:spcPts val="0"/>
              </a:spcAft>
              <a:buNone/>
            </a:pPr>
            <a:r>
              <a:rPr lang="en" sz="2100" b="1">
                <a:latin typeface="Consolas"/>
                <a:ea typeface="Consolas"/>
                <a:cs typeface="Consolas"/>
                <a:sym typeface="Consolas"/>
              </a:rPr>
              <a:t>  </a:t>
            </a:r>
            <a:r>
              <a:rPr lang="en" sz="2100" b="1">
                <a:solidFill>
                  <a:srgbClr val="0000FF"/>
                </a:solidFill>
                <a:latin typeface="Consolas"/>
                <a:ea typeface="Consolas"/>
                <a:cs typeface="Consolas"/>
                <a:sym typeface="Consolas"/>
              </a:rPr>
              <a:t>ON</a:t>
            </a:r>
            <a:r>
              <a:rPr lang="en" sz="2100" b="1">
                <a:latin typeface="Consolas"/>
                <a:ea typeface="Consolas"/>
                <a:cs typeface="Consolas"/>
                <a:sym typeface="Consolas"/>
              </a:rPr>
              <a:t> </a:t>
            </a:r>
            <a:r>
              <a:rPr lang="en" sz="2100" b="1">
                <a:solidFill>
                  <a:srgbClr val="006E1D"/>
                </a:solidFill>
                <a:latin typeface="Consolas"/>
                <a:ea typeface="Consolas"/>
                <a:cs typeface="Consolas"/>
                <a:sym typeface="Consolas"/>
              </a:rPr>
              <a:t>ST_Contains(</a:t>
            </a:r>
            <a:r>
              <a:rPr lang="en" sz="2100" b="1">
                <a:latin typeface="Consolas"/>
                <a:ea typeface="Consolas"/>
                <a:cs typeface="Consolas"/>
                <a:sym typeface="Consolas"/>
              </a:rPr>
              <a:t>b.geom, s.geom</a:t>
            </a:r>
            <a:r>
              <a:rPr lang="en" sz="2100" b="1">
                <a:solidFill>
                  <a:srgbClr val="006E1D"/>
                </a:solidFill>
                <a:latin typeface="Consolas"/>
                <a:ea typeface="Consolas"/>
                <a:cs typeface="Consolas"/>
                <a:sym typeface="Consolas"/>
              </a:rPr>
              <a:t>)</a:t>
            </a:r>
            <a:endParaRPr sz="2100" b="1">
              <a:solidFill>
                <a:srgbClr val="006E1D"/>
              </a:solidFill>
              <a:latin typeface="Consolas"/>
              <a:ea typeface="Consolas"/>
              <a:cs typeface="Consolas"/>
              <a:sym typeface="Consolas"/>
            </a:endParaRPr>
          </a:p>
          <a:p>
            <a:pPr marL="0" lvl="0" indent="0" algn="l" rtl="0">
              <a:spcBef>
                <a:spcPts val="0"/>
              </a:spcBef>
              <a:spcAft>
                <a:spcPts val="0"/>
              </a:spcAft>
              <a:buNone/>
            </a:pPr>
            <a:r>
              <a:rPr lang="en" sz="2100" b="1">
                <a:solidFill>
                  <a:srgbClr val="0000FF"/>
                </a:solidFill>
                <a:latin typeface="Consolas"/>
                <a:ea typeface="Consolas"/>
                <a:cs typeface="Consolas"/>
                <a:sym typeface="Consolas"/>
              </a:rPr>
              <a:t>WHERE</a:t>
            </a:r>
            <a:r>
              <a:rPr lang="en" sz="2100" b="1">
                <a:latin typeface="Consolas"/>
                <a:ea typeface="Consolas"/>
                <a:cs typeface="Consolas"/>
                <a:sym typeface="Consolas"/>
              </a:rPr>
              <a:t> s.name </a:t>
            </a:r>
            <a:r>
              <a:rPr lang="en" sz="2100" b="1">
                <a:solidFill>
                  <a:srgbClr val="0000FF"/>
                </a:solidFill>
                <a:latin typeface="Consolas"/>
                <a:ea typeface="Consolas"/>
                <a:cs typeface="Consolas"/>
                <a:sym typeface="Consolas"/>
              </a:rPr>
              <a:t>LIKE</a:t>
            </a:r>
            <a:r>
              <a:rPr lang="en" sz="2100" b="1">
                <a:latin typeface="Consolas"/>
                <a:ea typeface="Consolas"/>
                <a:cs typeface="Consolas"/>
                <a:sym typeface="Consolas"/>
              </a:rPr>
              <a:t> </a:t>
            </a:r>
            <a:r>
              <a:rPr lang="en" sz="2100" b="1">
                <a:solidFill>
                  <a:srgbClr val="B45F06"/>
                </a:solidFill>
                <a:latin typeface="Consolas"/>
                <a:ea typeface="Consolas"/>
                <a:cs typeface="Consolas"/>
                <a:sym typeface="Consolas"/>
              </a:rPr>
              <a:t>'B%'</a:t>
            </a:r>
            <a:r>
              <a:rPr lang="en" sz="2100" b="1">
                <a:latin typeface="Consolas"/>
                <a:ea typeface="Consolas"/>
                <a:cs typeface="Consolas"/>
                <a:sym typeface="Consolas"/>
              </a:rPr>
              <a:t>;</a:t>
            </a:r>
            <a:endParaRPr sz="2100" b="1">
              <a:latin typeface="Consolas"/>
              <a:ea typeface="Consolas"/>
              <a:cs typeface="Consolas"/>
              <a:sym typeface="Consolas"/>
            </a:endParaRPr>
          </a:p>
        </p:txBody>
      </p:sp>
      <p:sp>
        <p:nvSpPr>
          <p:cNvPr id="1350" name="Google Shape;1350;p170"/>
          <p:cNvSpPr txBox="1">
            <a:spLocks noGrp="1"/>
          </p:cNvSpPr>
          <p:nvPr>
            <p:ph type="title"/>
          </p:nvPr>
        </p:nvSpPr>
        <p:spPr>
          <a:xfrm>
            <a:off x="311700" y="667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the index again.</a:t>
            </a:r>
            <a:endParaRPr/>
          </a:p>
          <a:p>
            <a:pPr marL="0" lvl="0" indent="0" algn="l" rtl="0">
              <a:spcBef>
                <a:spcPts val="0"/>
              </a:spcBef>
              <a:spcAft>
                <a:spcPts val="0"/>
              </a:spcAft>
              <a:buNone/>
            </a:pPr>
            <a:endParaRPr/>
          </a:p>
        </p:txBody>
      </p:sp>
      <p:sp>
        <p:nvSpPr>
          <p:cNvPr id="1351" name="Google Shape;1351;p170"/>
          <p:cNvSpPr txBox="1"/>
          <p:nvPr/>
        </p:nvSpPr>
        <p:spPr>
          <a:xfrm>
            <a:off x="5889725" y="3858525"/>
            <a:ext cx="30285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500" b="1">
                <a:solidFill>
                  <a:srgbClr val="B45F06"/>
                </a:solidFill>
                <a:latin typeface="Calibri"/>
                <a:ea typeface="Calibri"/>
                <a:cs typeface="Calibri"/>
                <a:sym typeface="Calibri"/>
              </a:rPr>
              <a:t>~90 ms</a:t>
            </a:r>
            <a:endParaRPr sz="5500" b="1">
              <a:solidFill>
                <a:srgbClr val="B45F06"/>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17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Spatial Index Cliff Notes</a:t>
            </a:r>
            <a:endParaRPr/>
          </a:p>
        </p:txBody>
      </p:sp>
      <p:sp>
        <p:nvSpPr>
          <p:cNvPr id="1357" name="Google Shape;1357;p171"/>
          <p:cNvSpPr txBox="1">
            <a:spLocks noGrp="1"/>
          </p:cNvSpPr>
          <p:nvPr>
            <p:ph type="body" idx="1"/>
          </p:nvPr>
        </p:nvSpPr>
        <p:spPr>
          <a:xfrm>
            <a:off x="311700" y="1152475"/>
            <a:ext cx="8520600" cy="30375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Char char="●"/>
            </a:pPr>
            <a:r>
              <a:rPr lang="en" sz="2500" b="1">
                <a:solidFill>
                  <a:srgbClr val="0000FF"/>
                </a:solidFill>
              </a:rPr>
              <a:t>CREATE INDEX</a:t>
            </a:r>
            <a:r>
              <a:rPr lang="en" sz="2500" b="1"/>
              <a:t> index_name </a:t>
            </a:r>
            <a:r>
              <a:rPr lang="en" sz="2500" b="1">
                <a:solidFill>
                  <a:srgbClr val="0000FF"/>
                </a:solidFill>
              </a:rPr>
              <a:t>ON</a:t>
            </a:r>
            <a:r>
              <a:rPr lang="en" sz="2500" b="1"/>
              <a:t> table_name </a:t>
            </a:r>
            <a:r>
              <a:rPr lang="en" sz="2500" b="1">
                <a:solidFill>
                  <a:srgbClr val="0000FF"/>
                </a:solidFill>
              </a:rPr>
              <a:t>USING GIST</a:t>
            </a:r>
            <a:r>
              <a:rPr lang="en" sz="2500" b="1"/>
              <a:t> (geom)</a:t>
            </a:r>
            <a:endParaRPr sz="2500" b="1"/>
          </a:p>
          <a:p>
            <a:pPr marL="457200" lvl="0" indent="-387350" algn="l" rtl="0">
              <a:spcBef>
                <a:spcPts val="0"/>
              </a:spcBef>
              <a:spcAft>
                <a:spcPts val="0"/>
              </a:spcAft>
              <a:buSzPts val="2500"/>
              <a:buChar char="●"/>
            </a:pPr>
            <a:r>
              <a:rPr lang="en" sz="2500" b="1"/>
              <a:t>Use a “spatially indexed function” in </a:t>
            </a:r>
            <a:r>
              <a:rPr lang="en" sz="2500" b="1">
                <a:solidFill>
                  <a:srgbClr val="0000FF"/>
                </a:solidFill>
              </a:rPr>
              <a:t>JOIN</a:t>
            </a:r>
            <a:r>
              <a:rPr lang="en" sz="2500" b="1"/>
              <a:t> or </a:t>
            </a:r>
            <a:r>
              <a:rPr lang="en" sz="2500" b="1">
                <a:solidFill>
                  <a:srgbClr val="0000FF"/>
                </a:solidFill>
              </a:rPr>
              <a:t>WHERE</a:t>
            </a:r>
            <a:r>
              <a:rPr lang="en" sz="2500" b="1"/>
              <a:t> clause</a:t>
            </a:r>
            <a:endParaRPr sz="2500" b="1"/>
          </a:p>
          <a:p>
            <a:pPr marL="914400" lvl="1" indent="-387350" algn="l" rtl="0">
              <a:spcBef>
                <a:spcPts val="0"/>
              </a:spcBef>
              <a:spcAft>
                <a:spcPts val="0"/>
              </a:spcAft>
              <a:buSzPts val="2500"/>
              <a:buChar char="○"/>
            </a:pPr>
            <a:r>
              <a:rPr lang="en" sz="2500" b="1"/>
              <a:t>ST_Intersects(A, B), ST_Contains(A, B), ST_Within(A, B)</a:t>
            </a:r>
            <a:endParaRPr sz="2500" b="1"/>
          </a:p>
          <a:p>
            <a:pPr marL="914400" lvl="1" indent="-387350" algn="l" rtl="0">
              <a:spcBef>
                <a:spcPts val="0"/>
              </a:spcBef>
              <a:spcAft>
                <a:spcPts val="0"/>
              </a:spcAft>
              <a:buSzPts val="2500"/>
              <a:buChar char="○"/>
            </a:pPr>
            <a:r>
              <a:rPr lang="en" sz="2500" b="1"/>
              <a:t>ST_DWithin(A, B, R)</a:t>
            </a:r>
            <a:endParaRPr sz="2500" b="1"/>
          </a:p>
        </p:txBody>
      </p:sp>
      <p:sp>
        <p:nvSpPr>
          <p:cNvPr id="1358" name="Google Shape;1358;p17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pic>
        <p:nvPicPr>
          <p:cNvPr id="1359" name="Google Shape;1359;p171"/>
          <p:cNvPicPr preferRelativeResize="0"/>
          <p:nvPr/>
        </p:nvPicPr>
        <p:blipFill rotWithShape="1">
          <a:blip r:embed="rId3">
            <a:alphaModFix/>
          </a:blip>
          <a:srcRect/>
          <a:stretch/>
        </p:blipFill>
        <p:spPr>
          <a:xfrm>
            <a:off x="0" y="4237100"/>
            <a:ext cx="2584500" cy="906400"/>
          </a:xfrm>
          <a:prstGeom prst="rect">
            <a:avLst/>
          </a:prstGeom>
          <a:noFill/>
          <a:ln>
            <a:noFill/>
          </a:ln>
        </p:spPr>
      </p:pic>
      <p:pic>
        <p:nvPicPr>
          <p:cNvPr id="1360" name="Google Shape;1360;p171"/>
          <p:cNvPicPr preferRelativeResize="0"/>
          <p:nvPr/>
        </p:nvPicPr>
        <p:blipFill>
          <a:blip r:embed="rId3">
            <a:alphaModFix/>
          </a:blip>
          <a:stretch>
            <a:fillRect/>
          </a:stretch>
        </p:blipFill>
        <p:spPr>
          <a:xfrm>
            <a:off x="1798217" y="4237105"/>
            <a:ext cx="2584500" cy="906400"/>
          </a:xfrm>
          <a:prstGeom prst="rect">
            <a:avLst/>
          </a:prstGeom>
          <a:noFill/>
          <a:ln>
            <a:noFill/>
          </a:ln>
        </p:spPr>
      </p:pic>
      <p:pic>
        <p:nvPicPr>
          <p:cNvPr id="1361" name="Google Shape;1361;p171"/>
          <p:cNvPicPr preferRelativeResize="0"/>
          <p:nvPr/>
        </p:nvPicPr>
        <p:blipFill rotWithShape="1">
          <a:blip r:embed="rId3">
            <a:alphaModFix/>
          </a:blip>
          <a:srcRect/>
          <a:stretch/>
        </p:blipFill>
        <p:spPr>
          <a:xfrm>
            <a:off x="3598397" y="4237100"/>
            <a:ext cx="2584500" cy="906400"/>
          </a:xfrm>
          <a:prstGeom prst="rect">
            <a:avLst/>
          </a:prstGeom>
          <a:noFill/>
          <a:ln>
            <a:noFill/>
          </a:ln>
        </p:spPr>
      </p:pic>
      <p:pic>
        <p:nvPicPr>
          <p:cNvPr id="1362" name="Google Shape;1362;p171"/>
          <p:cNvPicPr preferRelativeResize="0"/>
          <p:nvPr/>
        </p:nvPicPr>
        <p:blipFill>
          <a:blip r:embed="rId3">
            <a:alphaModFix/>
          </a:blip>
          <a:stretch>
            <a:fillRect/>
          </a:stretch>
        </p:blipFill>
        <p:spPr>
          <a:xfrm>
            <a:off x="5396614" y="4237105"/>
            <a:ext cx="2584500" cy="906400"/>
          </a:xfrm>
          <a:prstGeom prst="rect">
            <a:avLst/>
          </a:prstGeom>
          <a:noFill/>
          <a:ln>
            <a:noFill/>
          </a:ln>
        </p:spPr>
      </p:pic>
      <p:pic>
        <p:nvPicPr>
          <p:cNvPr id="1363" name="Google Shape;1363;p171"/>
          <p:cNvPicPr preferRelativeResize="0"/>
          <p:nvPr/>
        </p:nvPicPr>
        <p:blipFill rotWithShape="1">
          <a:blip r:embed="rId3">
            <a:alphaModFix/>
          </a:blip>
          <a:srcRect r="24414"/>
          <a:stretch/>
        </p:blipFill>
        <p:spPr>
          <a:xfrm>
            <a:off x="7190427" y="4237100"/>
            <a:ext cx="1953575" cy="90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Section 9 - Geometries</a:t>
            </a:r>
            <a:endParaRPr/>
          </a:p>
        </p:txBody>
      </p:sp>
      <p:sp>
        <p:nvSpPr>
          <p:cNvPr id="634" name="Google Shape;634;p7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72"/>
          <p:cNvSpPr txBox="1">
            <a:spLocks noGrp="1"/>
          </p:cNvSpPr>
          <p:nvPr>
            <p:ph type="title" idx="4294967295"/>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Spatial Index Internals</a:t>
            </a:r>
            <a:endParaRPr/>
          </a:p>
        </p:txBody>
      </p:sp>
      <p:sp>
        <p:nvSpPr>
          <p:cNvPr id="1369" name="Google Shape;1369;p172"/>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
        <p:nvSpPr>
          <p:cNvPr id="1370" name="Google Shape;1370;p172"/>
          <p:cNvSpPr txBox="1"/>
          <p:nvPr/>
        </p:nvSpPr>
        <p:spPr>
          <a:xfrm>
            <a:off x="413250" y="1265200"/>
            <a:ext cx="415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371" name="Google Shape;1371;p172"/>
          <p:cNvPicPr preferRelativeResize="0"/>
          <p:nvPr/>
        </p:nvPicPr>
        <p:blipFill>
          <a:blip r:embed="rId3">
            <a:alphaModFix/>
          </a:blip>
          <a:stretch>
            <a:fillRect/>
          </a:stretch>
        </p:blipFill>
        <p:spPr>
          <a:xfrm>
            <a:off x="1770675" y="3203750"/>
            <a:ext cx="5524975" cy="1381250"/>
          </a:xfrm>
          <a:prstGeom prst="rect">
            <a:avLst/>
          </a:prstGeom>
          <a:noFill/>
          <a:ln>
            <a:noFill/>
          </a:ln>
        </p:spPr>
      </p:pic>
      <p:sp>
        <p:nvSpPr>
          <p:cNvPr id="1372" name="Google Shape;1372;p172"/>
          <p:cNvSpPr txBox="1"/>
          <p:nvPr/>
        </p:nvSpPr>
        <p:spPr>
          <a:xfrm>
            <a:off x="635800" y="1282588"/>
            <a:ext cx="2339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Some spatial objects (like the star) are quite large and complex. Comparing complex objects is expensive!</a:t>
            </a:r>
            <a:endParaRPr>
              <a:latin typeface="Calibri"/>
              <a:ea typeface="Calibri"/>
              <a:cs typeface="Calibri"/>
              <a:sym typeface="Calibri"/>
            </a:endParaRPr>
          </a:p>
        </p:txBody>
      </p:sp>
      <p:sp>
        <p:nvSpPr>
          <p:cNvPr id="1373" name="Google Shape;1373;p172"/>
          <p:cNvSpPr txBox="1"/>
          <p:nvPr/>
        </p:nvSpPr>
        <p:spPr>
          <a:xfrm>
            <a:off x="3363313" y="1282588"/>
            <a:ext cx="2339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Instead of indexing objects directly, spatial indexes work on the bounding boxes of the objects.</a:t>
            </a:r>
            <a:endParaRPr>
              <a:latin typeface="Calibri"/>
              <a:ea typeface="Calibri"/>
              <a:cs typeface="Calibri"/>
              <a:sym typeface="Calibri"/>
            </a:endParaRPr>
          </a:p>
        </p:txBody>
      </p:sp>
      <p:sp>
        <p:nvSpPr>
          <p:cNvPr id="1374" name="Google Shape;1374;p172"/>
          <p:cNvSpPr txBox="1"/>
          <p:nvPr/>
        </p:nvSpPr>
        <p:spPr>
          <a:xfrm>
            <a:off x="6306813" y="1282588"/>
            <a:ext cx="2339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The boxes are of uniform size, and can be compared to determine spatial relationships very quickly.</a:t>
            </a:r>
            <a:endParaRPr>
              <a:latin typeface="Calibri"/>
              <a:ea typeface="Calibri"/>
              <a:cs typeface="Calibri"/>
              <a:sym typeface="Calibri"/>
            </a:endParaRPr>
          </a:p>
        </p:txBody>
      </p:sp>
      <p:cxnSp>
        <p:nvCxnSpPr>
          <p:cNvPr id="1375" name="Google Shape;1375;p172"/>
          <p:cNvCxnSpPr>
            <a:stCxn id="1372" idx="2"/>
          </p:cNvCxnSpPr>
          <p:nvPr/>
        </p:nvCxnSpPr>
        <p:spPr>
          <a:xfrm>
            <a:off x="1805650" y="2329288"/>
            <a:ext cx="845700" cy="779700"/>
          </a:xfrm>
          <a:prstGeom prst="straightConnector1">
            <a:avLst/>
          </a:prstGeom>
          <a:noFill/>
          <a:ln w="76200" cap="flat" cmpd="sng">
            <a:solidFill>
              <a:srgbClr val="CCCCCC"/>
            </a:solidFill>
            <a:prstDash val="solid"/>
            <a:round/>
            <a:headEnd type="none" w="med" len="med"/>
            <a:tailEnd type="triangle" w="med" len="med"/>
          </a:ln>
        </p:spPr>
      </p:cxnSp>
      <p:cxnSp>
        <p:nvCxnSpPr>
          <p:cNvPr id="1376" name="Google Shape;1376;p172"/>
          <p:cNvCxnSpPr>
            <a:stCxn id="1373" idx="2"/>
          </p:cNvCxnSpPr>
          <p:nvPr/>
        </p:nvCxnSpPr>
        <p:spPr>
          <a:xfrm>
            <a:off x="4533163" y="2329288"/>
            <a:ext cx="19200" cy="760500"/>
          </a:xfrm>
          <a:prstGeom prst="straightConnector1">
            <a:avLst/>
          </a:prstGeom>
          <a:noFill/>
          <a:ln w="76200" cap="flat" cmpd="sng">
            <a:solidFill>
              <a:srgbClr val="CCCCCC"/>
            </a:solidFill>
            <a:prstDash val="solid"/>
            <a:round/>
            <a:headEnd type="none" w="med" len="med"/>
            <a:tailEnd type="triangle" w="med" len="med"/>
          </a:ln>
        </p:spPr>
      </p:cxnSp>
      <p:cxnSp>
        <p:nvCxnSpPr>
          <p:cNvPr id="1377" name="Google Shape;1377;p172"/>
          <p:cNvCxnSpPr>
            <a:stCxn id="1374" idx="2"/>
          </p:cNvCxnSpPr>
          <p:nvPr/>
        </p:nvCxnSpPr>
        <p:spPr>
          <a:xfrm flipH="1">
            <a:off x="6389763" y="2329288"/>
            <a:ext cx="1086900" cy="811500"/>
          </a:xfrm>
          <a:prstGeom prst="straightConnector1">
            <a:avLst/>
          </a:prstGeom>
          <a:noFill/>
          <a:ln w="76200" cap="flat" cmpd="sng">
            <a:solidFill>
              <a:srgbClr val="CCCCCC"/>
            </a:solidFill>
            <a:prstDash val="solid"/>
            <a:round/>
            <a:headEnd type="none" w="med" len="med"/>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pic>
        <p:nvPicPr>
          <p:cNvPr id="1382" name="Google Shape;1382;p173"/>
          <p:cNvPicPr preferRelativeResize="0"/>
          <p:nvPr/>
        </p:nvPicPr>
        <p:blipFill>
          <a:blip r:embed="rId3">
            <a:alphaModFix/>
          </a:blip>
          <a:stretch>
            <a:fillRect/>
          </a:stretch>
        </p:blipFill>
        <p:spPr>
          <a:xfrm>
            <a:off x="838200" y="553125"/>
            <a:ext cx="3586225" cy="4437974"/>
          </a:xfrm>
          <a:prstGeom prst="rect">
            <a:avLst/>
          </a:prstGeom>
          <a:noFill/>
          <a:ln>
            <a:noFill/>
          </a:ln>
        </p:spPr>
      </p:pic>
      <p:sp>
        <p:nvSpPr>
          <p:cNvPr id="1383" name="Google Shape;1383;p173"/>
          <p:cNvSpPr txBox="1"/>
          <p:nvPr/>
        </p:nvSpPr>
        <p:spPr>
          <a:xfrm>
            <a:off x="4856425" y="1017413"/>
            <a:ext cx="24162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Calibri"/>
                <a:ea typeface="Calibri"/>
                <a:cs typeface="Calibri"/>
                <a:sym typeface="Calibri"/>
              </a:rPr>
              <a:t>The boxes can be arranged in a hierarchy, so that a query can quickly discard portions of the search space that will not interact with a query box. Depending on the algorithm, different hierarchies can be build. PostGIS uses an “R*tree” algorithm.</a:t>
            </a:r>
            <a:endParaRPr sz="1800">
              <a:latin typeface="Calibri"/>
              <a:ea typeface="Calibri"/>
              <a:cs typeface="Calibri"/>
              <a:sym typeface="Calibri"/>
            </a:endParaRPr>
          </a:p>
        </p:txBody>
      </p:sp>
      <p:sp>
        <p:nvSpPr>
          <p:cNvPr id="1384" name="Google Shape;1384;p17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89" name="Google Shape;1389;p174"/>
          <p:cNvPicPr preferRelativeResize="0"/>
          <p:nvPr/>
        </p:nvPicPr>
        <p:blipFill>
          <a:blip r:embed="rId3">
            <a:alphaModFix/>
          </a:blip>
          <a:stretch>
            <a:fillRect/>
          </a:stretch>
        </p:blipFill>
        <p:spPr>
          <a:xfrm>
            <a:off x="1932625" y="1303175"/>
            <a:ext cx="4610100" cy="3467100"/>
          </a:xfrm>
          <a:prstGeom prst="rect">
            <a:avLst/>
          </a:prstGeom>
          <a:noFill/>
          <a:ln>
            <a:noFill/>
          </a:ln>
        </p:spPr>
      </p:pic>
      <p:sp>
        <p:nvSpPr>
          <p:cNvPr id="1390" name="Google Shape;1390;p174"/>
          <p:cNvSpPr txBox="1">
            <a:spLocks noGrp="1"/>
          </p:cNvSpPr>
          <p:nvPr>
            <p:ph type="title" idx="4294967295"/>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Calibri"/>
                <a:ea typeface="Calibri"/>
                <a:cs typeface="Calibri"/>
                <a:sym typeface="Calibri"/>
              </a:rPr>
              <a:t>What green objects intersect the yellow query shape?</a:t>
            </a:r>
            <a:endParaRPr>
              <a:latin typeface="Calibri"/>
              <a:ea typeface="Calibri"/>
              <a:cs typeface="Calibri"/>
              <a:sym typeface="Calibri"/>
            </a:endParaRPr>
          </a:p>
        </p:txBody>
      </p:sp>
      <p:sp>
        <p:nvSpPr>
          <p:cNvPr id="1391" name="Google Shape;1391;p17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75"/>
          <p:cNvSpPr txBox="1">
            <a:spLocks noGrp="1"/>
          </p:cNvSpPr>
          <p:nvPr>
            <p:ph type="title" idx="4294967295"/>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Calibri"/>
                <a:ea typeface="Calibri"/>
                <a:cs typeface="Calibri"/>
                <a:sym typeface="Calibri"/>
              </a:rPr>
              <a:t>Use </a:t>
            </a:r>
            <a:r>
              <a:rPr lang="en" b="1">
                <a:latin typeface="Calibri"/>
                <a:ea typeface="Calibri"/>
                <a:cs typeface="Calibri"/>
                <a:sym typeface="Calibri"/>
              </a:rPr>
              <a:t>index</a:t>
            </a:r>
            <a:r>
              <a:rPr lang="en">
                <a:latin typeface="Calibri"/>
                <a:ea typeface="Calibri"/>
                <a:cs typeface="Calibri"/>
                <a:sym typeface="Calibri"/>
              </a:rPr>
              <a:t> to quickly finds the objects with </a:t>
            </a:r>
            <a:r>
              <a:rPr lang="en" b="1">
                <a:latin typeface="Calibri"/>
                <a:ea typeface="Calibri"/>
                <a:cs typeface="Calibri"/>
                <a:sym typeface="Calibri"/>
              </a:rPr>
              <a:t>bounding box intersection</a:t>
            </a:r>
            <a:r>
              <a:rPr lang="en">
                <a:latin typeface="Calibri"/>
                <a:ea typeface="Calibri"/>
                <a:cs typeface="Calibri"/>
                <a:sym typeface="Calibri"/>
              </a:rPr>
              <a:t>.</a:t>
            </a:r>
            <a:endParaRPr>
              <a:latin typeface="Calibri"/>
              <a:ea typeface="Calibri"/>
              <a:cs typeface="Calibri"/>
              <a:sym typeface="Calibri"/>
            </a:endParaRPr>
          </a:p>
        </p:txBody>
      </p:sp>
      <p:pic>
        <p:nvPicPr>
          <p:cNvPr id="1397" name="Google Shape;1397;p175"/>
          <p:cNvPicPr preferRelativeResize="0"/>
          <p:nvPr/>
        </p:nvPicPr>
        <p:blipFill>
          <a:blip r:embed="rId3">
            <a:alphaModFix/>
          </a:blip>
          <a:stretch>
            <a:fillRect/>
          </a:stretch>
        </p:blipFill>
        <p:spPr>
          <a:xfrm>
            <a:off x="1966619" y="1322249"/>
            <a:ext cx="4562475" cy="3409950"/>
          </a:xfrm>
          <a:prstGeom prst="rect">
            <a:avLst/>
          </a:prstGeom>
          <a:noFill/>
          <a:ln>
            <a:noFill/>
          </a:ln>
        </p:spPr>
      </p:pic>
      <p:sp>
        <p:nvSpPr>
          <p:cNvPr id="1398" name="Google Shape;1398;p17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76"/>
          <p:cNvSpPr txBox="1">
            <a:spLocks noGrp="1"/>
          </p:cNvSpPr>
          <p:nvPr>
            <p:ph type="title" idx="4294967295"/>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Calibri"/>
                <a:ea typeface="Calibri"/>
                <a:cs typeface="Calibri"/>
                <a:sym typeface="Calibri"/>
              </a:rPr>
              <a:t>Exactly compute relationships in index result to find true intersection.</a:t>
            </a:r>
            <a:endParaRPr>
              <a:latin typeface="Calibri"/>
              <a:ea typeface="Calibri"/>
              <a:cs typeface="Calibri"/>
              <a:sym typeface="Calibri"/>
            </a:endParaRPr>
          </a:p>
        </p:txBody>
      </p:sp>
      <p:pic>
        <p:nvPicPr>
          <p:cNvPr id="1404" name="Google Shape;1404;p176"/>
          <p:cNvPicPr preferRelativeResize="0"/>
          <p:nvPr/>
        </p:nvPicPr>
        <p:blipFill>
          <a:blip r:embed="rId3">
            <a:alphaModFix/>
          </a:blip>
          <a:stretch>
            <a:fillRect/>
          </a:stretch>
        </p:blipFill>
        <p:spPr>
          <a:xfrm>
            <a:off x="1968375" y="1322250"/>
            <a:ext cx="4562475" cy="3409957"/>
          </a:xfrm>
          <a:prstGeom prst="rect">
            <a:avLst/>
          </a:prstGeom>
          <a:noFill/>
          <a:ln>
            <a:noFill/>
          </a:ln>
        </p:spPr>
      </p:pic>
      <p:sp>
        <p:nvSpPr>
          <p:cNvPr id="1405" name="Google Shape;1405;p17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177"/>
          <p:cNvSpPr txBox="1">
            <a:spLocks noGrp="1"/>
          </p:cNvSpPr>
          <p:nvPr>
            <p:ph type="title" idx="4294967295"/>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Calibri"/>
                <a:ea typeface="Calibri"/>
                <a:cs typeface="Calibri"/>
                <a:sym typeface="Calibri"/>
              </a:rPr>
              <a:t>Index-only queries</a:t>
            </a:r>
            <a:endParaRPr>
              <a:latin typeface="Calibri"/>
              <a:ea typeface="Calibri"/>
              <a:cs typeface="Calibri"/>
              <a:sym typeface="Calibri"/>
            </a:endParaRPr>
          </a:p>
        </p:txBody>
      </p:sp>
      <p:pic>
        <p:nvPicPr>
          <p:cNvPr id="1411" name="Google Shape;1411;p177"/>
          <p:cNvPicPr preferRelativeResize="0"/>
          <p:nvPr/>
        </p:nvPicPr>
        <p:blipFill>
          <a:blip r:embed="rId3">
            <a:alphaModFix/>
          </a:blip>
          <a:stretch>
            <a:fillRect/>
          </a:stretch>
        </p:blipFill>
        <p:spPr>
          <a:xfrm>
            <a:off x="1968375" y="1322250"/>
            <a:ext cx="4562475" cy="3409957"/>
          </a:xfrm>
          <a:prstGeom prst="rect">
            <a:avLst/>
          </a:prstGeom>
          <a:noFill/>
          <a:ln>
            <a:noFill/>
          </a:ln>
        </p:spPr>
      </p:pic>
      <p:sp>
        <p:nvSpPr>
          <p:cNvPr id="1412" name="Google Shape;1412;p17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17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Index-enabled Spatial Functions</a:t>
            </a:r>
            <a:endParaRPr/>
          </a:p>
        </p:txBody>
      </p:sp>
      <p:sp>
        <p:nvSpPr>
          <p:cNvPr id="1418" name="Google Shape;1418;p17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
        <p:nvSpPr>
          <p:cNvPr id="1419" name="Google Shape;1419;p178"/>
          <p:cNvSpPr txBox="1">
            <a:spLocks noGrp="1"/>
          </p:cNvSpPr>
          <p:nvPr>
            <p:ph type="body" idx="1"/>
          </p:nvPr>
        </p:nvSpPr>
        <p:spPr>
          <a:xfrm>
            <a:off x="464100" y="1228675"/>
            <a:ext cx="3547500" cy="3416400"/>
          </a:xfrm>
          <a:prstGeom prst="rect">
            <a:avLst/>
          </a:prstGeom>
        </p:spPr>
        <p:txBody>
          <a:bodyPr spcFirstLastPara="1" wrap="square" lIns="91425" tIns="91425" rIns="91425" bIns="91425" anchor="t" anchorCtr="0">
            <a:normAutofit lnSpcReduction="10000"/>
          </a:bodyPr>
          <a:lstStyle/>
          <a:p>
            <a:pPr marL="457200" lvl="0" indent="-387350" algn="l" rtl="0">
              <a:spcBef>
                <a:spcPts val="0"/>
              </a:spcBef>
              <a:spcAft>
                <a:spcPts val="0"/>
              </a:spcAft>
              <a:buClr>
                <a:srgbClr val="990000"/>
              </a:buClr>
              <a:buSzPts val="2500"/>
              <a:buChar char="●"/>
            </a:pPr>
            <a:r>
              <a:rPr lang="en" sz="2500" b="1">
                <a:solidFill>
                  <a:srgbClr val="990000"/>
                </a:solidFill>
              </a:rPr>
              <a:t>ST_Intersects()</a:t>
            </a:r>
            <a:endParaRPr sz="2500" b="1">
              <a:solidFill>
                <a:srgbClr val="990000"/>
              </a:solidFill>
            </a:endParaRPr>
          </a:p>
          <a:p>
            <a:pPr marL="457200" lvl="0" indent="-387350" algn="l" rtl="0">
              <a:spcBef>
                <a:spcPts val="0"/>
              </a:spcBef>
              <a:spcAft>
                <a:spcPts val="0"/>
              </a:spcAft>
              <a:buClr>
                <a:srgbClr val="990000"/>
              </a:buClr>
              <a:buSzPts val="2500"/>
              <a:buChar char="●"/>
            </a:pPr>
            <a:r>
              <a:rPr lang="en" sz="2500" b="1">
                <a:solidFill>
                  <a:srgbClr val="990000"/>
                </a:solidFill>
              </a:rPr>
              <a:t>ST_Contains()</a:t>
            </a:r>
            <a:endParaRPr sz="2500" b="1">
              <a:solidFill>
                <a:srgbClr val="990000"/>
              </a:solidFill>
            </a:endParaRPr>
          </a:p>
          <a:p>
            <a:pPr marL="457200" lvl="0" indent="-387350" algn="l" rtl="0">
              <a:spcBef>
                <a:spcPts val="0"/>
              </a:spcBef>
              <a:spcAft>
                <a:spcPts val="0"/>
              </a:spcAft>
              <a:buClr>
                <a:srgbClr val="990000"/>
              </a:buClr>
              <a:buSzPts val="2500"/>
              <a:buChar char="●"/>
            </a:pPr>
            <a:r>
              <a:rPr lang="en" sz="2500" b="1">
                <a:solidFill>
                  <a:srgbClr val="990000"/>
                </a:solidFill>
              </a:rPr>
              <a:t>ST_Within()</a:t>
            </a:r>
            <a:endParaRPr sz="2500" b="1">
              <a:solidFill>
                <a:srgbClr val="990000"/>
              </a:solidFill>
            </a:endParaRPr>
          </a:p>
          <a:p>
            <a:pPr marL="457200" lvl="0" indent="-387350" algn="l" rtl="0">
              <a:spcBef>
                <a:spcPts val="0"/>
              </a:spcBef>
              <a:spcAft>
                <a:spcPts val="0"/>
              </a:spcAft>
              <a:buClr>
                <a:srgbClr val="990000"/>
              </a:buClr>
              <a:buSzPts val="2500"/>
              <a:buChar char="●"/>
            </a:pPr>
            <a:r>
              <a:rPr lang="en" sz="2500" b="1">
                <a:solidFill>
                  <a:srgbClr val="990000"/>
                </a:solidFill>
              </a:rPr>
              <a:t>ST_DWithin()</a:t>
            </a:r>
            <a:endParaRPr sz="2500" b="1">
              <a:solidFill>
                <a:srgbClr val="990000"/>
              </a:solidFill>
            </a:endParaRPr>
          </a:p>
          <a:p>
            <a:pPr marL="457200" lvl="0" indent="-387350" algn="l" rtl="0">
              <a:spcBef>
                <a:spcPts val="0"/>
              </a:spcBef>
              <a:spcAft>
                <a:spcPts val="0"/>
              </a:spcAft>
              <a:buClr>
                <a:srgbClr val="666666"/>
              </a:buClr>
              <a:buSzPts val="2500"/>
              <a:buChar char="●"/>
            </a:pPr>
            <a:r>
              <a:rPr lang="en" sz="2500">
                <a:solidFill>
                  <a:srgbClr val="666666"/>
                </a:solidFill>
              </a:rPr>
              <a:t>ST_ContainsProperly()</a:t>
            </a:r>
            <a:endParaRPr sz="2500">
              <a:solidFill>
                <a:srgbClr val="666666"/>
              </a:solidFill>
            </a:endParaRPr>
          </a:p>
          <a:p>
            <a:pPr marL="457200" lvl="0" indent="-387350" algn="l" rtl="0">
              <a:spcBef>
                <a:spcPts val="0"/>
              </a:spcBef>
              <a:spcAft>
                <a:spcPts val="0"/>
              </a:spcAft>
              <a:buClr>
                <a:srgbClr val="666666"/>
              </a:buClr>
              <a:buSzPts val="2500"/>
              <a:buChar char="●"/>
            </a:pPr>
            <a:r>
              <a:rPr lang="en" sz="2500">
                <a:solidFill>
                  <a:srgbClr val="666666"/>
                </a:solidFill>
              </a:rPr>
              <a:t>ST_CoveredBy()</a:t>
            </a:r>
            <a:endParaRPr sz="2500">
              <a:solidFill>
                <a:srgbClr val="666666"/>
              </a:solidFill>
            </a:endParaRPr>
          </a:p>
          <a:p>
            <a:pPr marL="457200" lvl="0" indent="-387350" algn="l" rtl="0">
              <a:spcBef>
                <a:spcPts val="0"/>
              </a:spcBef>
              <a:spcAft>
                <a:spcPts val="0"/>
              </a:spcAft>
              <a:buClr>
                <a:srgbClr val="666666"/>
              </a:buClr>
              <a:buSzPts val="2500"/>
              <a:buChar char="●"/>
            </a:pPr>
            <a:r>
              <a:rPr lang="en" sz="2500">
                <a:solidFill>
                  <a:srgbClr val="666666"/>
                </a:solidFill>
              </a:rPr>
              <a:t>ST_Covers()</a:t>
            </a:r>
            <a:endParaRPr sz="2500">
              <a:solidFill>
                <a:srgbClr val="666666"/>
              </a:solidFill>
            </a:endParaRPr>
          </a:p>
          <a:p>
            <a:pPr marL="457200" lvl="0" indent="-387350" algn="l" rtl="0">
              <a:spcBef>
                <a:spcPts val="0"/>
              </a:spcBef>
              <a:spcAft>
                <a:spcPts val="0"/>
              </a:spcAft>
              <a:buClr>
                <a:srgbClr val="666666"/>
              </a:buClr>
              <a:buSzPts val="2500"/>
              <a:buChar char="●"/>
            </a:pPr>
            <a:r>
              <a:rPr lang="en" sz="2500">
                <a:solidFill>
                  <a:srgbClr val="666666"/>
                </a:solidFill>
              </a:rPr>
              <a:t>ST_Overlaps()</a:t>
            </a:r>
            <a:endParaRPr sz="2500">
              <a:solidFill>
                <a:srgbClr val="666666"/>
              </a:solidFill>
            </a:endParaRPr>
          </a:p>
        </p:txBody>
      </p:sp>
      <p:sp>
        <p:nvSpPr>
          <p:cNvPr id="1420" name="Google Shape;1420;p178"/>
          <p:cNvSpPr txBox="1">
            <a:spLocks noGrp="1"/>
          </p:cNvSpPr>
          <p:nvPr>
            <p:ph type="body" idx="1"/>
          </p:nvPr>
        </p:nvSpPr>
        <p:spPr>
          <a:xfrm>
            <a:off x="4297500" y="1228675"/>
            <a:ext cx="3992700" cy="3416400"/>
          </a:xfrm>
          <a:prstGeom prst="rect">
            <a:avLst/>
          </a:prstGeom>
        </p:spPr>
        <p:txBody>
          <a:bodyPr spcFirstLastPara="1" wrap="square" lIns="91425" tIns="91425" rIns="91425" bIns="91425" anchor="t" anchorCtr="0">
            <a:normAutofit fontScale="92500"/>
          </a:bodyPr>
          <a:lstStyle/>
          <a:p>
            <a:pPr marL="457200" lvl="0" indent="-375443" algn="l" rtl="0">
              <a:spcBef>
                <a:spcPts val="0"/>
              </a:spcBef>
              <a:spcAft>
                <a:spcPts val="0"/>
              </a:spcAft>
              <a:buClr>
                <a:srgbClr val="666666"/>
              </a:buClr>
              <a:buSzPct val="100000"/>
              <a:buChar char="●"/>
            </a:pPr>
            <a:r>
              <a:rPr lang="en" sz="2500">
                <a:solidFill>
                  <a:srgbClr val="666666"/>
                </a:solidFill>
              </a:rPr>
              <a:t>ST_Crosses()</a:t>
            </a:r>
            <a:endParaRPr sz="2500">
              <a:solidFill>
                <a:srgbClr val="666666"/>
              </a:solidFill>
            </a:endParaRPr>
          </a:p>
          <a:p>
            <a:pPr marL="457200" lvl="0" indent="-375443" algn="l" rtl="0">
              <a:spcBef>
                <a:spcPts val="0"/>
              </a:spcBef>
              <a:spcAft>
                <a:spcPts val="0"/>
              </a:spcAft>
              <a:buClr>
                <a:srgbClr val="666666"/>
              </a:buClr>
              <a:buSzPct val="100000"/>
              <a:buChar char="●"/>
            </a:pPr>
            <a:r>
              <a:rPr lang="en" sz="2500">
                <a:solidFill>
                  <a:srgbClr val="666666"/>
                </a:solidFill>
              </a:rPr>
              <a:t>ST_DFullyWithin()</a:t>
            </a:r>
            <a:endParaRPr sz="2500">
              <a:solidFill>
                <a:srgbClr val="666666"/>
              </a:solidFill>
            </a:endParaRPr>
          </a:p>
          <a:p>
            <a:pPr marL="457200" lvl="0" indent="-375443" algn="l" rtl="0">
              <a:spcBef>
                <a:spcPts val="0"/>
              </a:spcBef>
              <a:spcAft>
                <a:spcPts val="0"/>
              </a:spcAft>
              <a:buClr>
                <a:srgbClr val="666666"/>
              </a:buClr>
              <a:buSzPct val="100000"/>
              <a:buChar char="●"/>
            </a:pPr>
            <a:r>
              <a:rPr lang="en" sz="2500">
                <a:solidFill>
                  <a:srgbClr val="666666"/>
                </a:solidFill>
              </a:rPr>
              <a:t>ST_3DIntersects()</a:t>
            </a:r>
            <a:endParaRPr sz="2500">
              <a:solidFill>
                <a:srgbClr val="666666"/>
              </a:solidFill>
            </a:endParaRPr>
          </a:p>
          <a:p>
            <a:pPr marL="457200" lvl="0" indent="-375443" algn="l" rtl="0">
              <a:spcBef>
                <a:spcPts val="0"/>
              </a:spcBef>
              <a:spcAft>
                <a:spcPts val="0"/>
              </a:spcAft>
              <a:buClr>
                <a:srgbClr val="666666"/>
              </a:buClr>
              <a:buSzPct val="100000"/>
              <a:buChar char="●"/>
            </a:pPr>
            <a:r>
              <a:rPr lang="en" sz="2500">
                <a:solidFill>
                  <a:srgbClr val="666666"/>
                </a:solidFill>
              </a:rPr>
              <a:t>ST_3DDWithin()</a:t>
            </a:r>
            <a:endParaRPr sz="2500">
              <a:solidFill>
                <a:srgbClr val="666666"/>
              </a:solidFill>
            </a:endParaRPr>
          </a:p>
          <a:p>
            <a:pPr marL="457200" lvl="0" indent="-375443" algn="l" rtl="0">
              <a:spcBef>
                <a:spcPts val="0"/>
              </a:spcBef>
              <a:spcAft>
                <a:spcPts val="0"/>
              </a:spcAft>
              <a:buClr>
                <a:srgbClr val="666666"/>
              </a:buClr>
              <a:buSzPct val="100000"/>
              <a:buChar char="●"/>
            </a:pPr>
            <a:r>
              <a:rPr lang="en" sz="2500">
                <a:solidFill>
                  <a:srgbClr val="666666"/>
                </a:solidFill>
              </a:rPr>
              <a:t>ST_3DDFullyWithin()</a:t>
            </a:r>
            <a:endParaRPr sz="2500">
              <a:solidFill>
                <a:srgbClr val="666666"/>
              </a:solidFill>
            </a:endParaRPr>
          </a:p>
          <a:p>
            <a:pPr marL="457200" lvl="0" indent="-375443" algn="l" rtl="0">
              <a:spcBef>
                <a:spcPts val="0"/>
              </a:spcBef>
              <a:spcAft>
                <a:spcPts val="0"/>
              </a:spcAft>
              <a:buClr>
                <a:srgbClr val="666666"/>
              </a:buClr>
              <a:buSzPct val="100000"/>
              <a:buChar char="●"/>
            </a:pPr>
            <a:r>
              <a:rPr lang="en" sz="2500">
                <a:solidFill>
                  <a:srgbClr val="666666"/>
                </a:solidFill>
              </a:rPr>
              <a:t>ST_LineCrossingDirection()</a:t>
            </a:r>
            <a:endParaRPr sz="2500">
              <a:solidFill>
                <a:srgbClr val="666666"/>
              </a:solidFill>
            </a:endParaRPr>
          </a:p>
          <a:p>
            <a:pPr marL="457200" lvl="0" indent="-375443" algn="l" rtl="0">
              <a:spcBef>
                <a:spcPts val="0"/>
              </a:spcBef>
              <a:spcAft>
                <a:spcPts val="0"/>
              </a:spcAft>
              <a:buClr>
                <a:srgbClr val="666666"/>
              </a:buClr>
              <a:buSzPct val="100000"/>
              <a:buChar char="●"/>
            </a:pPr>
            <a:r>
              <a:rPr lang="en" sz="2500">
                <a:solidFill>
                  <a:srgbClr val="666666"/>
                </a:solidFill>
              </a:rPr>
              <a:t>ST_OrderingEquals()</a:t>
            </a:r>
            <a:endParaRPr sz="2500">
              <a:solidFill>
                <a:srgbClr val="666666"/>
              </a:solidFill>
            </a:endParaRPr>
          </a:p>
          <a:p>
            <a:pPr marL="457200" lvl="0" indent="-375443" algn="l" rtl="0">
              <a:spcBef>
                <a:spcPts val="0"/>
              </a:spcBef>
              <a:spcAft>
                <a:spcPts val="0"/>
              </a:spcAft>
              <a:buClr>
                <a:srgbClr val="666666"/>
              </a:buClr>
              <a:buSzPct val="100000"/>
              <a:buChar char="●"/>
            </a:pPr>
            <a:r>
              <a:rPr lang="en" sz="2500">
                <a:solidFill>
                  <a:srgbClr val="666666"/>
                </a:solidFill>
              </a:rPr>
              <a:t>ST_Equals()</a:t>
            </a:r>
            <a:endParaRPr sz="2500">
              <a:solidFill>
                <a:srgbClr val="666666"/>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17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Index-only queries</a:t>
            </a:r>
            <a:endParaRPr/>
          </a:p>
        </p:txBody>
      </p:sp>
      <p:sp>
        <p:nvSpPr>
          <p:cNvPr id="1426" name="Google Shape;1426;p179"/>
          <p:cNvSpPr txBox="1"/>
          <p:nvPr/>
        </p:nvSpPr>
        <p:spPr>
          <a:xfrm>
            <a:off x="874950" y="1296450"/>
            <a:ext cx="73941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600" b="1">
                <a:solidFill>
                  <a:srgbClr val="356B99"/>
                </a:solidFill>
                <a:latin typeface="Calibri"/>
                <a:ea typeface="Calibri"/>
                <a:cs typeface="Calibri"/>
                <a:sym typeface="Calibri"/>
              </a:rPr>
              <a:t> </a:t>
            </a:r>
            <a:r>
              <a:rPr lang="en" sz="5600" b="1">
                <a:solidFill>
                  <a:srgbClr val="434343"/>
                </a:solidFill>
                <a:latin typeface="Calibri"/>
                <a:ea typeface="Calibri"/>
                <a:cs typeface="Calibri"/>
                <a:sym typeface="Calibri"/>
              </a:rPr>
              <a:t>geom_a</a:t>
            </a:r>
            <a:r>
              <a:rPr lang="en" sz="5600" b="1">
                <a:solidFill>
                  <a:srgbClr val="356B99"/>
                </a:solidFill>
                <a:latin typeface="Calibri"/>
                <a:ea typeface="Calibri"/>
                <a:cs typeface="Calibri"/>
                <a:sym typeface="Calibri"/>
              </a:rPr>
              <a:t> &amp;&amp; </a:t>
            </a:r>
            <a:r>
              <a:rPr lang="en" sz="5600" b="1">
                <a:solidFill>
                  <a:srgbClr val="434343"/>
                </a:solidFill>
                <a:latin typeface="Calibri"/>
                <a:ea typeface="Calibri"/>
                <a:cs typeface="Calibri"/>
                <a:sym typeface="Calibri"/>
              </a:rPr>
              <a:t>geom_b</a:t>
            </a:r>
            <a:endParaRPr sz="5600" b="1">
              <a:solidFill>
                <a:srgbClr val="434343"/>
              </a:solidFill>
              <a:latin typeface="Calibri"/>
              <a:ea typeface="Calibri"/>
              <a:cs typeface="Calibri"/>
              <a:sym typeface="Calibri"/>
            </a:endParaRPr>
          </a:p>
        </p:txBody>
      </p:sp>
      <p:sp>
        <p:nvSpPr>
          <p:cNvPr id="1427" name="Google Shape;1427;p179"/>
          <p:cNvSpPr txBox="1"/>
          <p:nvPr/>
        </p:nvSpPr>
        <p:spPr>
          <a:xfrm>
            <a:off x="1734724" y="2571748"/>
            <a:ext cx="5964600" cy="210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Calibri"/>
                <a:ea typeface="Calibri"/>
                <a:cs typeface="Calibri"/>
                <a:sym typeface="Calibri"/>
              </a:rPr>
              <a:t>The “&amp;&amp;” operator is the “bounding boxes overlap” operator. </a:t>
            </a:r>
            <a:endParaRPr sz="1800">
              <a:latin typeface="Calibri"/>
              <a:ea typeface="Calibri"/>
              <a:cs typeface="Calibri"/>
              <a:sym typeface="Calibri"/>
            </a:endParaRPr>
          </a:p>
          <a:p>
            <a:pPr marL="0" lvl="0" indent="0" algn="l" rtl="0">
              <a:spcBef>
                <a:spcPts val="1000"/>
              </a:spcBef>
              <a:spcAft>
                <a:spcPts val="0"/>
              </a:spcAft>
              <a:buNone/>
            </a:pPr>
            <a:r>
              <a:rPr lang="en" sz="1800">
                <a:latin typeface="Calibri"/>
                <a:ea typeface="Calibri"/>
                <a:cs typeface="Calibri"/>
                <a:sym typeface="Calibri"/>
              </a:rPr>
              <a:t>It returns “true” when the bounds of the left and right arguments overlap.</a:t>
            </a:r>
            <a:endParaRPr sz="1800">
              <a:latin typeface="Calibri"/>
              <a:ea typeface="Calibri"/>
              <a:cs typeface="Calibri"/>
              <a:sym typeface="Calibri"/>
            </a:endParaRPr>
          </a:p>
          <a:p>
            <a:pPr marL="0" lvl="0" indent="0" algn="l" rtl="0">
              <a:spcBef>
                <a:spcPts val="1000"/>
              </a:spcBef>
              <a:spcAft>
                <a:spcPts val="1000"/>
              </a:spcAft>
              <a:buNone/>
            </a:pPr>
            <a:r>
              <a:rPr lang="en" sz="1800">
                <a:latin typeface="Calibri"/>
                <a:ea typeface="Calibri"/>
                <a:cs typeface="Calibri"/>
                <a:sym typeface="Calibri"/>
              </a:rPr>
              <a:t>Operators like “=” or “&gt;” are symbols that express relationships between the left- and right-hand side arguments. “&amp;&amp;” is just another operator like any other.</a:t>
            </a:r>
            <a:endParaRPr sz="1800">
              <a:latin typeface="Calibri"/>
              <a:ea typeface="Calibri"/>
              <a:cs typeface="Calibri"/>
              <a:sym typeface="Calibri"/>
            </a:endParaRPr>
          </a:p>
        </p:txBody>
      </p:sp>
      <p:sp>
        <p:nvSpPr>
          <p:cNvPr id="1428" name="Google Shape;1428;p17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80"/>
          <p:cNvSpPr/>
          <p:nvPr/>
        </p:nvSpPr>
        <p:spPr>
          <a:xfrm>
            <a:off x="2644850" y="2403250"/>
            <a:ext cx="572100" cy="572700"/>
          </a:xfrm>
          <a:prstGeom prst="flowChartConnector">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0"/>
          <p:cNvSpPr txBox="1"/>
          <p:nvPr/>
        </p:nvSpPr>
        <p:spPr>
          <a:xfrm>
            <a:off x="492900" y="1310100"/>
            <a:ext cx="81207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00FF"/>
                </a:solidFill>
                <a:latin typeface="Consolas"/>
                <a:ea typeface="Consolas"/>
                <a:cs typeface="Consolas"/>
                <a:sym typeface="Consolas"/>
              </a:rPr>
              <a:t>SELECT</a:t>
            </a:r>
            <a:r>
              <a:rPr lang="en" sz="2400" b="1">
                <a:latin typeface="Consolas"/>
                <a:ea typeface="Consolas"/>
                <a:cs typeface="Consolas"/>
                <a:sym typeface="Consolas"/>
              </a:rPr>
              <a:t> </a:t>
            </a:r>
            <a:r>
              <a:rPr lang="en" sz="2400" b="1">
                <a:solidFill>
                  <a:srgbClr val="38761D"/>
                </a:solidFill>
                <a:latin typeface="Consolas"/>
                <a:ea typeface="Consolas"/>
                <a:cs typeface="Consolas"/>
                <a:sym typeface="Consolas"/>
              </a:rPr>
              <a:t>Sum(</a:t>
            </a:r>
            <a:r>
              <a:rPr lang="en" sz="2400" b="1">
                <a:latin typeface="Consolas"/>
                <a:ea typeface="Consolas"/>
                <a:cs typeface="Consolas"/>
                <a:sym typeface="Consolas"/>
              </a:rPr>
              <a:t>blk.opn_total</a:t>
            </a:r>
            <a:r>
              <a:rPr lang="en" sz="2400" b="1">
                <a:solidFill>
                  <a:srgbClr val="38761D"/>
                </a:solidFill>
                <a:latin typeface="Consolas"/>
                <a:ea typeface="Consolas"/>
                <a:cs typeface="Consolas"/>
                <a:sym typeface="Consolas"/>
              </a:rPr>
              <a:t>)</a:t>
            </a:r>
            <a:endParaRPr sz="2400" b="1">
              <a:solidFill>
                <a:srgbClr val="38761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b="1">
                <a:solidFill>
                  <a:srgbClr val="0000FF"/>
                </a:solidFill>
                <a:latin typeface="Consolas"/>
                <a:ea typeface="Consolas"/>
                <a:cs typeface="Consolas"/>
                <a:sym typeface="Consolas"/>
              </a:rPr>
              <a:t>FROM</a:t>
            </a:r>
            <a:r>
              <a:rPr lang="en" sz="2400" b="1">
                <a:latin typeface="Consolas"/>
                <a:ea typeface="Consolas"/>
                <a:cs typeface="Consolas"/>
                <a:sym typeface="Consolas"/>
              </a:rPr>
              <a:t> nyc_neighborhoods nh </a:t>
            </a:r>
            <a:endParaRPr sz="2400" b="1">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b="1">
                <a:latin typeface="Consolas"/>
                <a:ea typeface="Consolas"/>
                <a:cs typeface="Consolas"/>
                <a:sym typeface="Consolas"/>
              </a:rPr>
              <a:t>  </a:t>
            </a:r>
            <a:r>
              <a:rPr lang="en" sz="2400" b="1">
                <a:solidFill>
                  <a:srgbClr val="0000FF"/>
                </a:solidFill>
                <a:latin typeface="Consolas"/>
                <a:ea typeface="Consolas"/>
                <a:cs typeface="Consolas"/>
                <a:sym typeface="Consolas"/>
              </a:rPr>
              <a:t>JOIN</a:t>
            </a:r>
            <a:r>
              <a:rPr lang="en" sz="2400" b="1">
                <a:latin typeface="Consolas"/>
                <a:ea typeface="Consolas"/>
                <a:cs typeface="Consolas"/>
                <a:sym typeface="Consolas"/>
              </a:rPr>
              <a:t> nyc_census_blocks blk </a:t>
            </a:r>
            <a:endParaRPr sz="2400" b="1">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b="1">
                <a:latin typeface="Consolas"/>
                <a:ea typeface="Consolas"/>
                <a:cs typeface="Consolas"/>
                <a:sym typeface="Consolas"/>
              </a:rPr>
              <a:t>  </a:t>
            </a:r>
            <a:r>
              <a:rPr lang="en" sz="2400" b="1">
                <a:solidFill>
                  <a:srgbClr val="0000FF"/>
                </a:solidFill>
                <a:latin typeface="Consolas"/>
                <a:ea typeface="Consolas"/>
                <a:cs typeface="Consolas"/>
                <a:sym typeface="Consolas"/>
              </a:rPr>
              <a:t>ON</a:t>
            </a:r>
            <a:r>
              <a:rPr lang="en" sz="2400" b="1">
                <a:latin typeface="Consolas"/>
                <a:ea typeface="Consolas"/>
                <a:cs typeface="Consolas"/>
                <a:sym typeface="Consolas"/>
              </a:rPr>
              <a:t> nh.geom </a:t>
            </a:r>
            <a:r>
              <a:rPr lang="en" sz="2400" b="1">
                <a:solidFill>
                  <a:srgbClr val="38761D"/>
                </a:solidFill>
                <a:latin typeface="Consolas"/>
                <a:ea typeface="Consolas"/>
                <a:cs typeface="Consolas"/>
                <a:sym typeface="Consolas"/>
              </a:rPr>
              <a:t>&amp;&amp;</a:t>
            </a:r>
            <a:r>
              <a:rPr lang="en" sz="2400" b="1">
                <a:latin typeface="Consolas"/>
                <a:ea typeface="Consolas"/>
                <a:cs typeface="Consolas"/>
                <a:sym typeface="Consolas"/>
              </a:rPr>
              <a:t> </a:t>
            </a:r>
            <a:r>
              <a:rPr lang="en" sz="2400" b="1">
                <a:solidFill>
                  <a:schemeClr val="dk1"/>
                </a:solidFill>
                <a:latin typeface="Consolas"/>
                <a:ea typeface="Consolas"/>
                <a:cs typeface="Consolas"/>
                <a:sym typeface="Consolas"/>
              </a:rPr>
              <a:t>blk</a:t>
            </a:r>
            <a:r>
              <a:rPr lang="en" sz="2400" b="1">
                <a:latin typeface="Consolas"/>
                <a:ea typeface="Consolas"/>
                <a:cs typeface="Consolas"/>
                <a:sym typeface="Consolas"/>
              </a:rPr>
              <a:t>.geom</a:t>
            </a:r>
            <a:endParaRPr sz="2400" b="1">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b="1">
                <a:solidFill>
                  <a:srgbClr val="0000FF"/>
                </a:solidFill>
                <a:latin typeface="Consolas"/>
                <a:ea typeface="Consolas"/>
                <a:cs typeface="Consolas"/>
                <a:sym typeface="Consolas"/>
              </a:rPr>
              <a:t>WHERE</a:t>
            </a:r>
            <a:r>
              <a:rPr lang="en" sz="2400" b="1">
                <a:latin typeface="Consolas"/>
                <a:ea typeface="Consolas"/>
                <a:cs typeface="Consolas"/>
                <a:sym typeface="Consolas"/>
              </a:rPr>
              <a:t> nh.name = </a:t>
            </a:r>
            <a:r>
              <a:rPr lang="en" sz="2400" b="1">
                <a:solidFill>
                  <a:srgbClr val="B45F06"/>
                </a:solidFill>
                <a:latin typeface="Consolas"/>
                <a:ea typeface="Consolas"/>
                <a:cs typeface="Consolas"/>
                <a:sym typeface="Consolas"/>
              </a:rPr>
              <a:t>'West Village'</a:t>
            </a:r>
            <a:r>
              <a:rPr lang="en" sz="2400" b="1">
                <a:latin typeface="Consolas"/>
                <a:ea typeface="Consolas"/>
                <a:cs typeface="Consolas"/>
                <a:sym typeface="Consolas"/>
              </a:rPr>
              <a:t>;</a:t>
            </a:r>
            <a:endParaRPr sz="2400" b="1">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2400" b="1">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2400" b="1">
              <a:latin typeface="Consolas"/>
              <a:ea typeface="Consolas"/>
              <a:cs typeface="Consolas"/>
              <a:sym typeface="Consolas"/>
            </a:endParaRPr>
          </a:p>
          <a:p>
            <a:pPr marL="0" lvl="0" indent="0" algn="l" rtl="0">
              <a:spcBef>
                <a:spcPts val="0"/>
              </a:spcBef>
              <a:spcAft>
                <a:spcPts val="0"/>
              </a:spcAft>
              <a:buNone/>
            </a:pPr>
            <a:r>
              <a:rPr lang="en" sz="2400" b="1">
                <a:latin typeface="Consolas"/>
                <a:ea typeface="Consolas"/>
                <a:cs typeface="Consolas"/>
                <a:sym typeface="Consolas"/>
              </a:rPr>
              <a:t>49821</a:t>
            </a:r>
            <a:endParaRPr sz="2400" b="1">
              <a:latin typeface="Consolas"/>
              <a:ea typeface="Consolas"/>
              <a:cs typeface="Consolas"/>
              <a:sym typeface="Consolas"/>
            </a:endParaRPr>
          </a:p>
        </p:txBody>
      </p:sp>
      <p:sp>
        <p:nvSpPr>
          <p:cNvPr id="1435" name="Google Shape;1435;p180"/>
          <p:cNvSpPr txBox="1">
            <a:spLocks noGrp="1"/>
          </p:cNvSpPr>
          <p:nvPr>
            <p:ph type="title"/>
          </p:nvPr>
        </p:nvSpPr>
        <p:spPr>
          <a:xfrm>
            <a:off x="311700" y="67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population of the </a:t>
            </a:r>
            <a:r>
              <a:rPr lang="en">
                <a:solidFill>
                  <a:srgbClr val="B45F06"/>
                </a:solidFill>
              </a:rPr>
              <a:t>West Village</a:t>
            </a:r>
            <a:r>
              <a:rPr lang="en"/>
              <a:t>?</a:t>
            </a:r>
            <a:endParaRPr/>
          </a:p>
        </p:txBody>
      </p:sp>
      <p:sp>
        <p:nvSpPr>
          <p:cNvPr id="1436" name="Google Shape;1436;p18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cxnSp>
        <p:nvCxnSpPr>
          <p:cNvPr id="1437" name="Google Shape;1437;p180"/>
          <p:cNvCxnSpPr/>
          <p:nvPr/>
        </p:nvCxnSpPr>
        <p:spPr>
          <a:xfrm>
            <a:off x="416700" y="36014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81"/>
          <p:cNvSpPr/>
          <p:nvPr/>
        </p:nvSpPr>
        <p:spPr>
          <a:xfrm>
            <a:off x="1303350" y="2403250"/>
            <a:ext cx="2339700" cy="572700"/>
          </a:xfrm>
          <a:prstGeom prst="flowChartConnector">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1"/>
          <p:cNvSpPr txBox="1"/>
          <p:nvPr/>
        </p:nvSpPr>
        <p:spPr>
          <a:xfrm>
            <a:off x="492900" y="1310100"/>
            <a:ext cx="81207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00FF"/>
                </a:solidFill>
                <a:latin typeface="Consolas"/>
                <a:ea typeface="Consolas"/>
                <a:cs typeface="Consolas"/>
                <a:sym typeface="Consolas"/>
              </a:rPr>
              <a:t>SELECT</a:t>
            </a:r>
            <a:r>
              <a:rPr lang="en" sz="2400" b="1">
                <a:latin typeface="Consolas"/>
                <a:ea typeface="Consolas"/>
                <a:cs typeface="Consolas"/>
                <a:sym typeface="Consolas"/>
              </a:rPr>
              <a:t> </a:t>
            </a:r>
            <a:r>
              <a:rPr lang="en" sz="2400" b="1">
                <a:solidFill>
                  <a:srgbClr val="38761D"/>
                </a:solidFill>
                <a:latin typeface="Consolas"/>
                <a:ea typeface="Consolas"/>
                <a:cs typeface="Consolas"/>
                <a:sym typeface="Consolas"/>
              </a:rPr>
              <a:t>Sum(</a:t>
            </a:r>
            <a:r>
              <a:rPr lang="en" sz="2400" b="1">
                <a:latin typeface="Consolas"/>
                <a:ea typeface="Consolas"/>
                <a:cs typeface="Consolas"/>
                <a:sym typeface="Consolas"/>
              </a:rPr>
              <a:t>blk.opn_total</a:t>
            </a:r>
            <a:r>
              <a:rPr lang="en" sz="2400" b="1">
                <a:solidFill>
                  <a:srgbClr val="38761D"/>
                </a:solidFill>
                <a:latin typeface="Consolas"/>
                <a:ea typeface="Consolas"/>
                <a:cs typeface="Consolas"/>
                <a:sym typeface="Consolas"/>
              </a:rPr>
              <a:t>)</a:t>
            </a:r>
            <a:endParaRPr sz="2400" b="1">
              <a:solidFill>
                <a:srgbClr val="38761D"/>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FROM</a:t>
            </a:r>
            <a:r>
              <a:rPr lang="en" sz="2400" b="1">
                <a:latin typeface="Consolas"/>
                <a:ea typeface="Consolas"/>
                <a:cs typeface="Consolas"/>
                <a:sym typeface="Consolas"/>
              </a:rPr>
              <a:t> nyc_neighborhoods nh </a:t>
            </a:r>
            <a:endParaRPr sz="2400" b="1">
              <a:latin typeface="Consolas"/>
              <a:ea typeface="Consolas"/>
              <a:cs typeface="Consolas"/>
              <a:sym typeface="Consolas"/>
            </a:endParaRPr>
          </a:p>
          <a:p>
            <a:pPr marL="0" lvl="0" indent="0" algn="l" rtl="0">
              <a:spcBef>
                <a:spcPts val="0"/>
              </a:spcBef>
              <a:spcAft>
                <a:spcPts val="0"/>
              </a:spcAft>
              <a:buNone/>
            </a:pPr>
            <a:r>
              <a:rPr lang="en" sz="2400" b="1">
                <a:latin typeface="Consolas"/>
                <a:ea typeface="Consolas"/>
                <a:cs typeface="Consolas"/>
                <a:sym typeface="Consolas"/>
              </a:rPr>
              <a:t>  </a:t>
            </a:r>
            <a:r>
              <a:rPr lang="en" sz="2400" b="1">
                <a:solidFill>
                  <a:srgbClr val="0000FF"/>
                </a:solidFill>
                <a:latin typeface="Consolas"/>
                <a:ea typeface="Consolas"/>
                <a:cs typeface="Consolas"/>
                <a:sym typeface="Consolas"/>
              </a:rPr>
              <a:t>JOIN</a:t>
            </a:r>
            <a:r>
              <a:rPr lang="en" sz="2400" b="1">
                <a:latin typeface="Consolas"/>
                <a:ea typeface="Consolas"/>
                <a:cs typeface="Consolas"/>
                <a:sym typeface="Consolas"/>
              </a:rPr>
              <a:t> nyc_census_blocks blk </a:t>
            </a:r>
            <a:endParaRPr sz="2400" b="1">
              <a:latin typeface="Consolas"/>
              <a:ea typeface="Consolas"/>
              <a:cs typeface="Consolas"/>
              <a:sym typeface="Consolas"/>
            </a:endParaRPr>
          </a:p>
          <a:p>
            <a:pPr marL="0" lvl="0" indent="0" algn="l" rtl="0">
              <a:spcBef>
                <a:spcPts val="0"/>
              </a:spcBef>
              <a:spcAft>
                <a:spcPts val="0"/>
              </a:spcAft>
              <a:buNone/>
            </a:pPr>
            <a:r>
              <a:rPr lang="en" sz="2400" b="1">
                <a:latin typeface="Consolas"/>
                <a:ea typeface="Consolas"/>
                <a:cs typeface="Consolas"/>
                <a:sym typeface="Consolas"/>
              </a:rPr>
              <a:t>  </a:t>
            </a:r>
            <a:r>
              <a:rPr lang="en" sz="2400" b="1">
                <a:solidFill>
                  <a:srgbClr val="0000FF"/>
                </a:solidFill>
                <a:latin typeface="Consolas"/>
                <a:ea typeface="Consolas"/>
                <a:cs typeface="Consolas"/>
                <a:sym typeface="Consolas"/>
              </a:rPr>
              <a:t>ON</a:t>
            </a:r>
            <a:r>
              <a:rPr lang="en" sz="2400" b="1">
                <a:latin typeface="Consolas"/>
                <a:ea typeface="Consolas"/>
                <a:cs typeface="Consolas"/>
                <a:sym typeface="Consolas"/>
              </a:rPr>
              <a:t> </a:t>
            </a:r>
            <a:r>
              <a:rPr lang="en" sz="2400" b="1">
                <a:solidFill>
                  <a:srgbClr val="006E1D"/>
                </a:solidFill>
                <a:latin typeface="Consolas"/>
                <a:ea typeface="Consolas"/>
                <a:cs typeface="Consolas"/>
                <a:sym typeface="Consolas"/>
              </a:rPr>
              <a:t>ST_Intersects(</a:t>
            </a:r>
            <a:r>
              <a:rPr lang="en" sz="2400" b="1">
                <a:latin typeface="Consolas"/>
                <a:ea typeface="Consolas"/>
                <a:cs typeface="Consolas"/>
                <a:sym typeface="Consolas"/>
              </a:rPr>
              <a:t>nh.geom, </a:t>
            </a:r>
            <a:r>
              <a:rPr lang="en" sz="2400" b="1">
                <a:solidFill>
                  <a:schemeClr val="dk1"/>
                </a:solidFill>
                <a:latin typeface="Consolas"/>
                <a:ea typeface="Consolas"/>
                <a:cs typeface="Consolas"/>
                <a:sym typeface="Consolas"/>
              </a:rPr>
              <a:t>blk</a:t>
            </a:r>
            <a:r>
              <a:rPr lang="en" sz="2400" b="1">
                <a:latin typeface="Consolas"/>
                <a:ea typeface="Consolas"/>
                <a:cs typeface="Consolas"/>
                <a:sym typeface="Consolas"/>
              </a:rPr>
              <a:t>.geom</a:t>
            </a:r>
            <a:r>
              <a:rPr lang="en" sz="2400" b="1">
                <a:solidFill>
                  <a:srgbClr val="006E1D"/>
                </a:solidFill>
                <a:latin typeface="Consolas"/>
                <a:ea typeface="Consolas"/>
                <a:cs typeface="Consolas"/>
                <a:sym typeface="Consolas"/>
              </a:rPr>
              <a:t>)</a:t>
            </a:r>
            <a:endParaRPr sz="2400" b="1">
              <a:solidFill>
                <a:srgbClr val="006E1D"/>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WHERE</a:t>
            </a:r>
            <a:r>
              <a:rPr lang="en" sz="2400" b="1">
                <a:latin typeface="Consolas"/>
                <a:ea typeface="Consolas"/>
                <a:cs typeface="Consolas"/>
                <a:sym typeface="Consolas"/>
              </a:rPr>
              <a:t> nh.name = </a:t>
            </a:r>
            <a:r>
              <a:rPr lang="en" sz="2400" b="1">
                <a:solidFill>
                  <a:srgbClr val="B45F06"/>
                </a:solidFill>
                <a:latin typeface="Consolas"/>
                <a:ea typeface="Consolas"/>
                <a:cs typeface="Consolas"/>
                <a:sym typeface="Consolas"/>
              </a:rPr>
              <a:t>'West Village'</a:t>
            </a:r>
            <a:r>
              <a:rPr lang="en" sz="2400" b="1">
                <a:latin typeface="Consolas"/>
                <a:ea typeface="Consolas"/>
                <a:cs typeface="Consolas"/>
                <a:sym typeface="Consolas"/>
              </a:rPr>
              <a:t>;</a:t>
            </a:r>
            <a:endParaRPr sz="2400" b="1">
              <a:latin typeface="Consolas"/>
              <a:ea typeface="Consolas"/>
              <a:cs typeface="Consolas"/>
              <a:sym typeface="Consolas"/>
            </a:endParaRPr>
          </a:p>
          <a:p>
            <a:pPr marL="0" lvl="0" indent="0" algn="l" rtl="0">
              <a:spcBef>
                <a:spcPts val="0"/>
              </a:spcBef>
              <a:spcAft>
                <a:spcPts val="0"/>
              </a:spcAft>
              <a:buNone/>
            </a:pPr>
            <a:endParaRPr sz="2400" b="1">
              <a:latin typeface="Consolas"/>
              <a:ea typeface="Consolas"/>
              <a:cs typeface="Consolas"/>
              <a:sym typeface="Consolas"/>
            </a:endParaRPr>
          </a:p>
          <a:p>
            <a:pPr marL="0" lvl="0" indent="0" algn="l" rtl="0">
              <a:spcBef>
                <a:spcPts val="0"/>
              </a:spcBef>
              <a:spcAft>
                <a:spcPts val="0"/>
              </a:spcAft>
              <a:buNone/>
            </a:pPr>
            <a:endParaRPr sz="2400" b="1">
              <a:latin typeface="Consolas"/>
              <a:ea typeface="Consolas"/>
              <a:cs typeface="Consolas"/>
              <a:sym typeface="Consolas"/>
            </a:endParaRPr>
          </a:p>
          <a:p>
            <a:pPr marL="0" lvl="0" indent="0" algn="l" rtl="0">
              <a:spcBef>
                <a:spcPts val="0"/>
              </a:spcBef>
              <a:spcAft>
                <a:spcPts val="0"/>
              </a:spcAft>
              <a:buNone/>
            </a:pPr>
            <a:r>
              <a:rPr lang="en" sz="2400" b="1">
                <a:latin typeface="Consolas"/>
                <a:ea typeface="Consolas"/>
                <a:cs typeface="Consolas"/>
                <a:sym typeface="Consolas"/>
              </a:rPr>
              <a:t>26718</a:t>
            </a:r>
            <a:endParaRPr sz="2400" b="1">
              <a:latin typeface="Consolas"/>
              <a:ea typeface="Consolas"/>
              <a:cs typeface="Consolas"/>
              <a:sym typeface="Consolas"/>
            </a:endParaRPr>
          </a:p>
        </p:txBody>
      </p:sp>
      <p:sp>
        <p:nvSpPr>
          <p:cNvPr id="1444" name="Google Shape;1444;p181"/>
          <p:cNvSpPr txBox="1">
            <a:spLocks noGrp="1"/>
          </p:cNvSpPr>
          <p:nvPr>
            <p:ph type="title"/>
          </p:nvPr>
        </p:nvSpPr>
        <p:spPr>
          <a:xfrm>
            <a:off x="311700" y="67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population of the </a:t>
            </a:r>
            <a:r>
              <a:rPr lang="en">
                <a:solidFill>
                  <a:srgbClr val="B45F06"/>
                </a:solidFill>
              </a:rPr>
              <a:t>West Village</a:t>
            </a:r>
            <a:r>
              <a:rPr lang="en"/>
              <a:t>?</a:t>
            </a:r>
            <a:endParaRPr/>
          </a:p>
        </p:txBody>
      </p:sp>
      <p:sp>
        <p:nvSpPr>
          <p:cNvPr id="1445" name="Google Shape;1445;p18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15 - Spatial Indexing</a:t>
            </a:r>
            <a:endParaRPr sz="1500" b="1">
              <a:solidFill>
                <a:srgbClr val="FFFFFF"/>
              </a:solidFill>
              <a:latin typeface="Calibri"/>
              <a:ea typeface="Calibri"/>
              <a:cs typeface="Calibri"/>
              <a:sym typeface="Calibri"/>
            </a:endParaRPr>
          </a:p>
        </p:txBody>
      </p:sp>
      <p:cxnSp>
        <p:nvCxnSpPr>
          <p:cNvPr id="1446" name="Google Shape;1446;p181"/>
          <p:cNvCxnSpPr/>
          <p:nvPr/>
        </p:nvCxnSpPr>
        <p:spPr>
          <a:xfrm>
            <a:off x="416700" y="3601475"/>
            <a:ext cx="8120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Creating a table with geometry</a:t>
            </a:r>
            <a:endParaRPr/>
          </a:p>
        </p:txBody>
      </p:sp>
      <p:sp>
        <p:nvSpPr>
          <p:cNvPr id="654" name="Google Shape;654;p81"/>
          <p:cNvSpPr txBox="1"/>
          <p:nvPr/>
        </p:nvSpPr>
        <p:spPr>
          <a:xfrm>
            <a:off x="369250" y="1336225"/>
            <a:ext cx="73725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0000FF"/>
                </a:solidFill>
                <a:latin typeface="Consolas"/>
                <a:ea typeface="Consolas"/>
                <a:cs typeface="Consolas"/>
                <a:sym typeface="Consolas"/>
              </a:rPr>
              <a:t>CREATE TABLE</a:t>
            </a:r>
            <a:r>
              <a:rPr lang="en" sz="3000" b="1">
                <a:latin typeface="Consolas"/>
                <a:ea typeface="Consolas"/>
                <a:cs typeface="Consolas"/>
                <a:sym typeface="Consolas"/>
              </a:rPr>
              <a:t> geometries </a:t>
            </a:r>
            <a:endParaRPr sz="3000" b="1">
              <a:latin typeface="Consolas"/>
              <a:ea typeface="Consolas"/>
              <a:cs typeface="Consolas"/>
              <a:sym typeface="Consolas"/>
            </a:endParaRPr>
          </a:p>
          <a:p>
            <a:pPr marL="0" lvl="0" indent="0" algn="l" rtl="0">
              <a:spcBef>
                <a:spcPts val="0"/>
              </a:spcBef>
              <a:spcAft>
                <a:spcPts val="0"/>
              </a:spcAft>
              <a:buNone/>
            </a:pPr>
            <a:r>
              <a:rPr lang="en" sz="3000" b="1">
                <a:latin typeface="Consolas"/>
                <a:ea typeface="Consolas"/>
                <a:cs typeface="Consolas"/>
                <a:sym typeface="Consolas"/>
              </a:rPr>
              <a:t>(</a:t>
            </a:r>
            <a:endParaRPr sz="3000" b="1">
              <a:latin typeface="Consolas"/>
              <a:ea typeface="Consolas"/>
              <a:cs typeface="Consolas"/>
              <a:sym typeface="Consolas"/>
            </a:endParaRPr>
          </a:p>
          <a:p>
            <a:pPr marL="0" lvl="0" indent="0" algn="l" rtl="0">
              <a:spcBef>
                <a:spcPts val="0"/>
              </a:spcBef>
              <a:spcAft>
                <a:spcPts val="0"/>
              </a:spcAft>
              <a:buNone/>
            </a:pPr>
            <a:r>
              <a:rPr lang="en" sz="3000" b="1">
                <a:latin typeface="Consolas"/>
                <a:ea typeface="Consolas"/>
                <a:cs typeface="Consolas"/>
                <a:sym typeface="Consolas"/>
              </a:rPr>
              <a:t>  name varchar, </a:t>
            </a:r>
            <a:endParaRPr sz="3000" b="1">
              <a:latin typeface="Consolas"/>
              <a:ea typeface="Consolas"/>
              <a:cs typeface="Consolas"/>
              <a:sym typeface="Consolas"/>
            </a:endParaRPr>
          </a:p>
          <a:p>
            <a:pPr marL="0" lvl="0" indent="0" algn="l" rtl="0">
              <a:spcBef>
                <a:spcPts val="0"/>
              </a:spcBef>
              <a:spcAft>
                <a:spcPts val="0"/>
              </a:spcAft>
              <a:buNone/>
            </a:pPr>
            <a:r>
              <a:rPr lang="en" sz="3000" b="1">
                <a:latin typeface="Consolas"/>
                <a:ea typeface="Consolas"/>
                <a:cs typeface="Consolas"/>
                <a:sym typeface="Consolas"/>
              </a:rPr>
              <a:t>  geom geometry</a:t>
            </a:r>
            <a:endParaRPr sz="3000" b="1">
              <a:latin typeface="Consolas"/>
              <a:ea typeface="Consolas"/>
              <a:cs typeface="Consolas"/>
              <a:sym typeface="Consolas"/>
            </a:endParaRPr>
          </a:p>
          <a:p>
            <a:pPr marL="0" lvl="0" indent="0" algn="l" rtl="0">
              <a:spcBef>
                <a:spcPts val="0"/>
              </a:spcBef>
              <a:spcAft>
                <a:spcPts val="0"/>
              </a:spcAft>
              <a:buNone/>
            </a:pPr>
            <a:r>
              <a:rPr lang="en" sz="3000" b="1">
                <a:latin typeface="Consolas"/>
                <a:ea typeface="Consolas"/>
                <a:cs typeface="Consolas"/>
                <a:sym typeface="Consolas"/>
              </a:rPr>
              <a:t>);</a:t>
            </a:r>
            <a:endParaRPr sz="3000" b="1">
              <a:latin typeface="Consolas"/>
              <a:ea typeface="Consolas"/>
              <a:cs typeface="Consolas"/>
              <a:sym typeface="Consolas"/>
            </a:endParaRPr>
          </a:p>
        </p:txBody>
      </p:sp>
      <p:sp>
        <p:nvSpPr>
          <p:cNvPr id="655" name="Google Shape;655;p8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9 - Geometries</a:t>
            </a:r>
            <a:endParaRPr sz="1500" b="1">
              <a:solidFill>
                <a:srgbClr val="FFFFFF"/>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83"/>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a:t>Section 16 - Projecting Data</a:t>
            </a:r>
            <a:endParaRPr sz="3140"/>
          </a:p>
        </p:txBody>
      </p:sp>
      <p:sp>
        <p:nvSpPr>
          <p:cNvPr id="1460" name="Google Shape;1460;p183"/>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16 - Projecting Data</a:t>
            </a:r>
            <a:endParaRPr sz="1500" b="1">
              <a:solidFill>
                <a:srgbClr val="FFFFFF"/>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84"/>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16 - Projecting Data</a:t>
            </a:r>
            <a:endParaRPr sz="1500" b="1">
              <a:solidFill>
                <a:srgbClr val="FFFFFF"/>
              </a:solidFill>
              <a:latin typeface="Calibri"/>
              <a:ea typeface="Calibri"/>
              <a:cs typeface="Calibri"/>
              <a:sym typeface="Calibri"/>
            </a:endParaRPr>
          </a:p>
        </p:txBody>
      </p:sp>
      <p:sp>
        <p:nvSpPr>
          <p:cNvPr id="1466" name="Google Shape;1466;p184"/>
          <p:cNvSpPr txBox="1"/>
          <p:nvPr/>
        </p:nvSpPr>
        <p:spPr>
          <a:xfrm>
            <a:off x="6914575" y="709275"/>
            <a:ext cx="18300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a:latin typeface="Calibri"/>
                <a:ea typeface="Calibri"/>
                <a:cs typeface="Calibri"/>
                <a:sym typeface="Calibri"/>
              </a:rPr>
              <a:t>The earth is not flat, and there is no simple way of putting it down on a flat paper map (or computer screen), so people have come up with all sorts of ingenious solutions, each with pros and cons. </a:t>
            </a:r>
            <a:endParaRPr sz="1800">
              <a:latin typeface="Calibri"/>
              <a:ea typeface="Calibri"/>
              <a:cs typeface="Calibri"/>
              <a:sym typeface="Calibri"/>
            </a:endParaRPr>
          </a:p>
        </p:txBody>
      </p:sp>
      <p:pic>
        <p:nvPicPr>
          <p:cNvPr id="1467" name="Google Shape;1467;p184"/>
          <p:cNvPicPr preferRelativeResize="0"/>
          <p:nvPr/>
        </p:nvPicPr>
        <p:blipFill>
          <a:blip r:embed="rId3">
            <a:alphaModFix/>
          </a:blip>
          <a:stretch>
            <a:fillRect/>
          </a:stretch>
        </p:blipFill>
        <p:spPr>
          <a:xfrm>
            <a:off x="122875" y="494425"/>
            <a:ext cx="6524677" cy="44793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185"/>
          <p:cNvSpPr txBox="1"/>
          <p:nvPr/>
        </p:nvSpPr>
        <p:spPr>
          <a:xfrm>
            <a:off x="428000" y="1070025"/>
            <a:ext cx="38448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300" b="1">
                <a:latin typeface="Calibri"/>
                <a:ea typeface="Calibri"/>
                <a:cs typeface="Calibri"/>
                <a:sym typeface="Calibri"/>
              </a:rPr>
              <a:t>f(θ,Φ) → (x,y)</a:t>
            </a:r>
            <a:endParaRPr sz="4300" b="1">
              <a:latin typeface="Calibri"/>
              <a:ea typeface="Calibri"/>
              <a:cs typeface="Calibri"/>
              <a:sym typeface="Calibri"/>
            </a:endParaRPr>
          </a:p>
        </p:txBody>
      </p:sp>
      <p:sp>
        <p:nvSpPr>
          <p:cNvPr id="1473" name="Google Shape;1473;p185"/>
          <p:cNvSpPr txBox="1"/>
          <p:nvPr/>
        </p:nvSpPr>
        <p:spPr>
          <a:xfrm>
            <a:off x="4517434" y="1070025"/>
            <a:ext cx="42444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300" b="1">
                <a:latin typeface="Calibri"/>
                <a:ea typeface="Calibri"/>
                <a:cs typeface="Calibri"/>
                <a:sym typeface="Calibri"/>
              </a:rPr>
              <a:t>f </a:t>
            </a:r>
            <a:r>
              <a:rPr lang="en" sz="4300" b="1" baseline="30000">
                <a:latin typeface="Calibri"/>
                <a:ea typeface="Calibri"/>
                <a:cs typeface="Calibri"/>
                <a:sym typeface="Calibri"/>
              </a:rPr>
              <a:t>-1</a:t>
            </a:r>
            <a:r>
              <a:rPr lang="en" sz="4300" b="1">
                <a:latin typeface="Calibri"/>
                <a:ea typeface="Calibri"/>
                <a:cs typeface="Calibri"/>
                <a:sym typeface="Calibri"/>
              </a:rPr>
              <a:t>(x,y) → (θ,Φ)</a:t>
            </a:r>
            <a:endParaRPr sz="4300" b="1">
              <a:latin typeface="Calibri"/>
              <a:ea typeface="Calibri"/>
              <a:cs typeface="Calibri"/>
              <a:sym typeface="Calibri"/>
            </a:endParaRPr>
          </a:p>
        </p:txBody>
      </p:sp>
      <p:cxnSp>
        <p:nvCxnSpPr>
          <p:cNvPr id="1474" name="Google Shape;1474;p185"/>
          <p:cNvCxnSpPr/>
          <p:nvPr/>
        </p:nvCxnSpPr>
        <p:spPr>
          <a:xfrm>
            <a:off x="4517425" y="664175"/>
            <a:ext cx="0" cy="4184100"/>
          </a:xfrm>
          <a:prstGeom prst="straightConnector1">
            <a:avLst/>
          </a:prstGeom>
          <a:noFill/>
          <a:ln w="38100" cap="flat" cmpd="sng">
            <a:solidFill>
              <a:schemeClr val="dk2"/>
            </a:solidFill>
            <a:prstDash val="solid"/>
            <a:round/>
            <a:headEnd type="none" w="med" len="med"/>
            <a:tailEnd type="none" w="med" len="med"/>
          </a:ln>
        </p:spPr>
      </p:cxnSp>
      <p:sp>
        <p:nvSpPr>
          <p:cNvPr id="1475" name="Google Shape;1475;p185"/>
          <p:cNvSpPr txBox="1"/>
          <p:nvPr/>
        </p:nvSpPr>
        <p:spPr>
          <a:xfrm>
            <a:off x="675200" y="2184325"/>
            <a:ext cx="3350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a:latin typeface="Calibri"/>
                <a:ea typeface="Calibri"/>
                <a:cs typeface="Calibri"/>
                <a:sym typeface="Calibri"/>
              </a:rPr>
              <a:t>Forward projection converts spherical coordinates (longitude, latitude) to cartesian coordinates (x and y)</a:t>
            </a:r>
            <a:endParaRPr sz="1800">
              <a:latin typeface="Calibri"/>
              <a:ea typeface="Calibri"/>
              <a:cs typeface="Calibri"/>
              <a:sym typeface="Calibri"/>
            </a:endParaRPr>
          </a:p>
        </p:txBody>
      </p:sp>
      <p:sp>
        <p:nvSpPr>
          <p:cNvPr id="1476" name="Google Shape;1476;p185"/>
          <p:cNvSpPr txBox="1"/>
          <p:nvPr/>
        </p:nvSpPr>
        <p:spPr>
          <a:xfrm>
            <a:off x="5009250" y="2184325"/>
            <a:ext cx="3350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800">
                <a:latin typeface="Calibri"/>
                <a:ea typeface="Calibri"/>
                <a:cs typeface="Calibri"/>
                <a:sym typeface="Calibri"/>
              </a:rPr>
              <a:t>Inverse projection converts cartesian coordinates (x, y) to spherical coordinates (longitude, latitude) </a:t>
            </a:r>
            <a:endParaRPr sz="1800">
              <a:latin typeface="Calibri"/>
              <a:ea typeface="Calibri"/>
              <a:cs typeface="Calibri"/>
              <a:sym typeface="Calibri"/>
            </a:endParaRPr>
          </a:p>
        </p:txBody>
      </p:sp>
      <p:sp>
        <p:nvSpPr>
          <p:cNvPr id="1477" name="Google Shape;1477;p185"/>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16 - Projecting Data</a:t>
            </a:r>
            <a:endParaRPr sz="1500" b="1">
              <a:solidFill>
                <a:srgbClr val="FFFFFF"/>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pic>
        <p:nvPicPr>
          <p:cNvPr id="1482" name="Google Shape;1482;p186"/>
          <p:cNvPicPr preferRelativeResize="0"/>
          <p:nvPr/>
        </p:nvPicPr>
        <p:blipFill>
          <a:blip r:embed="rId3">
            <a:alphaModFix/>
          </a:blip>
          <a:stretch>
            <a:fillRect/>
          </a:stretch>
        </p:blipFill>
        <p:spPr>
          <a:xfrm>
            <a:off x="641150" y="1319701"/>
            <a:ext cx="7758400" cy="3135025"/>
          </a:xfrm>
          <a:prstGeom prst="rect">
            <a:avLst/>
          </a:prstGeom>
          <a:noFill/>
          <a:ln>
            <a:noFill/>
          </a:ln>
        </p:spPr>
      </p:pic>
      <p:pic>
        <p:nvPicPr>
          <p:cNvPr id="1483" name="Google Shape;1483;p186"/>
          <p:cNvPicPr preferRelativeResize="0"/>
          <p:nvPr/>
        </p:nvPicPr>
        <p:blipFill>
          <a:blip r:embed="rId4">
            <a:alphaModFix/>
          </a:blip>
          <a:stretch>
            <a:fillRect/>
          </a:stretch>
        </p:blipFill>
        <p:spPr>
          <a:xfrm>
            <a:off x="5546750" y="1030600"/>
            <a:ext cx="1929900" cy="1065200"/>
          </a:xfrm>
          <a:prstGeom prst="rect">
            <a:avLst/>
          </a:prstGeom>
          <a:noFill/>
          <a:ln>
            <a:noFill/>
          </a:ln>
        </p:spPr>
      </p:pic>
      <p:sp>
        <p:nvSpPr>
          <p:cNvPr id="1484" name="Google Shape;1484;p186"/>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16 - Projecting Data</a:t>
            </a:r>
            <a:endParaRPr sz="1500" b="1">
              <a:solidFill>
                <a:srgbClr val="FFFFFF"/>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87"/>
          <p:cNvSpPr txBox="1"/>
          <p:nvPr/>
        </p:nvSpPr>
        <p:spPr>
          <a:xfrm>
            <a:off x="492900" y="1310100"/>
            <a:ext cx="81207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00FF"/>
                </a:solidFill>
                <a:latin typeface="Consolas"/>
                <a:ea typeface="Consolas"/>
                <a:cs typeface="Consolas"/>
                <a:sym typeface="Consolas"/>
              </a:rPr>
              <a:t>SELECT</a:t>
            </a:r>
            <a:r>
              <a:rPr lang="en" sz="2400" b="1">
                <a:solidFill>
                  <a:schemeClr val="dk1"/>
                </a:solidFill>
                <a:latin typeface="Consolas"/>
                <a:ea typeface="Consolas"/>
                <a:cs typeface="Consolas"/>
                <a:sym typeface="Consolas"/>
              </a:rPr>
              <a:t> </a:t>
            </a:r>
            <a:r>
              <a:rPr lang="en" sz="2400" b="1">
                <a:solidFill>
                  <a:srgbClr val="006E1D"/>
                </a:solidFill>
                <a:latin typeface="Consolas"/>
                <a:ea typeface="Consolas"/>
                <a:cs typeface="Consolas"/>
                <a:sym typeface="Consolas"/>
              </a:rPr>
              <a:t>ST_SRID(</a:t>
            </a:r>
            <a:r>
              <a:rPr lang="en" sz="2400" b="1">
                <a:solidFill>
                  <a:schemeClr val="dk1"/>
                </a:solidFill>
                <a:latin typeface="Consolas"/>
                <a:ea typeface="Consolas"/>
                <a:cs typeface="Consolas"/>
                <a:sym typeface="Consolas"/>
              </a:rPr>
              <a:t>geom</a:t>
            </a:r>
            <a:r>
              <a:rPr lang="en" sz="2400" b="1">
                <a:solidFill>
                  <a:srgbClr val="006E1D"/>
                </a:solidFill>
                <a:latin typeface="Consolas"/>
                <a:ea typeface="Consolas"/>
                <a:cs typeface="Consolas"/>
                <a:sym typeface="Consolas"/>
              </a:rPr>
              <a:t>)</a:t>
            </a:r>
            <a:endParaRPr sz="2400" b="1">
              <a:solidFill>
                <a:srgbClr val="006E1D"/>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FROM</a:t>
            </a:r>
            <a:r>
              <a:rPr lang="en" sz="2400" b="1">
                <a:solidFill>
                  <a:schemeClr val="dk1"/>
                </a:solidFill>
                <a:latin typeface="Consolas"/>
                <a:ea typeface="Consolas"/>
                <a:cs typeface="Consolas"/>
                <a:sym typeface="Consolas"/>
              </a:rPr>
              <a:t> nyc_subway_stations </a:t>
            </a:r>
            <a:br>
              <a:rPr lang="en" sz="2400" b="1">
                <a:solidFill>
                  <a:schemeClr val="dk1"/>
                </a:solidFill>
                <a:latin typeface="Consolas"/>
                <a:ea typeface="Consolas"/>
                <a:cs typeface="Consolas"/>
                <a:sym typeface="Consolas"/>
              </a:rPr>
            </a:br>
            <a:r>
              <a:rPr lang="en" sz="2400" b="1">
                <a:solidFill>
                  <a:srgbClr val="0000FF"/>
                </a:solidFill>
                <a:latin typeface="Consolas"/>
                <a:ea typeface="Consolas"/>
                <a:cs typeface="Consolas"/>
                <a:sym typeface="Consolas"/>
              </a:rPr>
              <a:t>LIMIT</a:t>
            </a:r>
            <a:r>
              <a:rPr lang="en" sz="2400" b="1">
                <a:solidFill>
                  <a:schemeClr val="dk1"/>
                </a:solidFill>
                <a:latin typeface="Consolas"/>
                <a:ea typeface="Consolas"/>
                <a:cs typeface="Consolas"/>
                <a:sym typeface="Consolas"/>
              </a:rPr>
              <a:t> 1;</a:t>
            </a:r>
            <a:endParaRPr sz="2400" b="1">
              <a:solidFill>
                <a:schemeClr val="dk1"/>
              </a:solidFill>
              <a:latin typeface="Consolas"/>
              <a:ea typeface="Consolas"/>
              <a:cs typeface="Consolas"/>
              <a:sym typeface="Consolas"/>
            </a:endParaRPr>
          </a:p>
          <a:p>
            <a:pPr marL="0" lvl="0" indent="0" algn="l" rtl="0">
              <a:spcBef>
                <a:spcPts val="0"/>
              </a:spcBef>
              <a:spcAft>
                <a:spcPts val="0"/>
              </a:spcAft>
              <a:buNone/>
            </a:pPr>
            <a:endParaRPr sz="2400" b="1">
              <a:solidFill>
                <a:schemeClr val="dk1"/>
              </a:solidFill>
              <a:latin typeface="Consolas"/>
              <a:ea typeface="Consolas"/>
              <a:cs typeface="Consolas"/>
              <a:sym typeface="Consolas"/>
            </a:endParaRPr>
          </a:p>
          <a:p>
            <a:pPr marL="0" lvl="0" indent="0" algn="l" rtl="0">
              <a:spcBef>
                <a:spcPts val="0"/>
              </a:spcBef>
              <a:spcAft>
                <a:spcPts val="0"/>
              </a:spcAft>
              <a:buNone/>
            </a:pPr>
            <a:endParaRPr sz="2400" b="1">
              <a:solidFill>
                <a:schemeClr val="dk1"/>
              </a:solidFill>
              <a:latin typeface="Consolas"/>
              <a:ea typeface="Consolas"/>
              <a:cs typeface="Consolas"/>
              <a:sym typeface="Consolas"/>
            </a:endParaRPr>
          </a:p>
          <a:p>
            <a:pPr marL="0" lvl="0" indent="0" algn="l" rtl="0">
              <a:spcBef>
                <a:spcPts val="0"/>
              </a:spcBef>
              <a:spcAft>
                <a:spcPts val="0"/>
              </a:spcAft>
              <a:buNone/>
            </a:pPr>
            <a:r>
              <a:rPr lang="en" sz="2400" b="1">
                <a:solidFill>
                  <a:schemeClr val="dk1"/>
                </a:solidFill>
                <a:latin typeface="Consolas"/>
                <a:ea typeface="Consolas"/>
                <a:cs typeface="Consolas"/>
                <a:sym typeface="Consolas"/>
              </a:rPr>
              <a:t>26918</a:t>
            </a:r>
            <a:endParaRPr sz="2400" b="1">
              <a:solidFill>
                <a:schemeClr val="dk1"/>
              </a:solidFill>
              <a:latin typeface="Consolas"/>
              <a:ea typeface="Consolas"/>
              <a:cs typeface="Consolas"/>
              <a:sym typeface="Consolas"/>
            </a:endParaRPr>
          </a:p>
          <a:p>
            <a:pPr marL="0" lvl="0" indent="0" algn="l" rtl="0">
              <a:spcBef>
                <a:spcPts val="0"/>
              </a:spcBef>
              <a:spcAft>
                <a:spcPts val="0"/>
              </a:spcAft>
              <a:buNone/>
            </a:pPr>
            <a:endParaRPr sz="2400" b="1">
              <a:solidFill>
                <a:schemeClr val="dk1"/>
              </a:solidFill>
              <a:latin typeface="Consolas"/>
              <a:ea typeface="Consolas"/>
              <a:cs typeface="Consolas"/>
              <a:sym typeface="Consolas"/>
            </a:endParaRPr>
          </a:p>
          <a:p>
            <a:pPr marL="0" lvl="0" indent="0" algn="l" rtl="0">
              <a:spcBef>
                <a:spcPts val="0"/>
              </a:spcBef>
              <a:spcAft>
                <a:spcPts val="0"/>
              </a:spcAft>
              <a:buNone/>
            </a:pPr>
            <a:endParaRPr sz="2400" b="1">
              <a:solidFill>
                <a:schemeClr val="dk1"/>
              </a:solidFill>
              <a:latin typeface="Consolas"/>
              <a:ea typeface="Consolas"/>
              <a:cs typeface="Consolas"/>
              <a:sym typeface="Consolas"/>
            </a:endParaRPr>
          </a:p>
        </p:txBody>
      </p:sp>
      <p:sp>
        <p:nvSpPr>
          <p:cNvPr id="1490" name="Google Shape;1490;p187"/>
          <p:cNvSpPr txBox="1">
            <a:spLocks noGrp="1"/>
          </p:cNvSpPr>
          <p:nvPr>
            <p:ph type="title"/>
          </p:nvPr>
        </p:nvSpPr>
        <p:spPr>
          <a:xfrm>
            <a:off x="311700" y="67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SRID of our subways?</a:t>
            </a:r>
            <a:endParaRPr/>
          </a:p>
        </p:txBody>
      </p:sp>
      <p:cxnSp>
        <p:nvCxnSpPr>
          <p:cNvPr id="1491" name="Google Shape;1491;p187"/>
          <p:cNvCxnSpPr/>
          <p:nvPr/>
        </p:nvCxnSpPr>
        <p:spPr>
          <a:xfrm>
            <a:off x="511650" y="2834000"/>
            <a:ext cx="8120700" cy="0"/>
          </a:xfrm>
          <a:prstGeom prst="straightConnector1">
            <a:avLst/>
          </a:prstGeom>
          <a:noFill/>
          <a:ln w="38100" cap="flat" cmpd="sng">
            <a:solidFill>
              <a:schemeClr val="dk2"/>
            </a:solidFill>
            <a:prstDash val="solid"/>
            <a:round/>
            <a:headEnd type="none" w="med" len="med"/>
            <a:tailEnd type="none" w="med" len="med"/>
          </a:ln>
        </p:spPr>
      </p:cxnSp>
      <p:sp>
        <p:nvSpPr>
          <p:cNvPr id="1492" name="Google Shape;1492;p18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16 - Projecting Data</a:t>
            </a:r>
            <a:endParaRPr sz="1500" b="1">
              <a:solidFill>
                <a:srgbClr val="FFFFFF"/>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pic>
        <p:nvPicPr>
          <p:cNvPr id="1497" name="Google Shape;1497;p188"/>
          <p:cNvPicPr preferRelativeResize="0"/>
          <p:nvPr/>
        </p:nvPicPr>
        <p:blipFill rotWithShape="1">
          <a:blip r:embed="rId3">
            <a:alphaModFix/>
          </a:blip>
          <a:srcRect t="15397"/>
          <a:stretch/>
        </p:blipFill>
        <p:spPr>
          <a:xfrm>
            <a:off x="1753750" y="1579225"/>
            <a:ext cx="4814826" cy="3055100"/>
          </a:xfrm>
          <a:prstGeom prst="rect">
            <a:avLst/>
          </a:prstGeom>
          <a:noFill/>
          <a:ln>
            <a:noFill/>
          </a:ln>
        </p:spPr>
      </p:pic>
      <p:sp>
        <p:nvSpPr>
          <p:cNvPr id="1498" name="Google Shape;1498;p188"/>
          <p:cNvSpPr txBox="1">
            <a:spLocks noGrp="1"/>
          </p:cNvSpPr>
          <p:nvPr>
            <p:ph type="title"/>
          </p:nvPr>
        </p:nvSpPr>
        <p:spPr>
          <a:xfrm>
            <a:off x="311700" y="6736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What does SRID 26918 mean though?</a:t>
            </a:r>
            <a:endParaRPr sz="2200"/>
          </a:p>
        </p:txBody>
      </p:sp>
      <p:sp>
        <p:nvSpPr>
          <p:cNvPr id="1499" name="Google Shape;1499;p188"/>
          <p:cNvSpPr/>
          <p:nvPr/>
        </p:nvSpPr>
        <p:spPr>
          <a:xfrm>
            <a:off x="6073325" y="2855850"/>
            <a:ext cx="177000" cy="1232400"/>
          </a:xfrm>
          <a:prstGeom prst="rightBrace">
            <a:avLst>
              <a:gd name="adj1" fmla="val 50000"/>
              <a:gd name="adj2" fmla="val 5000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88"/>
          <p:cNvSpPr txBox="1"/>
          <p:nvPr/>
        </p:nvSpPr>
        <p:spPr>
          <a:xfrm>
            <a:off x="6267762" y="3047729"/>
            <a:ext cx="1586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Calibri"/>
                <a:ea typeface="Calibri"/>
                <a:cs typeface="Calibri"/>
                <a:sym typeface="Calibri"/>
              </a:rPr>
              <a:t>SRID is a foreign key relating to spatial_ref_sys</a:t>
            </a:r>
            <a:endParaRPr b="1">
              <a:solidFill>
                <a:srgbClr val="FF0000"/>
              </a:solidFill>
              <a:latin typeface="Calibri"/>
              <a:ea typeface="Calibri"/>
              <a:cs typeface="Calibri"/>
              <a:sym typeface="Calibri"/>
            </a:endParaRPr>
          </a:p>
        </p:txBody>
      </p:sp>
      <p:sp>
        <p:nvSpPr>
          <p:cNvPr id="1501" name="Google Shape;1501;p188"/>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16 - Projecting Data</a:t>
            </a:r>
            <a:endParaRPr sz="1500" b="1">
              <a:solidFill>
                <a:srgbClr val="FFFFFF"/>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89"/>
          <p:cNvSpPr txBox="1"/>
          <p:nvPr/>
        </p:nvSpPr>
        <p:spPr>
          <a:xfrm>
            <a:off x="492900" y="1310100"/>
            <a:ext cx="8120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00FF"/>
                </a:solidFill>
                <a:latin typeface="Consolas"/>
                <a:ea typeface="Consolas"/>
                <a:cs typeface="Consolas"/>
                <a:sym typeface="Consolas"/>
              </a:rPr>
              <a:t>SELECT</a:t>
            </a:r>
            <a:r>
              <a:rPr lang="en" sz="2400" b="1">
                <a:solidFill>
                  <a:schemeClr val="dk1"/>
                </a:solidFill>
                <a:latin typeface="Consolas"/>
                <a:ea typeface="Consolas"/>
                <a:cs typeface="Consolas"/>
                <a:sym typeface="Consolas"/>
              </a:rPr>
              <a:t> srtext</a:t>
            </a:r>
            <a:endParaRPr sz="2400" b="1">
              <a:solidFill>
                <a:srgbClr val="006E1D"/>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FROM</a:t>
            </a:r>
            <a:r>
              <a:rPr lang="en" sz="2400" b="1">
                <a:solidFill>
                  <a:schemeClr val="dk1"/>
                </a:solidFill>
                <a:latin typeface="Consolas"/>
                <a:ea typeface="Consolas"/>
                <a:cs typeface="Consolas"/>
                <a:sym typeface="Consolas"/>
              </a:rPr>
              <a:t> spatial_ref_sys</a:t>
            </a:r>
            <a:br>
              <a:rPr lang="en" sz="2400" b="1">
                <a:solidFill>
                  <a:schemeClr val="dk1"/>
                </a:solidFill>
                <a:latin typeface="Consolas"/>
                <a:ea typeface="Consolas"/>
                <a:cs typeface="Consolas"/>
                <a:sym typeface="Consolas"/>
              </a:rPr>
            </a:br>
            <a:r>
              <a:rPr lang="en" sz="2400" b="1">
                <a:solidFill>
                  <a:srgbClr val="0000FF"/>
                </a:solidFill>
                <a:latin typeface="Consolas"/>
                <a:ea typeface="Consolas"/>
                <a:cs typeface="Consolas"/>
                <a:sym typeface="Consolas"/>
              </a:rPr>
              <a:t>WHERE</a:t>
            </a:r>
            <a:r>
              <a:rPr lang="en" sz="2400" b="1">
                <a:solidFill>
                  <a:schemeClr val="dk1"/>
                </a:solidFill>
                <a:latin typeface="Consolas"/>
                <a:ea typeface="Consolas"/>
                <a:cs typeface="Consolas"/>
                <a:sym typeface="Consolas"/>
              </a:rPr>
              <a:t> srid = </a:t>
            </a:r>
            <a:r>
              <a:rPr lang="en" sz="2400" b="1">
                <a:solidFill>
                  <a:srgbClr val="B45F06"/>
                </a:solidFill>
                <a:latin typeface="Consolas"/>
                <a:ea typeface="Consolas"/>
                <a:cs typeface="Consolas"/>
                <a:sym typeface="Consolas"/>
              </a:rPr>
              <a:t>26918</a:t>
            </a:r>
            <a:r>
              <a:rPr lang="en" sz="2400" b="1">
                <a:solidFill>
                  <a:schemeClr val="dk1"/>
                </a:solidFill>
                <a:latin typeface="Consolas"/>
                <a:ea typeface="Consolas"/>
                <a:cs typeface="Consolas"/>
                <a:sym typeface="Consolas"/>
              </a:rPr>
              <a:t>;</a:t>
            </a:r>
            <a:endParaRPr sz="2400" b="1">
              <a:solidFill>
                <a:schemeClr val="dk1"/>
              </a:solidFill>
              <a:latin typeface="Consolas"/>
              <a:ea typeface="Consolas"/>
              <a:cs typeface="Consolas"/>
              <a:sym typeface="Consolas"/>
            </a:endParaRPr>
          </a:p>
        </p:txBody>
      </p:sp>
      <p:sp>
        <p:nvSpPr>
          <p:cNvPr id="1507" name="Google Shape;1507;p189"/>
          <p:cNvSpPr txBox="1">
            <a:spLocks noGrp="1"/>
          </p:cNvSpPr>
          <p:nvPr>
            <p:ph type="title"/>
          </p:nvPr>
        </p:nvSpPr>
        <p:spPr>
          <a:xfrm>
            <a:off x="311700" y="67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does SRID 26918 mean though?</a:t>
            </a:r>
            <a:endParaRPr/>
          </a:p>
          <a:p>
            <a:pPr marL="0" lvl="0" indent="0" algn="l" rtl="0">
              <a:spcBef>
                <a:spcPts val="0"/>
              </a:spcBef>
              <a:spcAft>
                <a:spcPts val="0"/>
              </a:spcAft>
              <a:buNone/>
            </a:pPr>
            <a:endParaRPr/>
          </a:p>
        </p:txBody>
      </p:sp>
      <p:sp>
        <p:nvSpPr>
          <p:cNvPr id="1508" name="Google Shape;1508;p189"/>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16 - Projecting Data</a:t>
            </a:r>
            <a:endParaRPr sz="1500" b="1">
              <a:solidFill>
                <a:srgbClr val="FFFFFF"/>
              </a:solidFill>
              <a:latin typeface="Calibri"/>
              <a:ea typeface="Calibri"/>
              <a:cs typeface="Calibri"/>
              <a:sym typeface="Calibri"/>
            </a:endParaRPr>
          </a:p>
        </p:txBody>
      </p:sp>
      <p:sp>
        <p:nvSpPr>
          <p:cNvPr id="1509" name="Google Shape;1509;p189"/>
          <p:cNvSpPr txBox="1">
            <a:spLocks noGrp="1"/>
          </p:cNvSpPr>
          <p:nvPr>
            <p:ph type="title"/>
          </p:nvPr>
        </p:nvSpPr>
        <p:spPr>
          <a:xfrm>
            <a:off x="458425" y="4191075"/>
            <a:ext cx="82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see: </a:t>
            </a:r>
            <a:r>
              <a:rPr lang="en" u="sng">
                <a:solidFill>
                  <a:srgbClr val="0000FF"/>
                </a:solidFill>
              </a:rPr>
              <a:t>https://epsg.io/26918</a:t>
            </a:r>
            <a:endParaRPr u="sng">
              <a:solidFill>
                <a:srgbClr val="0000FF"/>
              </a:solidFill>
            </a:endParaRPr>
          </a:p>
          <a:p>
            <a:pPr marL="0" lvl="0" indent="0" algn="l" rtl="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90"/>
          <p:cNvSpPr txBox="1"/>
          <p:nvPr/>
        </p:nvSpPr>
        <p:spPr>
          <a:xfrm>
            <a:off x="416700" y="1157700"/>
            <a:ext cx="81207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latin typeface="Consolas"/>
                <a:ea typeface="Consolas"/>
                <a:cs typeface="Consolas"/>
                <a:sym typeface="Consolas"/>
              </a:rPr>
              <a:t>  PROJCS["</a:t>
            </a:r>
            <a:r>
              <a:rPr lang="en" sz="1300" b="1">
                <a:solidFill>
                  <a:srgbClr val="FF0000"/>
                </a:solidFill>
                <a:latin typeface="Consolas"/>
                <a:ea typeface="Consolas"/>
                <a:cs typeface="Consolas"/>
                <a:sym typeface="Consolas"/>
              </a:rPr>
              <a:t>NAD83 / UTM zone 18N</a:t>
            </a:r>
            <a:r>
              <a:rPr lang="en" sz="1300" b="1">
                <a:solidFill>
                  <a:schemeClr val="dk1"/>
                </a:solidFill>
                <a:latin typeface="Consolas"/>
                <a:ea typeface="Consolas"/>
                <a:cs typeface="Consolas"/>
                <a:sym typeface="Consolas"/>
              </a:rPr>
              <a:t>",</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GEOGCS["</a:t>
            </a:r>
            <a:r>
              <a:rPr lang="en" sz="1300" b="1">
                <a:solidFill>
                  <a:srgbClr val="FF0000"/>
                </a:solidFill>
                <a:latin typeface="Consolas"/>
                <a:ea typeface="Consolas"/>
                <a:cs typeface="Consolas"/>
                <a:sym typeface="Consolas"/>
              </a:rPr>
              <a:t>NAD83</a:t>
            </a:r>
            <a:r>
              <a:rPr lang="en" sz="1300" b="1">
                <a:solidFill>
                  <a:schemeClr val="dk1"/>
                </a:solidFill>
                <a:latin typeface="Consolas"/>
                <a:ea typeface="Consolas"/>
                <a:cs typeface="Consolas"/>
                <a:sym typeface="Consolas"/>
              </a:rPr>
              <a:t>",</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DATUM["North_American_Datum_1983",</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SPHEROID["GRS 1980",6378137,298.257222101],</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TOWGS84[0,0,0,0,0,0,0],</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AUTHORITY["EPSG","6269"]],</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PRIMEM["Greenwich",0],</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UNIT["degree",0.0174532925199433],</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AUTHORITY["EPSG","4269"]],</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PROJECTION["</a:t>
            </a:r>
            <a:r>
              <a:rPr lang="en" sz="1300" b="1">
                <a:solidFill>
                  <a:srgbClr val="FF0000"/>
                </a:solidFill>
                <a:latin typeface="Consolas"/>
                <a:ea typeface="Consolas"/>
                <a:cs typeface="Consolas"/>
                <a:sym typeface="Consolas"/>
              </a:rPr>
              <a:t>Transverse_Mercator</a:t>
            </a:r>
            <a:r>
              <a:rPr lang="en" sz="1300" b="1">
                <a:solidFill>
                  <a:schemeClr val="dk1"/>
                </a:solidFill>
                <a:latin typeface="Consolas"/>
                <a:ea typeface="Consolas"/>
                <a:cs typeface="Consolas"/>
                <a:sym typeface="Consolas"/>
              </a:rPr>
              <a:t>"],</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PARAMETER["latitude_of_origin",0],</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PARAMETER["central_meridian",-75],</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PARAMETER["scale_factor",0.9996],</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PARAMETER["false_easting",500000],</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PARAMETER["false_northing",0],</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UNIT["</a:t>
            </a:r>
            <a:r>
              <a:rPr lang="en" sz="1300" b="1">
                <a:solidFill>
                  <a:srgbClr val="FF0000"/>
                </a:solidFill>
                <a:latin typeface="Consolas"/>
                <a:ea typeface="Consolas"/>
                <a:cs typeface="Consolas"/>
                <a:sym typeface="Consolas"/>
              </a:rPr>
              <a:t>metre</a:t>
            </a:r>
            <a:r>
              <a:rPr lang="en" sz="1300" b="1">
                <a:solidFill>
                  <a:schemeClr val="dk1"/>
                </a:solidFill>
                <a:latin typeface="Consolas"/>
                <a:ea typeface="Consolas"/>
                <a:cs typeface="Consolas"/>
                <a:sym typeface="Consolas"/>
              </a:rPr>
              <a:t>",1],</a:t>
            </a:r>
            <a:endParaRPr sz="1300" b="1">
              <a:solidFill>
                <a:schemeClr val="dk1"/>
              </a:solidFill>
              <a:latin typeface="Consolas"/>
              <a:ea typeface="Consolas"/>
              <a:cs typeface="Consolas"/>
              <a:sym typeface="Consolas"/>
            </a:endParaRPr>
          </a:p>
          <a:p>
            <a:pPr marL="0" lvl="0" indent="0" algn="l" rtl="0">
              <a:spcBef>
                <a:spcPts val="0"/>
              </a:spcBef>
              <a:spcAft>
                <a:spcPts val="0"/>
              </a:spcAft>
              <a:buNone/>
            </a:pPr>
            <a:r>
              <a:rPr lang="en" sz="1300" b="1">
                <a:solidFill>
                  <a:schemeClr val="dk1"/>
                </a:solidFill>
                <a:latin typeface="Consolas"/>
                <a:ea typeface="Consolas"/>
                <a:cs typeface="Consolas"/>
                <a:sym typeface="Consolas"/>
              </a:rPr>
              <a:t>    AXIS["Easting",EAST],</a:t>
            </a:r>
            <a:br>
              <a:rPr lang="en" sz="1300" b="1">
                <a:solidFill>
                  <a:schemeClr val="dk1"/>
                </a:solidFill>
                <a:latin typeface="Consolas"/>
                <a:ea typeface="Consolas"/>
                <a:cs typeface="Consolas"/>
                <a:sym typeface="Consolas"/>
              </a:rPr>
            </a:br>
            <a:r>
              <a:rPr lang="en" sz="1300" b="1">
                <a:solidFill>
                  <a:schemeClr val="dk1"/>
                </a:solidFill>
                <a:latin typeface="Consolas"/>
                <a:ea typeface="Consolas"/>
                <a:cs typeface="Consolas"/>
                <a:sym typeface="Consolas"/>
              </a:rPr>
              <a:t>    AXIS["Northing",NORTH]]</a:t>
            </a:r>
            <a:endParaRPr sz="1300" b="1">
              <a:solidFill>
                <a:schemeClr val="dk1"/>
              </a:solidFill>
              <a:latin typeface="Consolas"/>
              <a:ea typeface="Consolas"/>
              <a:cs typeface="Consolas"/>
              <a:sym typeface="Consolas"/>
            </a:endParaRPr>
          </a:p>
        </p:txBody>
      </p:sp>
      <p:sp>
        <p:nvSpPr>
          <p:cNvPr id="1515" name="Google Shape;1515;p19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SRID 26918 mean though?</a:t>
            </a:r>
            <a:endParaRPr/>
          </a:p>
          <a:p>
            <a:pPr marL="0" lvl="0" indent="0" algn="l" rtl="0">
              <a:spcBef>
                <a:spcPts val="0"/>
              </a:spcBef>
              <a:spcAft>
                <a:spcPts val="0"/>
              </a:spcAft>
              <a:buNone/>
            </a:pPr>
            <a:endParaRPr/>
          </a:p>
        </p:txBody>
      </p:sp>
      <p:sp>
        <p:nvSpPr>
          <p:cNvPr id="1516" name="Google Shape;1516;p190"/>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16 - Projecting Data</a:t>
            </a:r>
            <a:endParaRPr sz="1500" b="1">
              <a:solidFill>
                <a:srgbClr val="FFFFFF"/>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91"/>
          <p:cNvSpPr txBox="1"/>
          <p:nvPr/>
        </p:nvSpPr>
        <p:spPr>
          <a:xfrm>
            <a:off x="492900" y="1691100"/>
            <a:ext cx="81207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00FF"/>
                </a:solidFill>
                <a:latin typeface="Consolas"/>
                <a:ea typeface="Consolas"/>
                <a:cs typeface="Consolas"/>
                <a:sym typeface="Consolas"/>
              </a:rPr>
              <a:t>SELECT </a:t>
            </a:r>
            <a:endParaRPr sz="2400" b="1">
              <a:solidFill>
                <a:srgbClr val="0000FF"/>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  </a:t>
            </a:r>
            <a:r>
              <a:rPr lang="en" sz="2400" b="1">
                <a:solidFill>
                  <a:srgbClr val="006E1D"/>
                </a:solidFill>
                <a:latin typeface="Consolas"/>
                <a:ea typeface="Consolas"/>
                <a:cs typeface="Consolas"/>
                <a:sym typeface="Consolas"/>
              </a:rPr>
              <a:t>ST_AsText(ST_Transform(</a:t>
            </a:r>
            <a:r>
              <a:rPr lang="en" sz="2400" b="1">
                <a:solidFill>
                  <a:schemeClr val="dk1"/>
                </a:solidFill>
                <a:latin typeface="Consolas"/>
                <a:ea typeface="Consolas"/>
                <a:cs typeface="Consolas"/>
                <a:sym typeface="Consolas"/>
              </a:rPr>
              <a:t>geom,4326</a:t>
            </a:r>
            <a:r>
              <a:rPr lang="en" sz="2400" b="1">
                <a:solidFill>
                  <a:srgbClr val="006E1D"/>
                </a:solidFill>
                <a:latin typeface="Consolas"/>
                <a:ea typeface="Consolas"/>
                <a:cs typeface="Consolas"/>
                <a:sym typeface="Consolas"/>
              </a:rPr>
              <a:t>))</a:t>
            </a:r>
            <a:endParaRPr sz="2400" b="1">
              <a:solidFill>
                <a:srgbClr val="006E1D"/>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FROM </a:t>
            </a:r>
            <a:r>
              <a:rPr lang="en" sz="2400" b="1">
                <a:solidFill>
                  <a:schemeClr val="dk1"/>
                </a:solidFill>
                <a:latin typeface="Consolas"/>
                <a:ea typeface="Consolas"/>
                <a:cs typeface="Consolas"/>
                <a:sym typeface="Consolas"/>
              </a:rPr>
              <a:t>nyc_subway_stations</a:t>
            </a:r>
            <a:endParaRPr sz="2400" b="1">
              <a:solidFill>
                <a:schemeClr val="dk1"/>
              </a:solidFill>
              <a:latin typeface="Consolas"/>
              <a:ea typeface="Consolas"/>
              <a:cs typeface="Consolas"/>
              <a:sym typeface="Consolas"/>
            </a:endParaRPr>
          </a:p>
          <a:p>
            <a:pPr marL="0" lvl="0" indent="0" algn="l" rtl="0">
              <a:spcBef>
                <a:spcPts val="0"/>
              </a:spcBef>
              <a:spcAft>
                <a:spcPts val="0"/>
              </a:spcAft>
              <a:buNone/>
            </a:pPr>
            <a:r>
              <a:rPr lang="en" sz="2400" b="1">
                <a:solidFill>
                  <a:srgbClr val="0000FF"/>
                </a:solidFill>
                <a:latin typeface="Consolas"/>
                <a:ea typeface="Consolas"/>
                <a:cs typeface="Consolas"/>
                <a:sym typeface="Consolas"/>
              </a:rPr>
              <a:t>WHERE </a:t>
            </a:r>
            <a:r>
              <a:rPr lang="en" sz="2400" b="1">
                <a:solidFill>
                  <a:schemeClr val="dk1"/>
                </a:solidFill>
                <a:latin typeface="Consolas"/>
                <a:ea typeface="Consolas"/>
                <a:cs typeface="Consolas"/>
                <a:sym typeface="Consolas"/>
              </a:rPr>
              <a:t>name =</a:t>
            </a:r>
            <a:r>
              <a:rPr lang="en" sz="2400" b="1">
                <a:solidFill>
                  <a:srgbClr val="0000FF"/>
                </a:solidFill>
                <a:latin typeface="Consolas"/>
                <a:ea typeface="Consolas"/>
                <a:cs typeface="Consolas"/>
                <a:sym typeface="Consolas"/>
              </a:rPr>
              <a:t> </a:t>
            </a:r>
            <a:r>
              <a:rPr lang="en" sz="2400" b="1">
                <a:solidFill>
                  <a:srgbClr val="990000"/>
                </a:solidFill>
                <a:latin typeface="Consolas"/>
                <a:ea typeface="Consolas"/>
                <a:cs typeface="Consolas"/>
                <a:sym typeface="Consolas"/>
              </a:rPr>
              <a:t>'Broad St'</a:t>
            </a:r>
            <a:r>
              <a:rPr lang="en" sz="2400" b="1">
                <a:solidFill>
                  <a:srgbClr val="0000FF"/>
                </a:solidFill>
                <a:latin typeface="Consolas"/>
                <a:ea typeface="Consolas"/>
                <a:cs typeface="Consolas"/>
                <a:sym typeface="Consolas"/>
              </a:rPr>
              <a:t>;</a:t>
            </a:r>
            <a:br>
              <a:rPr lang="en" sz="2400" b="1">
                <a:solidFill>
                  <a:srgbClr val="0000FF"/>
                </a:solidFill>
                <a:latin typeface="Consolas"/>
                <a:ea typeface="Consolas"/>
                <a:cs typeface="Consolas"/>
                <a:sym typeface="Consolas"/>
              </a:rPr>
            </a:br>
            <a:br>
              <a:rPr lang="en" sz="2400" b="1">
                <a:solidFill>
                  <a:srgbClr val="0000FF"/>
                </a:solidFill>
                <a:latin typeface="Consolas"/>
                <a:ea typeface="Consolas"/>
                <a:cs typeface="Consolas"/>
                <a:sym typeface="Consolas"/>
              </a:rPr>
            </a:br>
            <a:br>
              <a:rPr lang="en" sz="2400" b="1">
                <a:solidFill>
                  <a:srgbClr val="0000FF"/>
                </a:solidFill>
                <a:latin typeface="Consolas"/>
                <a:ea typeface="Consolas"/>
                <a:cs typeface="Consolas"/>
                <a:sym typeface="Consolas"/>
              </a:rPr>
            </a:br>
            <a:r>
              <a:rPr lang="en" sz="2400" b="1">
                <a:solidFill>
                  <a:schemeClr val="dk1"/>
                </a:solidFill>
                <a:latin typeface="Consolas"/>
                <a:ea typeface="Consolas"/>
                <a:cs typeface="Consolas"/>
                <a:sym typeface="Consolas"/>
              </a:rPr>
              <a:t>POINT(-74.0106714 40.7071048)</a:t>
            </a:r>
            <a:endParaRPr sz="2400" b="1">
              <a:solidFill>
                <a:schemeClr val="dk1"/>
              </a:solidFill>
              <a:latin typeface="Consolas"/>
              <a:ea typeface="Consolas"/>
              <a:cs typeface="Consolas"/>
              <a:sym typeface="Consolas"/>
            </a:endParaRPr>
          </a:p>
        </p:txBody>
      </p:sp>
      <p:sp>
        <p:nvSpPr>
          <p:cNvPr id="1522" name="Google Shape;1522;p191"/>
          <p:cNvSpPr txBox="1">
            <a:spLocks noGrp="1"/>
          </p:cNvSpPr>
          <p:nvPr>
            <p:ph type="title"/>
          </p:nvPr>
        </p:nvSpPr>
        <p:spPr>
          <a:xfrm>
            <a:off x="311700" y="673625"/>
            <a:ext cx="8520600" cy="8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coordinates of the </a:t>
            </a:r>
            <a:r>
              <a:rPr lang="en">
                <a:solidFill>
                  <a:srgbClr val="B45F06"/>
                </a:solidFill>
              </a:rPr>
              <a:t>“Broad St”</a:t>
            </a:r>
            <a:r>
              <a:rPr lang="en"/>
              <a:t> subway station in geographic?</a:t>
            </a:r>
            <a:endParaRPr/>
          </a:p>
        </p:txBody>
      </p:sp>
      <p:cxnSp>
        <p:nvCxnSpPr>
          <p:cNvPr id="1523" name="Google Shape;1523;p191"/>
          <p:cNvCxnSpPr/>
          <p:nvPr/>
        </p:nvCxnSpPr>
        <p:spPr>
          <a:xfrm>
            <a:off x="511650" y="3596000"/>
            <a:ext cx="8120700" cy="0"/>
          </a:xfrm>
          <a:prstGeom prst="straightConnector1">
            <a:avLst/>
          </a:prstGeom>
          <a:noFill/>
          <a:ln w="38100" cap="flat" cmpd="sng">
            <a:solidFill>
              <a:schemeClr val="dk2"/>
            </a:solidFill>
            <a:prstDash val="solid"/>
            <a:round/>
            <a:headEnd type="none" w="med" len="med"/>
            <a:tailEnd type="none" w="med" len="med"/>
          </a:ln>
        </p:spPr>
      </p:cxnSp>
      <p:sp>
        <p:nvSpPr>
          <p:cNvPr id="1524" name="Google Shape;1524;p191"/>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16 - Projecting Data</a:t>
            </a:r>
            <a:endParaRPr sz="1500" b="1">
              <a:solidFill>
                <a:srgbClr val="FFFFFF"/>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97"/>
          <p:cNvSpPr txBox="1">
            <a:spLocks noGrp="1"/>
          </p:cNvSpPr>
          <p:nvPr>
            <p:ph type="title"/>
          </p:nvPr>
        </p:nvSpPr>
        <p:spPr>
          <a:xfrm>
            <a:off x="311700" y="2150850"/>
            <a:ext cx="8520600" cy="11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a:t>Section 18 - Geography</a:t>
            </a:r>
            <a:endParaRPr sz="3140"/>
          </a:p>
        </p:txBody>
      </p:sp>
      <p:sp>
        <p:nvSpPr>
          <p:cNvPr id="1569" name="Google Shape;1569;p197"/>
          <p:cNvSpPr txBox="1"/>
          <p:nvPr/>
        </p:nvSpPr>
        <p:spPr>
          <a:xfrm>
            <a:off x="69275" y="-6920"/>
            <a:ext cx="629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Calibri"/>
                <a:ea typeface="Calibri"/>
                <a:cs typeface="Calibri"/>
                <a:sym typeface="Calibri"/>
              </a:rPr>
              <a:t>Section 18 - Geography</a:t>
            </a:r>
            <a:endParaRPr sz="1500" b="1">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PostGIS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12662</Words>
  <Application>Microsoft Office PowerPoint</Application>
  <PresentationFormat>Bildschirmpräsentation (16:9)</PresentationFormat>
  <Paragraphs>1592</Paragraphs>
  <Slides>192</Slides>
  <Notes>192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192</vt:i4>
      </vt:variant>
    </vt:vector>
  </HeadingPairs>
  <TitlesOfParts>
    <vt:vector size="199" baseType="lpstr">
      <vt:lpstr>Arial Black</vt:lpstr>
      <vt:lpstr>Consolas</vt:lpstr>
      <vt:lpstr>Helvetica Neue</vt:lpstr>
      <vt:lpstr>Courier New</vt:lpstr>
      <vt:lpstr>Calibri</vt:lpstr>
      <vt:lpstr>Arial</vt:lpstr>
      <vt:lpstr>PostGIS Theme</vt:lpstr>
      <vt:lpstr>Introduction to  PostGIS</vt:lpstr>
      <vt:lpstr>Section 2 - Introduction</vt:lpstr>
      <vt:lpstr>What is a spatial database?</vt:lpstr>
      <vt:lpstr>Spatial Types</vt:lpstr>
      <vt:lpstr>Spatial Indexes</vt:lpstr>
      <vt:lpstr>Spatial Functions</vt:lpstr>
      <vt:lpstr>What is PostGIS?</vt:lpstr>
      <vt:lpstr>Section 9 - Geometries</vt:lpstr>
      <vt:lpstr>Creating a table with geometry</vt:lpstr>
      <vt:lpstr>Creating a table with geometry</vt:lpstr>
      <vt:lpstr>Creating a table with geometry</vt:lpstr>
      <vt:lpstr>Table Relationships</vt:lpstr>
      <vt:lpstr>geometry_columns</vt:lpstr>
      <vt:lpstr>geometry_columns</vt:lpstr>
      <vt:lpstr>Metadata functions</vt:lpstr>
      <vt:lpstr>Metadata functions</vt:lpstr>
      <vt:lpstr>Points</vt:lpstr>
      <vt:lpstr>Points</vt:lpstr>
      <vt:lpstr>Points</vt:lpstr>
      <vt:lpstr>Points</vt:lpstr>
      <vt:lpstr>LineStrings</vt:lpstr>
      <vt:lpstr>LineStrings</vt:lpstr>
      <vt:lpstr>LineStrings</vt:lpstr>
      <vt:lpstr>LineStrings</vt:lpstr>
      <vt:lpstr>Polygons</vt:lpstr>
      <vt:lpstr>Polygons</vt:lpstr>
      <vt:lpstr>Polygons </vt:lpstr>
      <vt:lpstr>Polygons</vt:lpstr>
      <vt:lpstr>Polygons</vt:lpstr>
      <vt:lpstr>Geometry Formats</vt:lpstr>
      <vt:lpstr>Geometry Formats </vt:lpstr>
      <vt:lpstr>Geometry Formats </vt:lpstr>
      <vt:lpstr>All roads lead to Rome … (Geometry construction) </vt:lpstr>
      <vt:lpstr>All roads lead to Rome … (Geometry construction) </vt:lpstr>
      <vt:lpstr>All roads lead to Rome … (Geometry construction) </vt:lpstr>
      <vt:lpstr>All roads lead to Rome … (Geometry construction) </vt:lpstr>
      <vt:lpstr>All roads lead to Rome … (Geometry construction) </vt:lpstr>
      <vt:lpstr>Section 11 - Spatial  Relationships</vt:lpstr>
      <vt:lpstr>Spatial Relationship Functions</vt:lpstr>
      <vt:lpstr>ST_Equals(A, B) ST_OrderingEquals(A, B)</vt:lpstr>
      <vt:lpstr>What is geometry of Broad Street subway station?        </vt:lpstr>
      <vt:lpstr>What subway station record matches that geometry?       </vt:lpstr>
      <vt:lpstr>ST_Intersects(A, B) ST_Disjoint(A, B)</vt:lpstr>
      <vt:lpstr>What is the well-known text (WKT) of Broad Street subway station?        </vt:lpstr>
      <vt:lpstr>What neighborhood intersects that subway station?       </vt:lpstr>
      <vt:lpstr>ST_Crosses(A, B)</vt:lpstr>
      <vt:lpstr>ST_Overlaps(A, B)</vt:lpstr>
      <vt:lpstr>ST_Touches(A, B)</vt:lpstr>
      <vt:lpstr>ST_Within(A, B) ST_Contains(B, A)</vt:lpstr>
      <vt:lpstr>ST_Distance(A, B)</vt:lpstr>
      <vt:lpstr>ST_Distance(A, B)</vt:lpstr>
      <vt:lpstr>ST_DWithin(A, B, R)</vt:lpstr>
      <vt:lpstr>What streets are within 10 meters of Broad Street subway station?</vt:lpstr>
      <vt:lpstr>PowerPoint-Präsentation</vt:lpstr>
      <vt:lpstr>Section 13 - Spatial Joins</vt:lpstr>
      <vt:lpstr>PowerPoint-Präsentation</vt:lpstr>
      <vt:lpstr>Remember...</vt:lpstr>
      <vt:lpstr>Do it in one step, with a spatial join!</vt:lpstr>
      <vt:lpstr>PowerPoint-Präsentation</vt:lpstr>
      <vt:lpstr>PowerPoint-Präsentation</vt:lpstr>
      <vt:lpstr>PowerPoint-Präsentation</vt:lpstr>
      <vt:lpstr>PowerPoint-Präsentation</vt:lpstr>
      <vt:lpstr>Overall Racial Make-up of NYC</vt:lpstr>
      <vt:lpstr>PowerPoint-Präsentation</vt:lpstr>
      <vt:lpstr>PowerPoint-Präsentation</vt:lpstr>
      <vt:lpstr>PowerPoint-Präsentation</vt:lpstr>
      <vt:lpstr>Our routes are comma-separated strings!</vt:lpstr>
      <vt:lpstr>Postgres string function: strpos()</vt:lpstr>
      <vt:lpstr>Find all routes with an “A”</vt:lpstr>
      <vt:lpstr>PowerPoint-Präsentation</vt:lpstr>
      <vt:lpstr>Summarize population 200m from A train stops</vt:lpstr>
      <vt:lpstr>PowerPoint-Präsentation</vt:lpstr>
      <vt:lpstr>PowerPoint-Präsentation</vt:lpstr>
      <vt:lpstr>Section 15 - Spatial Indexing</vt:lpstr>
      <vt:lpstr>A spatial database has...</vt:lpstr>
      <vt:lpstr>A spatial index speeds spatial query ...</vt:lpstr>
      <vt:lpstr>To prove it… remove the index. </vt:lpstr>
      <vt:lpstr>Run the join again. </vt:lpstr>
      <vt:lpstr>Spatial Index Cliff Notes</vt:lpstr>
      <vt:lpstr>Spatial Index Internals</vt:lpstr>
      <vt:lpstr>PowerPoint-Präsentation</vt:lpstr>
      <vt:lpstr>What green objects intersect the yellow query shape?</vt:lpstr>
      <vt:lpstr>Use index to quickly finds the objects with bounding box intersection.</vt:lpstr>
      <vt:lpstr>Exactly compute relationships in index result to find true intersection.</vt:lpstr>
      <vt:lpstr>Index-only queries</vt:lpstr>
      <vt:lpstr>Index-enabled Spatial Functions</vt:lpstr>
      <vt:lpstr>Index-only queries</vt:lpstr>
      <vt:lpstr>What is the population of the West Village?</vt:lpstr>
      <vt:lpstr>What is the population of the West Village?</vt:lpstr>
      <vt:lpstr>Section 16 - Projecting Data</vt:lpstr>
      <vt:lpstr>PowerPoint-Präsentation</vt:lpstr>
      <vt:lpstr>PowerPoint-Präsentation</vt:lpstr>
      <vt:lpstr>PowerPoint-Präsentation</vt:lpstr>
      <vt:lpstr>What is the SRID of our subways?</vt:lpstr>
      <vt:lpstr>What does SRID 26918 mean though?</vt:lpstr>
      <vt:lpstr>What does SRID 26918 mean though? </vt:lpstr>
      <vt:lpstr>What does SRID 26918 mean though? </vt:lpstr>
      <vt:lpstr>What are coordinates of the “Broad St” subway station in geographic?</vt:lpstr>
      <vt:lpstr>Section 18 - Geography</vt:lpstr>
      <vt:lpstr>Geographic Coordinate Systems</vt:lpstr>
      <vt:lpstr>What is the distance between Los Angeles and Paris using ST_Distance(geometry, geometry)?</vt:lpstr>
      <vt:lpstr>PowerPoint-Präsentation</vt:lpstr>
      <vt:lpstr>Degrees are not units of distance Degrees are not units of area</vt:lpstr>
      <vt:lpstr>What is the distance between Los Angeles and Paris using ST_Distance(geography, geography)?</vt:lpstr>
      <vt:lpstr>PowerPoint-Präsentation</vt:lpstr>
      <vt:lpstr>How close will a flight from Los Angeles to Paris come to Iceland?</vt:lpstr>
      <vt:lpstr>PowerPoint-Präsentation</vt:lpstr>
      <vt:lpstr>What is the shortest great-circle route from Los Angeles to Tokyo?</vt:lpstr>
      <vt:lpstr>Geometry Distance</vt:lpstr>
      <vt:lpstr>Geographic Distance</vt:lpstr>
      <vt:lpstr>Using Geography - Casting</vt:lpstr>
      <vt:lpstr>Using Geography - Indexing</vt:lpstr>
      <vt:lpstr>Using Geography - Querying</vt:lpstr>
      <vt:lpstr>PowerPoint-Präsentation</vt:lpstr>
      <vt:lpstr>Using Geography - From Scratch</vt:lpstr>
      <vt:lpstr>Using Geography - From Scratch</vt:lpstr>
      <vt:lpstr>Casting to Geometry</vt:lpstr>
      <vt:lpstr>Geography Native Functions</vt:lpstr>
      <vt:lpstr>Geography is the Magic Solution?</vt:lpstr>
      <vt:lpstr>PowerPoint-Präsentation</vt:lpstr>
      <vt:lpstr>Section 20 - Geometry  Constructing Functions</vt:lpstr>
      <vt:lpstr>Functions so far...</vt:lpstr>
      <vt:lpstr>Geometry constructing functions!</vt:lpstr>
      <vt:lpstr>ST_Centroid</vt:lpstr>
      <vt:lpstr>ST_Buffer</vt:lpstr>
      <vt:lpstr>“What would a 500 meter marine traffic zone  around Liberty Island look like?”</vt:lpstr>
      <vt:lpstr>“What would a 500 meter marine traffic zone  around Liberty Island look like?”</vt:lpstr>
      <vt:lpstr>“What would a negative 50 meter marine traffic zone  around Liberty Island look like?”</vt:lpstr>
      <vt:lpstr>ST_Intersection(A, B)</vt:lpstr>
      <vt:lpstr>“What is the area these two circles have in common?”</vt:lpstr>
      <vt:lpstr>“What is the area these two circles have in common?”</vt:lpstr>
      <vt:lpstr>ST_Union(A, B)</vt:lpstr>
      <vt:lpstr>Terminology</vt:lpstr>
      <vt:lpstr>“How would you make a county map from  census blocks?”</vt:lpstr>
      <vt:lpstr>Census Block ID</vt:lpstr>
      <vt:lpstr>“How would you make a county map from  census blocks?”  </vt:lpstr>
      <vt:lpstr>Section 22 - More  Spatial Joins!</vt:lpstr>
      <vt:lpstr>Load the nyc_census_sociodata.sql table</vt:lpstr>
      <vt:lpstr>PowerPoint-Präsentation</vt:lpstr>
      <vt:lpstr>Recall...</vt:lpstr>
      <vt:lpstr>PowerPoint-Präsentation</vt:lpstr>
      <vt:lpstr>ST_Union() Blocks into Tracts</vt:lpstr>
      <vt:lpstr>PowerPoint-Präsentation</vt:lpstr>
      <vt:lpstr>ST_Union() Blocks into Tracts</vt:lpstr>
      <vt:lpstr>PowerPoint-Präsentation</vt:lpstr>
      <vt:lpstr>Graduate Degree Population %</vt:lpstr>
      <vt:lpstr>Graduate Degree Population %</vt:lpstr>
      <vt:lpstr>PowerPoint-Präsentation</vt:lpstr>
      <vt:lpstr>PowerPoint-Präsentation</vt:lpstr>
      <vt:lpstr>PowerPoint-Präsentation</vt:lpstr>
      <vt:lpstr>Centroid as proxy for polygons</vt:lpstr>
      <vt:lpstr>Join on ST_Centroid</vt:lpstr>
      <vt:lpstr>Join on intersects vs centroid</vt:lpstr>
      <vt:lpstr>PowerPoint-Präsentation</vt:lpstr>
      <vt:lpstr>ST_Centroid</vt:lpstr>
      <vt:lpstr>ST_Centroid</vt:lpstr>
      <vt:lpstr>ST_Centroid</vt:lpstr>
      <vt:lpstr>Overlapping query areas</vt:lpstr>
      <vt:lpstr>Overlapping query areas</vt:lpstr>
      <vt:lpstr>Section 23 - Validity</vt:lpstr>
      <vt:lpstr>POLYGON((0 0, 0 1, 2 1, 2 2, 1 2, 1 0, 0 0))</vt:lpstr>
      <vt:lpstr>Why does validity matter?</vt:lpstr>
      <vt:lpstr>Can we test validity?</vt:lpstr>
      <vt:lpstr>Can we test validity in bulk?</vt:lpstr>
      <vt:lpstr>Can we fix validity in bulk?</vt:lpstr>
      <vt:lpstr>Can we fix validity in bulk?</vt:lpstr>
      <vt:lpstr>Section 24 - Equality</vt:lpstr>
      <vt:lpstr>PowerPoint-Präsentation</vt:lpstr>
      <vt:lpstr>CREATE TABLE polygons (id integer, name varchar, poly geometry);    INSERT INTO polygons VALUES      (1, 'Polygon 1', 'POLYGON((-1 1.732,1 1.732,2 0,1 -1.732,         -1 -1.732,-2 0,-1 1.732))'),     (2, 'Polygon 2', 'POLYGON((-1 1.732,-2 0,-1 -1.732,1 -1.732,         2 0,1 1.732,-1 1.732))'),     (3, 'Polygon 3', 'POLYGON((1 -1.732,2 0,1 1.732,-1 1.732,         -2 0,-1 -1.732,1 -1.732))'),     (4, 'Polygon 4', 'POLYGON((-1 1.732,0 1.732, 1 1.732,1.5 0.866,         2 0,1.5 -0.866,1 -1.732,0 -1.732,-1 -1.732,-1.5 -0.866,         -2 0,-1.5 0.866,-1 1.732))'),     (5, 'Polygon 5', 'POLYGON((-2 -1.732,2 -1.732,2 1.732,          -2 1.732,-2 -1.732))');</vt:lpstr>
      <vt:lpstr>Ways of testing equality!</vt:lpstr>
      <vt:lpstr>PowerPoint-Präsentation</vt:lpstr>
      <vt:lpstr>PowerPoint-Präsentation</vt:lpstr>
      <vt:lpstr>PowerPoint-Präsentation</vt:lpstr>
      <vt:lpstr>PowerPoint-Präsentation</vt:lpstr>
      <vt:lpstr>Section 25 - Linear Referencing</vt:lpstr>
      <vt:lpstr>PowerPoint-Präsentation</vt:lpstr>
      <vt:lpstr>PowerPoint-Präsentation</vt:lpstr>
      <vt:lpstr>PowerPoint-Präsentation</vt:lpstr>
      <vt:lpstr>PowerPoint-Präsentation</vt:lpstr>
      <vt:lpstr>PowerPoint-Präsentation</vt:lpstr>
      <vt:lpstr>PowerPoint-Präsentation</vt:lpstr>
      <vt:lpstr>Find nearest street to each subway station</vt:lpstr>
      <vt:lpstr>Find measure of station on nearest street</vt:lpstr>
      <vt:lpstr>Find measure of station on nearest street</vt:lpstr>
      <vt:lpstr>How to visualize events? Turn them back into points.</vt:lpstr>
      <vt:lpstr>PowerPoint-Präsentation</vt:lpstr>
      <vt:lpstr>Section 29 - Nearest  Neighbor Searching</vt:lpstr>
      <vt:lpstr>Nearest Neighbor Search</vt:lpstr>
      <vt:lpstr>Nearest Neighbor Search</vt:lpstr>
      <vt:lpstr>PowerPoint-Präsentation</vt:lpstr>
      <vt:lpstr>Nearest Neighbor Join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PostGIS</dc:title>
  <dc:creator>ic</dc:creator>
  <cp:lastModifiedBy>ic</cp:lastModifiedBy>
  <cp:revision>7</cp:revision>
  <dcterms:modified xsi:type="dcterms:W3CDTF">2022-02-20T17:46:28Z</dcterms:modified>
</cp:coreProperties>
</file>